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12"/>
  </p:notesMasterIdLst>
  <p:sldIdLst>
    <p:sldId id="257" r:id="rId3"/>
    <p:sldId id="2502" r:id="rId4"/>
    <p:sldId id="3122" r:id="rId5"/>
    <p:sldId id="3143" r:id="rId6"/>
    <p:sldId id="3124" r:id="rId7"/>
    <p:sldId id="3125" r:id="rId8"/>
    <p:sldId id="3126" r:id="rId9"/>
    <p:sldId id="3127" r:id="rId10"/>
    <p:sldId id="3128" r:id="rId11"/>
    <p:sldId id="3144" r:id="rId12"/>
    <p:sldId id="310" r:id="rId13"/>
    <p:sldId id="312" r:id="rId14"/>
    <p:sldId id="316" r:id="rId15"/>
    <p:sldId id="317" r:id="rId16"/>
    <p:sldId id="318" r:id="rId17"/>
    <p:sldId id="320" r:id="rId18"/>
    <p:sldId id="321" r:id="rId19"/>
    <p:sldId id="323" r:id="rId20"/>
    <p:sldId id="324" r:id="rId21"/>
    <p:sldId id="367" r:id="rId22"/>
    <p:sldId id="326" r:id="rId23"/>
    <p:sldId id="327" r:id="rId24"/>
    <p:sldId id="329" r:id="rId25"/>
    <p:sldId id="366" r:id="rId26"/>
    <p:sldId id="331" r:id="rId27"/>
    <p:sldId id="379" r:id="rId28"/>
    <p:sldId id="343" r:id="rId29"/>
    <p:sldId id="375" r:id="rId30"/>
    <p:sldId id="376" r:id="rId31"/>
    <p:sldId id="344" r:id="rId32"/>
    <p:sldId id="389" r:id="rId33"/>
    <p:sldId id="392" r:id="rId34"/>
    <p:sldId id="345" r:id="rId35"/>
    <p:sldId id="407" r:id="rId36"/>
    <p:sldId id="348" r:id="rId37"/>
    <p:sldId id="349" r:id="rId38"/>
    <p:sldId id="403" r:id="rId39"/>
    <p:sldId id="3147" r:id="rId40"/>
    <p:sldId id="322" r:id="rId41"/>
    <p:sldId id="3148" r:id="rId42"/>
    <p:sldId id="359" r:id="rId43"/>
    <p:sldId id="330" r:id="rId44"/>
    <p:sldId id="3149" r:id="rId45"/>
    <p:sldId id="360" r:id="rId46"/>
    <p:sldId id="333" r:id="rId47"/>
    <p:sldId id="3150" r:id="rId48"/>
    <p:sldId id="335" r:id="rId49"/>
    <p:sldId id="336" r:id="rId50"/>
    <p:sldId id="337" r:id="rId51"/>
    <p:sldId id="383" r:id="rId52"/>
    <p:sldId id="339" r:id="rId53"/>
    <p:sldId id="385" r:id="rId54"/>
    <p:sldId id="340" r:id="rId55"/>
    <p:sldId id="387" r:id="rId56"/>
    <p:sldId id="390" r:id="rId57"/>
    <p:sldId id="3152" r:id="rId58"/>
    <p:sldId id="393" r:id="rId59"/>
    <p:sldId id="395" r:id="rId60"/>
    <p:sldId id="3153" r:id="rId61"/>
    <p:sldId id="3154" r:id="rId62"/>
    <p:sldId id="396" r:id="rId63"/>
    <p:sldId id="399" r:id="rId64"/>
    <p:sldId id="400" r:id="rId65"/>
    <p:sldId id="401" r:id="rId66"/>
    <p:sldId id="3156" r:id="rId67"/>
    <p:sldId id="353" r:id="rId68"/>
    <p:sldId id="415" r:id="rId69"/>
    <p:sldId id="3157" r:id="rId70"/>
    <p:sldId id="354" r:id="rId71"/>
    <p:sldId id="419" r:id="rId72"/>
    <p:sldId id="3158" r:id="rId73"/>
    <p:sldId id="3159" r:id="rId74"/>
    <p:sldId id="3160" r:id="rId75"/>
    <p:sldId id="338" r:id="rId76"/>
    <p:sldId id="3161" r:id="rId77"/>
    <p:sldId id="3162" r:id="rId78"/>
    <p:sldId id="341" r:id="rId79"/>
    <p:sldId id="342" r:id="rId80"/>
    <p:sldId id="3163" r:id="rId81"/>
    <p:sldId id="3164" r:id="rId82"/>
    <p:sldId id="352" r:id="rId83"/>
    <p:sldId id="3166" r:id="rId84"/>
    <p:sldId id="3167" r:id="rId85"/>
    <p:sldId id="356" r:id="rId86"/>
    <p:sldId id="357" r:id="rId87"/>
    <p:sldId id="3168" r:id="rId88"/>
    <p:sldId id="372" r:id="rId89"/>
    <p:sldId id="3172" r:id="rId90"/>
    <p:sldId id="3173" r:id="rId91"/>
    <p:sldId id="3176" r:id="rId92"/>
    <p:sldId id="3177" r:id="rId93"/>
    <p:sldId id="3178" r:id="rId94"/>
    <p:sldId id="3179" r:id="rId95"/>
    <p:sldId id="391" r:id="rId96"/>
    <p:sldId id="3181" r:id="rId97"/>
    <p:sldId id="3182" r:id="rId98"/>
    <p:sldId id="3183" r:id="rId99"/>
    <p:sldId id="3184" r:id="rId100"/>
    <p:sldId id="3185" r:id="rId101"/>
    <p:sldId id="404" r:id="rId102"/>
    <p:sldId id="3187" r:id="rId103"/>
    <p:sldId id="406" r:id="rId104"/>
    <p:sldId id="409" r:id="rId105"/>
    <p:sldId id="410" r:id="rId106"/>
    <p:sldId id="417" r:id="rId107"/>
    <p:sldId id="421" r:id="rId108"/>
    <p:sldId id="429" r:id="rId109"/>
    <p:sldId id="422" r:id="rId110"/>
    <p:sldId id="431" r:id="rId111"/>
    <p:sldId id="432" r:id="rId112"/>
    <p:sldId id="437" r:id="rId113"/>
    <p:sldId id="439" r:id="rId114"/>
    <p:sldId id="442" r:id="rId115"/>
    <p:sldId id="452" r:id="rId116"/>
    <p:sldId id="454" r:id="rId117"/>
    <p:sldId id="455" r:id="rId118"/>
    <p:sldId id="456" r:id="rId119"/>
    <p:sldId id="459" r:id="rId120"/>
    <p:sldId id="460" r:id="rId121"/>
    <p:sldId id="461" r:id="rId122"/>
    <p:sldId id="467" r:id="rId123"/>
    <p:sldId id="3145" r:id="rId124"/>
    <p:sldId id="3189" r:id="rId125"/>
    <p:sldId id="3190" r:id="rId126"/>
    <p:sldId id="3191" r:id="rId127"/>
    <p:sldId id="3192" r:id="rId128"/>
    <p:sldId id="3193" r:id="rId129"/>
    <p:sldId id="3196" r:id="rId130"/>
    <p:sldId id="3197" r:id="rId131"/>
    <p:sldId id="3198" r:id="rId132"/>
    <p:sldId id="325" r:id="rId133"/>
    <p:sldId id="3200" r:id="rId134"/>
    <p:sldId id="328" r:id="rId135"/>
    <p:sldId id="3201" r:id="rId136"/>
    <p:sldId id="332" r:id="rId137"/>
    <p:sldId id="3203" r:id="rId138"/>
    <p:sldId id="3205" r:id="rId139"/>
    <p:sldId id="3207" r:id="rId140"/>
    <p:sldId id="3211" r:id="rId141"/>
    <p:sldId id="3213" r:id="rId142"/>
    <p:sldId id="3146" r:id="rId143"/>
    <p:sldId id="3214" r:id="rId144"/>
    <p:sldId id="3215" r:id="rId145"/>
    <p:sldId id="313" r:id="rId146"/>
    <p:sldId id="3216" r:id="rId147"/>
    <p:sldId id="3217" r:id="rId148"/>
    <p:sldId id="319" r:id="rId149"/>
    <p:sldId id="3219" r:id="rId150"/>
    <p:sldId id="3222" r:id="rId151"/>
    <p:sldId id="3223" r:id="rId152"/>
    <p:sldId id="3224" r:id="rId153"/>
    <p:sldId id="346" r:id="rId154"/>
    <p:sldId id="3228" r:id="rId155"/>
    <p:sldId id="3229" r:id="rId156"/>
    <p:sldId id="3231" r:id="rId157"/>
    <p:sldId id="362" r:id="rId158"/>
    <p:sldId id="3233" r:id="rId159"/>
    <p:sldId id="374" r:id="rId160"/>
    <p:sldId id="3235" r:id="rId161"/>
    <p:sldId id="3236" r:id="rId162"/>
    <p:sldId id="3237" r:id="rId163"/>
    <p:sldId id="3238" r:id="rId164"/>
    <p:sldId id="3239" r:id="rId165"/>
    <p:sldId id="3240" r:id="rId166"/>
    <p:sldId id="3241" r:id="rId167"/>
    <p:sldId id="408" r:id="rId168"/>
    <p:sldId id="3242" r:id="rId169"/>
    <p:sldId id="414" r:id="rId170"/>
    <p:sldId id="423" r:id="rId171"/>
    <p:sldId id="424" r:id="rId172"/>
    <p:sldId id="426" r:id="rId173"/>
    <p:sldId id="434" r:id="rId174"/>
    <p:sldId id="440" r:id="rId175"/>
    <p:sldId id="3244" r:id="rId176"/>
    <p:sldId id="444" r:id="rId177"/>
    <p:sldId id="3245" r:id="rId178"/>
    <p:sldId id="447" r:id="rId179"/>
    <p:sldId id="450" r:id="rId180"/>
    <p:sldId id="451" r:id="rId181"/>
    <p:sldId id="453" r:id="rId182"/>
    <p:sldId id="3247" r:id="rId183"/>
    <p:sldId id="3249" r:id="rId184"/>
    <p:sldId id="471" r:id="rId185"/>
    <p:sldId id="472" r:id="rId186"/>
    <p:sldId id="464" r:id="rId187"/>
    <p:sldId id="477" r:id="rId188"/>
    <p:sldId id="479" r:id="rId189"/>
    <p:sldId id="480" r:id="rId190"/>
    <p:sldId id="485" r:id="rId191"/>
    <p:sldId id="493" r:id="rId192"/>
    <p:sldId id="494" r:id="rId193"/>
    <p:sldId id="496" r:id="rId194"/>
    <p:sldId id="498" r:id="rId195"/>
    <p:sldId id="500" r:id="rId196"/>
    <p:sldId id="511" r:id="rId197"/>
    <p:sldId id="506" r:id="rId198"/>
    <p:sldId id="508" r:id="rId199"/>
    <p:sldId id="510" r:id="rId200"/>
    <p:sldId id="512" r:id="rId201"/>
    <p:sldId id="517" r:id="rId202"/>
    <p:sldId id="518" r:id="rId203"/>
    <p:sldId id="522" r:id="rId204"/>
    <p:sldId id="521" r:id="rId205"/>
    <p:sldId id="523" r:id="rId206"/>
    <p:sldId id="527" r:id="rId207"/>
    <p:sldId id="530" r:id="rId208"/>
    <p:sldId id="3141" r:id="rId209"/>
    <p:sldId id="3142" r:id="rId210"/>
    <p:sldId id="2498" r:id="rId21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68"/>
    <p:restoredTop sz="96405"/>
  </p:normalViewPr>
  <p:slideViewPr>
    <p:cSldViewPr snapToGrid="0" snapToObjects="1">
      <p:cViewPr varScale="1">
        <p:scale>
          <a:sx n="128" d="100"/>
          <a:sy n="128"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64B15-58F7-A24C-9F4E-C5854F869987}" type="datetimeFigureOut">
              <a:rPr lang="en-CN" smtClean="0"/>
              <a:t>7/27/23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C4F49-FB4E-4E4C-9E5E-3B44B49E683D}" type="slidenum">
              <a:rPr lang="en-CN" smtClean="0"/>
              <a:t>‹#›</a:t>
            </a:fld>
            <a:endParaRPr lang="en-CN"/>
          </a:p>
        </p:txBody>
      </p:sp>
    </p:spTree>
    <p:extLst>
      <p:ext uri="{BB962C8B-B14F-4D97-AF65-F5344CB8AC3E}">
        <p14:creationId xmlns:p14="http://schemas.microsoft.com/office/powerpoint/2010/main" val="64279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各位领导，专家：大家上午好！我是复旦大学刘明，代表“集成芯片与系统全国重点实验室”汇报重组方案。</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4D97C0-A62B-419A-9C6C-EE817C541EB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43927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19EE157-EE95-4F3C-A043-5B05B2410A8F}" type="slidenum">
              <a:rPr lang="zh-CN" altLang="en-US" smtClean="0"/>
              <a:t>99</a:t>
            </a:fld>
            <a:endParaRPr lang="zh-CN" altLang="en-US"/>
          </a:p>
        </p:txBody>
      </p:sp>
    </p:spTree>
    <p:extLst>
      <p:ext uri="{BB962C8B-B14F-4D97-AF65-F5344CB8AC3E}">
        <p14:creationId xmlns:p14="http://schemas.microsoft.com/office/powerpoint/2010/main" val="36809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19EE157-EE95-4F3C-A043-5B05B2410A8F}" type="slidenum">
              <a:rPr lang="zh-CN" altLang="en-US" smtClean="0"/>
              <a:t>101</a:t>
            </a:fld>
            <a:endParaRPr lang="zh-CN" altLang="en-US"/>
          </a:p>
        </p:txBody>
      </p:sp>
    </p:spTree>
    <p:extLst>
      <p:ext uri="{BB962C8B-B14F-4D97-AF65-F5344CB8AC3E}">
        <p14:creationId xmlns:p14="http://schemas.microsoft.com/office/powerpoint/2010/main" val="35026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各位领导，专家：大家上午好！我是复旦大学刘明，代表“集成芯片与系统全国重点实验室”汇报重组方案。</a:t>
            </a:r>
            <a:endParaRPr lang="zh-CN" altLang="en-US" dirty="0"/>
          </a:p>
        </p:txBody>
      </p:sp>
      <p:sp>
        <p:nvSpPr>
          <p:cNvPr id="4" name="灯片编号占位符 3"/>
          <p:cNvSpPr>
            <a:spLocks noGrp="1"/>
          </p:cNvSpPr>
          <p:nvPr>
            <p:ph type="sldNum" sz="quarter" idx="10"/>
          </p:nvPr>
        </p:nvSpPr>
        <p:spPr/>
        <p:txBody>
          <a:bodyPr/>
          <a:lstStyle/>
          <a:p>
            <a:fld id="{234D97C0-A62B-419A-9C6C-EE817C541EB9}" type="slidenum">
              <a:rPr lang="zh-CN" altLang="en-US" smtClean="0"/>
              <a:t>209</a:t>
            </a:fld>
            <a:endParaRPr lang="zh-CN" altLang="en-US"/>
          </a:p>
        </p:txBody>
      </p:sp>
    </p:spTree>
    <p:extLst>
      <p:ext uri="{BB962C8B-B14F-4D97-AF65-F5344CB8AC3E}">
        <p14:creationId xmlns:p14="http://schemas.microsoft.com/office/powerpoint/2010/main" val="625773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707F-85F7-2645-A19A-DC2079029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416F36E7-BB04-8E4D-A897-720A0DBB9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B08C4B1-F9E2-1041-BABC-09AA6525580E}"/>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5" name="Footer Placeholder 4">
            <a:extLst>
              <a:ext uri="{FF2B5EF4-FFF2-40B4-BE49-F238E27FC236}">
                <a16:creationId xmlns:a16="http://schemas.microsoft.com/office/drawing/2014/main" id="{0DE66EA1-43C4-414A-A71C-D69A685AFDE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8E54FDE-168D-914B-BCF9-549FD092BD88}"/>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206780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AD3D-B5F9-E247-A772-1EC57086D5BD}"/>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87EA3295-BFB5-5F4B-B03E-F1807D7CE5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B22DF7-6312-9547-AFF0-279CDEA716BE}"/>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5" name="Footer Placeholder 4">
            <a:extLst>
              <a:ext uri="{FF2B5EF4-FFF2-40B4-BE49-F238E27FC236}">
                <a16:creationId xmlns:a16="http://schemas.microsoft.com/office/drawing/2014/main" id="{48F4708F-7A87-2846-97B8-55CD95E26A3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D3FC39E-FD20-C34A-B2AC-3681E760A65B}"/>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159753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4A1D2-61E1-C64E-B2B0-D9A577841E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2D3ED7D-3B39-904D-AEFD-A8DC535712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2636945-7D6D-0D48-B7F4-A2FFAC721BDD}"/>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5" name="Footer Placeholder 4">
            <a:extLst>
              <a:ext uri="{FF2B5EF4-FFF2-40B4-BE49-F238E27FC236}">
                <a16:creationId xmlns:a16="http://schemas.microsoft.com/office/drawing/2014/main" id="{89D32211-9EEB-0948-BD51-44656128AC1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128C250-D196-1A47-A243-CF9A9B88A856}"/>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526405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a:xfrm>
            <a:off x="914400" y="2130426"/>
            <a:ext cx="10363200" cy="1470025"/>
          </a:xfrm>
        </p:spPr>
        <p:txBody>
          <a:bodyPr/>
          <a:lstStyle>
            <a:lvl1pPr>
              <a:defRPr/>
            </a:lvl1pPr>
          </a:lstStyle>
          <a:p>
            <a:pPr lvl="0"/>
            <a:r>
              <a:rPr lang="zh-CN" altLang="en-US" noProof="0"/>
              <a:t>单击此处编辑母版标题样式</a:t>
            </a:r>
          </a:p>
        </p:txBody>
      </p:sp>
      <p:sp>
        <p:nvSpPr>
          <p:cNvPr id="39939"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CB5334A-4B7F-44EC-A1B4-A23288026A9F}" type="slidenum">
              <a:rPr lang="en-US" altLang="zh-CN"/>
              <a:pPr>
                <a:defRPr/>
              </a:pPr>
              <a:t>‹#›</a:t>
            </a:fld>
            <a:endParaRPr lang="en-US" altLang="zh-CN"/>
          </a:p>
        </p:txBody>
      </p:sp>
    </p:spTree>
    <p:extLst>
      <p:ext uri="{BB962C8B-B14F-4D97-AF65-F5344CB8AC3E}">
        <p14:creationId xmlns:p14="http://schemas.microsoft.com/office/powerpoint/2010/main" val="13747599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3C00525-2A13-4830-9BBD-0EBAE183EE76}" type="slidenum">
              <a:rPr lang="en-US" altLang="zh-CN"/>
              <a:pPr>
                <a:defRPr/>
              </a:pPr>
              <a:t>‹#›</a:t>
            </a:fld>
            <a:endParaRPr lang="en-US" altLang="zh-CN"/>
          </a:p>
        </p:txBody>
      </p:sp>
    </p:spTree>
    <p:extLst>
      <p:ext uri="{BB962C8B-B14F-4D97-AF65-F5344CB8AC3E}">
        <p14:creationId xmlns:p14="http://schemas.microsoft.com/office/powerpoint/2010/main" val="13643848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715B96E-8FAA-4A9C-AA33-2E04B83C5C00}" type="slidenum">
              <a:rPr lang="en-US" altLang="zh-CN"/>
              <a:pPr>
                <a:defRPr/>
              </a:pPr>
              <a:t>‹#›</a:t>
            </a:fld>
            <a:endParaRPr lang="en-US" altLang="zh-CN"/>
          </a:p>
        </p:txBody>
      </p:sp>
    </p:spTree>
    <p:extLst>
      <p:ext uri="{BB962C8B-B14F-4D97-AF65-F5344CB8AC3E}">
        <p14:creationId xmlns:p14="http://schemas.microsoft.com/office/powerpoint/2010/main" val="7074837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4417" y="1423988"/>
            <a:ext cx="5384800" cy="4813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423988"/>
            <a:ext cx="5384800" cy="4813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39B03D-E518-43E4-A923-E5974D327B14}" type="slidenum">
              <a:rPr lang="en-US" altLang="zh-CN"/>
              <a:pPr>
                <a:defRPr/>
              </a:pPr>
              <a:t>‹#›</a:t>
            </a:fld>
            <a:endParaRPr lang="en-US" altLang="zh-CN"/>
          </a:p>
        </p:txBody>
      </p:sp>
    </p:spTree>
    <p:extLst>
      <p:ext uri="{BB962C8B-B14F-4D97-AF65-F5344CB8AC3E}">
        <p14:creationId xmlns:p14="http://schemas.microsoft.com/office/powerpoint/2010/main" val="39526638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27432C2-B0EE-4993-9CBE-2DCF7C2B1623}" type="slidenum">
              <a:rPr lang="en-US" altLang="zh-CN"/>
              <a:pPr>
                <a:defRPr/>
              </a:pPr>
              <a:t>‹#›</a:t>
            </a:fld>
            <a:endParaRPr lang="en-US" altLang="zh-CN"/>
          </a:p>
        </p:txBody>
      </p:sp>
    </p:spTree>
    <p:extLst>
      <p:ext uri="{BB962C8B-B14F-4D97-AF65-F5344CB8AC3E}">
        <p14:creationId xmlns:p14="http://schemas.microsoft.com/office/powerpoint/2010/main" val="30879399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04B2589-41AF-404C-96C8-F6DA27CD72C2}" type="slidenum">
              <a:rPr lang="en-US" altLang="zh-CN"/>
              <a:pPr>
                <a:defRPr/>
              </a:pPr>
              <a:t>‹#›</a:t>
            </a:fld>
            <a:endParaRPr lang="en-US" altLang="zh-CN"/>
          </a:p>
        </p:txBody>
      </p:sp>
    </p:spTree>
    <p:extLst>
      <p:ext uri="{BB962C8B-B14F-4D97-AF65-F5344CB8AC3E}">
        <p14:creationId xmlns:p14="http://schemas.microsoft.com/office/powerpoint/2010/main" val="6319178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22322BA-D0B8-4E80-AD01-503EECC4B50E}" type="slidenum">
              <a:rPr lang="en-US" altLang="zh-CN"/>
              <a:pPr>
                <a:defRPr/>
              </a:pPr>
              <a:t>‹#›</a:t>
            </a:fld>
            <a:endParaRPr lang="en-US" altLang="zh-CN"/>
          </a:p>
        </p:txBody>
      </p:sp>
    </p:spTree>
    <p:extLst>
      <p:ext uri="{BB962C8B-B14F-4D97-AF65-F5344CB8AC3E}">
        <p14:creationId xmlns:p14="http://schemas.microsoft.com/office/powerpoint/2010/main" val="37258550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10FC4CD-6C03-4E87-A709-773E7CA2942C}" type="slidenum">
              <a:rPr lang="en-US" altLang="zh-CN"/>
              <a:pPr>
                <a:defRPr/>
              </a:pPr>
              <a:t>‹#›</a:t>
            </a:fld>
            <a:endParaRPr lang="en-US" altLang="zh-CN"/>
          </a:p>
        </p:txBody>
      </p:sp>
    </p:spTree>
    <p:extLst>
      <p:ext uri="{BB962C8B-B14F-4D97-AF65-F5344CB8AC3E}">
        <p14:creationId xmlns:p14="http://schemas.microsoft.com/office/powerpoint/2010/main" val="21773883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D986-E051-6849-AEE3-A3A16286AE7E}"/>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96377BA-6F6A-BA42-A0E4-CC53DFE37B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8397CB8-91E9-6C48-ACDC-C5F295FC6575}"/>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5" name="Footer Placeholder 4">
            <a:extLst>
              <a:ext uri="{FF2B5EF4-FFF2-40B4-BE49-F238E27FC236}">
                <a16:creationId xmlns:a16="http://schemas.microsoft.com/office/drawing/2014/main" id="{5F02FD29-0DD1-344A-B882-3619EB31771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958FDD7-1BFF-2448-8108-1BF7006F1820}"/>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3307169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9E2ABB1-31F1-4C05-9A87-FF8D3526D326}" type="slidenum">
              <a:rPr lang="en-US" altLang="zh-CN"/>
              <a:pPr>
                <a:defRPr/>
              </a:pPr>
              <a:t>‹#›</a:t>
            </a:fld>
            <a:endParaRPr lang="en-US" altLang="zh-CN"/>
          </a:p>
        </p:txBody>
      </p:sp>
    </p:spTree>
    <p:extLst>
      <p:ext uri="{BB962C8B-B14F-4D97-AF65-F5344CB8AC3E}">
        <p14:creationId xmlns:p14="http://schemas.microsoft.com/office/powerpoint/2010/main" val="1553218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EEF946-94DF-4CCC-A19D-E4AD0AD045B1}" type="slidenum">
              <a:rPr lang="en-US" altLang="zh-CN"/>
              <a:pPr>
                <a:defRPr/>
              </a:pPr>
              <a:t>‹#›</a:t>
            </a:fld>
            <a:endParaRPr lang="en-US" altLang="zh-CN"/>
          </a:p>
        </p:txBody>
      </p:sp>
    </p:spTree>
    <p:extLst>
      <p:ext uri="{BB962C8B-B14F-4D97-AF65-F5344CB8AC3E}">
        <p14:creationId xmlns:p14="http://schemas.microsoft.com/office/powerpoint/2010/main" val="31784204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4017" y="260350"/>
            <a:ext cx="2743200" cy="59769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4417" y="260350"/>
            <a:ext cx="8026400" cy="59769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0EAD30D-F8BA-41B2-8BF6-623F52BC369C}" type="slidenum">
              <a:rPr lang="en-US" altLang="zh-CN"/>
              <a:pPr>
                <a:defRPr/>
              </a:pPr>
              <a:t>‹#›</a:t>
            </a:fld>
            <a:endParaRPr lang="en-US" altLang="zh-CN"/>
          </a:p>
        </p:txBody>
      </p:sp>
    </p:spTree>
    <p:extLst>
      <p:ext uri="{BB962C8B-B14F-4D97-AF65-F5344CB8AC3E}">
        <p14:creationId xmlns:p14="http://schemas.microsoft.com/office/powerpoint/2010/main" val="40570932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7D03-3E82-3349-8A0A-D728CC8916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BF329EC4-A0D4-4C4E-8979-41D71A8C1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001CCA-C0F0-7E4D-8532-EACFBA5807E0}"/>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5" name="Footer Placeholder 4">
            <a:extLst>
              <a:ext uri="{FF2B5EF4-FFF2-40B4-BE49-F238E27FC236}">
                <a16:creationId xmlns:a16="http://schemas.microsoft.com/office/drawing/2014/main" id="{7357E1E0-2E3D-7E42-8A01-944F611F93A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CB8C576-2ACF-044A-B2E0-67DE7CE4ECFA}"/>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3421566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89A87-8BC8-CA4D-947A-DBEBE313905B}"/>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F54DC9A-BF8A-884A-83C0-7F5CDA5ECB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7353AB54-1502-BC42-94D1-A9637AF35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C2E4B8BB-BE5D-5840-9512-E4BA32B855D3}"/>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6" name="Footer Placeholder 5">
            <a:extLst>
              <a:ext uri="{FF2B5EF4-FFF2-40B4-BE49-F238E27FC236}">
                <a16:creationId xmlns:a16="http://schemas.microsoft.com/office/drawing/2014/main" id="{7E33207F-58B8-484C-A899-EE20FE6A95C6}"/>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498BADF-A40A-7247-AF1C-87E1EEBE3E34}"/>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376449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35D-01A6-A648-8782-98A8EF52CC0B}"/>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A61A385A-586E-C44B-8F66-00CF48F5D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44D51-5D42-424F-8CDF-E6360A9F9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61CACEDF-7056-2E4D-97E2-82B514718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27587-AA5D-384F-816E-4A70ECE04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0F7E10B7-2797-3D42-9135-742783CAFE24}"/>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8" name="Footer Placeholder 7">
            <a:extLst>
              <a:ext uri="{FF2B5EF4-FFF2-40B4-BE49-F238E27FC236}">
                <a16:creationId xmlns:a16="http://schemas.microsoft.com/office/drawing/2014/main" id="{446939F9-2AE8-DF46-A171-CFE27748702D}"/>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EE62D102-6D75-4542-95D7-71CA95BDA369}"/>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2641296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3719-0263-5041-B0EE-02F887AD7E7F}"/>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A61DF902-243A-7944-BA58-FA0ED5F5C8EF}"/>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4" name="Footer Placeholder 3">
            <a:extLst>
              <a:ext uri="{FF2B5EF4-FFF2-40B4-BE49-F238E27FC236}">
                <a16:creationId xmlns:a16="http://schemas.microsoft.com/office/drawing/2014/main" id="{904499AD-48D1-664F-97E8-C6CE57D550E4}"/>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670EC09-A733-3E47-9412-18C315A7EA6F}"/>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3940849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AC1F6-FC2B-3A4B-8E39-E9E058100564}"/>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3" name="Footer Placeholder 2">
            <a:extLst>
              <a:ext uri="{FF2B5EF4-FFF2-40B4-BE49-F238E27FC236}">
                <a16:creationId xmlns:a16="http://schemas.microsoft.com/office/drawing/2014/main" id="{3382627E-164C-954D-B5EB-B7D7656D9AE2}"/>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3E5840EC-566A-D14D-B85D-723CED0B9711}"/>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380251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227D-6FA8-504D-9119-F240EABAA9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6EF56C87-DBA9-DB43-9AD1-A069180F6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E091C199-14FC-8747-AC40-8502F85E0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F9287-18F0-894D-98CE-D4283C0AE0DC}"/>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6" name="Footer Placeholder 5">
            <a:extLst>
              <a:ext uri="{FF2B5EF4-FFF2-40B4-BE49-F238E27FC236}">
                <a16:creationId xmlns:a16="http://schemas.microsoft.com/office/drawing/2014/main" id="{79B8771A-D619-D548-BC49-0A84D6FC107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BE18E48-5B2C-E94D-92C4-111888DCEDD2}"/>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325895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6C6D-B43E-164C-BD85-6D8BB4B24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2391E04F-6985-F844-9143-E5A2D2DD02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1E1297F1-07B2-3B46-8CA5-157214A838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11A94-D4C4-7A4A-BADA-CADD626604CC}"/>
              </a:ext>
            </a:extLst>
          </p:cNvPr>
          <p:cNvSpPr>
            <a:spLocks noGrp="1"/>
          </p:cNvSpPr>
          <p:nvPr>
            <p:ph type="dt" sz="half" idx="10"/>
          </p:nvPr>
        </p:nvSpPr>
        <p:spPr/>
        <p:txBody>
          <a:bodyPr/>
          <a:lstStyle/>
          <a:p>
            <a:fld id="{D8D86601-65A9-4240-BC6E-0885AE5FED9A}" type="datetimeFigureOut">
              <a:rPr lang="en-CN" smtClean="0"/>
              <a:t>7/27/23</a:t>
            </a:fld>
            <a:endParaRPr lang="en-CN"/>
          </a:p>
        </p:txBody>
      </p:sp>
      <p:sp>
        <p:nvSpPr>
          <p:cNvPr id="6" name="Footer Placeholder 5">
            <a:extLst>
              <a:ext uri="{FF2B5EF4-FFF2-40B4-BE49-F238E27FC236}">
                <a16:creationId xmlns:a16="http://schemas.microsoft.com/office/drawing/2014/main" id="{7C33446A-1D8B-2C4C-9423-C91A5066B588}"/>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081A124-FDF0-F34A-B3AA-E546110BF139}"/>
              </a:ext>
            </a:extLst>
          </p:cNvPr>
          <p:cNvSpPr>
            <a:spLocks noGrp="1"/>
          </p:cNvSpPr>
          <p:nvPr>
            <p:ph type="sldNum" sz="quarter" idx="12"/>
          </p:nvPr>
        </p:nvSpPr>
        <p:spPr/>
        <p:txBody>
          <a:bodyPr/>
          <a:lstStyle/>
          <a:p>
            <a:fld id="{2FACE71F-5614-0B4E-956F-AF2F67322203}" type="slidenum">
              <a:rPr lang="en-CN" smtClean="0"/>
              <a:t>‹#›</a:t>
            </a:fld>
            <a:endParaRPr lang="en-CN"/>
          </a:p>
        </p:txBody>
      </p:sp>
    </p:spTree>
    <p:extLst>
      <p:ext uri="{BB962C8B-B14F-4D97-AF65-F5344CB8AC3E}">
        <p14:creationId xmlns:p14="http://schemas.microsoft.com/office/powerpoint/2010/main" val="2214369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DD833F-2590-8943-8463-9E9023C95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E888EA7-1697-0547-8197-50C7D9A78A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4A122EA-D2D2-2445-AB32-4E5EA6713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86601-65A9-4240-BC6E-0885AE5FED9A}" type="datetimeFigureOut">
              <a:rPr lang="en-CN" smtClean="0"/>
              <a:t>7/27/23</a:t>
            </a:fld>
            <a:endParaRPr lang="en-CN"/>
          </a:p>
        </p:txBody>
      </p:sp>
      <p:sp>
        <p:nvSpPr>
          <p:cNvPr id="5" name="Footer Placeholder 4">
            <a:extLst>
              <a:ext uri="{FF2B5EF4-FFF2-40B4-BE49-F238E27FC236}">
                <a16:creationId xmlns:a16="http://schemas.microsoft.com/office/drawing/2014/main" id="{A46F1D77-7398-9642-8ECD-8EBD734679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AC628F84-58E5-DB4A-B880-2EB04F7DAF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ACE71F-5614-0B4E-956F-AF2F67322203}" type="slidenum">
              <a:rPr lang="en-CN" smtClean="0"/>
              <a:t>‹#›</a:t>
            </a:fld>
            <a:endParaRPr lang="en-CN"/>
          </a:p>
        </p:txBody>
      </p:sp>
    </p:spTree>
    <p:extLst>
      <p:ext uri="{BB962C8B-B14F-4D97-AF65-F5344CB8AC3E}">
        <p14:creationId xmlns:p14="http://schemas.microsoft.com/office/powerpoint/2010/main" val="4233528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4417" y="260351"/>
            <a:ext cx="109728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24417" y="1423988"/>
            <a:ext cx="109728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916"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cs typeface="+mn-cs"/>
              </a:defRPr>
            </a:lvl1pPr>
          </a:lstStyle>
          <a:p>
            <a:pPr>
              <a:defRPr/>
            </a:pPr>
            <a:endParaRPr lang="en-US" altLang="zh-CN"/>
          </a:p>
        </p:txBody>
      </p:sp>
      <p:sp>
        <p:nvSpPr>
          <p:cNvPr id="38917"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cs typeface="+mn-cs"/>
              </a:defRPr>
            </a:lvl1pPr>
          </a:lstStyle>
          <a:p>
            <a:pPr>
              <a:defRPr/>
            </a:pPr>
            <a:endParaRPr lang="en-US" altLang="zh-CN"/>
          </a:p>
        </p:txBody>
      </p:sp>
      <p:sp>
        <p:nvSpPr>
          <p:cNvPr id="38918"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400">
                <a:latin typeface="Arial" charset="0"/>
                <a:ea typeface="宋体" charset="0"/>
              </a:defRPr>
            </a:lvl1pPr>
          </a:lstStyle>
          <a:p>
            <a:pPr>
              <a:defRPr/>
            </a:pPr>
            <a:fld id="{BD329D6A-39B1-4744-9A7C-A2E324E9599A}" type="slidenum">
              <a:rPr lang="en-US" altLang="zh-CN"/>
              <a:pPr>
                <a:defRPr/>
              </a:pPr>
              <a:t>‹#›</a:t>
            </a:fld>
            <a:endParaRPr lang="en-US" altLang="zh-CN"/>
          </a:p>
        </p:txBody>
      </p:sp>
      <p:sp>
        <p:nvSpPr>
          <p:cNvPr id="1031" name="Line 7"/>
          <p:cNvSpPr>
            <a:spLocks noChangeShapeType="1"/>
          </p:cNvSpPr>
          <p:nvPr/>
        </p:nvSpPr>
        <p:spPr bwMode="auto">
          <a:xfrm>
            <a:off x="304800" y="1120775"/>
            <a:ext cx="1158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Line 8"/>
          <p:cNvSpPr>
            <a:spLocks noChangeShapeType="1"/>
          </p:cNvSpPr>
          <p:nvPr/>
        </p:nvSpPr>
        <p:spPr bwMode="auto">
          <a:xfrm>
            <a:off x="304800" y="1196975"/>
            <a:ext cx="115824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897771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ctr" rtl="0" eaLnBrk="0" fontAlgn="base" hangingPunct="0">
        <a:spcBef>
          <a:spcPct val="0"/>
        </a:spcBef>
        <a:spcAft>
          <a:spcPct val="0"/>
        </a:spcAft>
        <a:defRPr kumimoji="1" sz="4400">
          <a:solidFill>
            <a:schemeClr val="tx2"/>
          </a:solidFill>
          <a:latin typeface="+mj-lt"/>
          <a:ea typeface="+mj-ea"/>
          <a:cs typeface="宋体" charset="0"/>
        </a:defRPr>
      </a:lvl1pPr>
      <a:lvl2pPr algn="ctr" rtl="0" eaLnBrk="0" fontAlgn="base" hangingPunct="0">
        <a:spcBef>
          <a:spcPct val="0"/>
        </a:spcBef>
        <a:spcAft>
          <a:spcPct val="0"/>
        </a:spcAft>
        <a:defRPr kumimoji="1" sz="4400">
          <a:solidFill>
            <a:schemeClr val="tx2"/>
          </a:solidFill>
          <a:latin typeface="Arial" charset="0"/>
          <a:ea typeface="宋体" pitchFamily="2" charset="-122"/>
          <a:cs typeface="宋体" charset="0"/>
        </a:defRPr>
      </a:lvl2pPr>
      <a:lvl3pPr algn="ctr" rtl="0" eaLnBrk="0" fontAlgn="base" hangingPunct="0">
        <a:spcBef>
          <a:spcPct val="0"/>
        </a:spcBef>
        <a:spcAft>
          <a:spcPct val="0"/>
        </a:spcAft>
        <a:defRPr kumimoji="1" sz="4400">
          <a:solidFill>
            <a:schemeClr val="tx2"/>
          </a:solidFill>
          <a:latin typeface="Arial" charset="0"/>
          <a:ea typeface="宋体" pitchFamily="2" charset="-122"/>
          <a:cs typeface="宋体" charset="0"/>
        </a:defRPr>
      </a:lvl3pPr>
      <a:lvl4pPr algn="ctr" rtl="0" eaLnBrk="0" fontAlgn="base" hangingPunct="0">
        <a:spcBef>
          <a:spcPct val="0"/>
        </a:spcBef>
        <a:spcAft>
          <a:spcPct val="0"/>
        </a:spcAft>
        <a:defRPr kumimoji="1" sz="4400">
          <a:solidFill>
            <a:schemeClr val="tx2"/>
          </a:solidFill>
          <a:latin typeface="Arial" charset="0"/>
          <a:ea typeface="宋体" pitchFamily="2" charset="-122"/>
          <a:cs typeface="宋体" charset="0"/>
        </a:defRPr>
      </a:lvl4pPr>
      <a:lvl5pPr algn="ctr" rtl="0" eaLnBrk="0" fontAlgn="base" hangingPunct="0">
        <a:spcBef>
          <a:spcPct val="0"/>
        </a:spcBef>
        <a:spcAft>
          <a:spcPct val="0"/>
        </a:spcAft>
        <a:defRPr kumimoji="1" sz="4400">
          <a:solidFill>
            <a:schemeClr val="tx2"/>
          </a:solidFill>
          <a:latin typeface="Arial" charset="0"/>
          <a:ea typeface="宋体" pitchFamily="2" charset="-122"/>
          <a:cs typeface="宋体" charset="0"/>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1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0.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00.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0.pn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1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13.xml"/><Relationship Id="rId5" Type="http://schemas.openxmlformats.org/officeDocument/2006/relationships/image" Target="../media/image240.png"/><Relationship Id="rId4" Type="http://schemas.openxmlformats.org/officeDocument/2006/relationships/image" Target="../media/image230.png"/></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311.png"/><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oleObject" Target="../embeddings/oleObject1.bin"/></Relationships>
</file>

<file path=ppt/slides/_rels/slide13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3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12.png"/><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145.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432.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0.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1.png"/><Relationship Id="rId2" Type="http://schemas.openxmlformats.org/officeDocument/2006/relationships/image" Target="../media/image660.png"/><Relationship Id="rId1" Type="http://schemas.openxmlformats.org/officeDocument/2006/relationships/slideLayout" Target="../slideLayouts/slideLayout13.xml"/><Relationship Id="rId6" Type="http://schemas.openxmlformats.org/officeDocument/2006/relationships/image" Target="../media/image701.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1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2.bin"/><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oleObject" Target="../embeddings/oleObject3.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4.png"/><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30.emf"/><Relationship Id="rId7" Type="http://schemas.openxmlformats.org/officeDocument/2006/relationships/image" Target="../media/image71.png"/><Relationship Id="rId2"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300.png"/></Relationships>
</file>

<file path=ppt/slides/_rels/slide6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6.emf"/><Relationship Id="rId2" Type="http://schemas.openxmlformats.org/officeDocument/2006/relationships/image" Target="../media/image40.emf"/><Relationship Id="rId1" Type="http://schemas.openxmlformats.org/officeDocument/2006/relationships/slideLayout" Target="../slideLayouts/slideLayout13.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F419B2EC-CFE1-4565-BC23-86784CBEA110}"/>
              </a:ext>
            </a:extLst>
          </p:cNvPr>
          <p:cNvSpPr txBox="1"/>
          <p:nvPr/>
        </p:nvSpPr>
        <p:spPr>
          <a:xfrm>
            <a:off x="809327" y="1848238"/>
            <a:ext cx="10573346" cy="243848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数字集成电路设计自动化方法教学经验分享</a:t>
            </a:r>
            <a:endParaRPr kumimoji="0" lang="en-US" altLang="zh-CN" sz="5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a:extLst>
              <a:ext uri="{FF2B5EF4-FFF2-40B4-BE49-F238E27FC236}">
                <a16:creationId xmlns:a16="http://schemas.microsoft.com/office/drawing/2014/main" id="{40B1BF0B-2042-4691-BDAE-7DDF189EA541}"/>
              </a:ext>
            </a:extLst>
          </p:cNvPr>
          <p:cNvPicPr>
            <a:picLocks noChangeAspect="1"/>
          </p:cNvPicPr>
          <p:nvPr/>
        </p:nvPicPr>
        <p:blipFill rotWithShape="1">
          <a:blip r:embed="rId3">
            <a:extLst>
              <a:ext uri="{28A0092B-C50C-407E-A947-70E740481C1C}">
                <a14:useLocalDpi xmlns:a14="http://schemas.microsoft.com/office/drawing/2010/main" val="0"/>
              </a:ext>
            </a:extLst>
          </a:blip>
          <a:srcRect l="5906" t="24000" r="11171" b="24556"/>
          <a:stretch/>
        </p:blipFill>
        <p:spPr>
          <a:xfrm>
            <a:off x="184439" y="95557"/>
            <a:ext cx="2088237" cy="748649"/>
          </a:xfrm>
          <a:prstGeom prst="rect">
            <a:avLst/>
          </a:prstGeom>
        </p:spPr>
      </p:pic>
      <p:sp>
        <p:nvSpPr>
          <p:cNvPr id="9" name="Subtitle 2">
            <a:extLst>
              <a:ext uri="{FF2B5EF4-FFF2-40B4-BE49-F238E27FC236}">
                <a16:creationId xmlns:a16="http://schemas.microsoft.com/office/drawing/2014/main" id="{B535714D-C4C7-438C-97E3-FDFF8D81632D}"/>
              </a:ext>
            </a:extLst>
          </p:cNvPr>
          <p:cNvSpPr>
            <a:spLocks noGrp="1"/>
          </p:cNvSpPr>
          <p:nvPr>
            <p:ph type="subTitle" idx="1"/>
          </p:nvPr>
        </p:nvSpPr>
        <p:spPr>
          <a:xfrm>
            <a:off x="1524000" y="4870344"/>
            <a:ext cx="9144000" cy="1060336"/>
          </a:xfrm>
        </p:spPr>
        <p:txBody>
          <a:bodyPr>
            <a:noAutofit/>
          </a:bodyPr>
          <a:lstStyle/>
          <a:p>
            <a:pPr>
              <a:lnSpc>
                <a:spcPct val="120000"/>
              </a:lnSpc>
            </a:pPr>
            <a:r>
              <a:rPr lang="zh-CN" altLang="en-US" sz="3200" b="1" dirty="0">
                <a:solidFill>
                  <a:srgbClr val="002060"/>
                </a:solidFill>
                <a:latin typeface="Microsoft YaHei" panose="020B0503020204020204" pitchFamily="34" charset="-122"/>
                <a:ea typeface="Microsoft YaHei" panose="020B0503020204020204" pitchFamily="34" charset="-122"/>
              </a:rPr>
              <a:t>杨帆</a:t>
            </a:r>
            <a:endParaRPr lang="en-US" altLang="zh-CN" sz="3200" b="1" dirty="0">
              <a:solidFill>
                <a:srgbClr val="002060"/>
              </a:solidFill>
              <a:latin typeface="Microsoft YaHei" panose="020B0503020204020204" pitchFamily="34" charset="-122"/>
              <a:ea typeface="Microsoft YaHei" panose="020B0503020204020204" pitchFamily="34" charset="-122"/>
            </a:endParaRPr>
          </a:p>
          <a:p>
            <a:pPr>
              <a:lnSpc>
                <a:spcPct val="120000"/>
              </a:lnSpc>
            </a:pPr>
            <a:r>
              <a:rPr lang="en-US" altLang="zh-CN" sz="3200" b="1" dirty="0">
                <a:solidFill>
                  <a:srgbClr val="002060"/>
                </a:solidFill>
                <a:latin typeface="Microsoft YaHei" panose="020B0503020204020204" pitchFamily="34" charset="-122"/>
                <a:ea typeface="Microsoft YaHei" panose="020B0503020204020204" pitchFamily="34" charset="-122"/>
              </a:rPr>
              <a:t>2023</a:t>
            </a:r>
            <a:r>
              <a:rPr lang="zh-CN" altLang="en-US" sz="3200" b="1" dirty="0">
                <a:solidFill>
                  <a:srgbClr val="002060"/>
                </a:solidFill>
                <a:latin typeface="Microsoft YaHei" panose="020B0503020204020204" pitchFamily="34" charset="-122"/>
                <a:ea typeface="Microsoft YaHei" panose="020B0503020204020204" pitchFamily="34" charset="-122"/>
              </a:rPr>
              <a:t>年</a:t>
            </a:r>
            <a:r>
              <a:rPr lang="en-US" altLang="zh-CN" sz="3200" b="1" dirty="0">
                <a:solidFill>
                  <a:srgbClr val="002060"/>
                </a:solidFill>
                <a:latin typeface="Microsoft YaHei" panose="020B0503020204020204" pitchFamily="34" charset="-122"/>
                <a:ea typeface="Microsoft YaHei" panose="020B0503020204020204" pitchFamily="34" charset="-122"/>
              </a:rPr>
              <a:t>7</a:t>
            </a:r>
            <a:r>
              <a:rPr lang="zh-CN" altLang="en-US" sz="3200" b="1" dirty="0">
                <a:solidFill>
                  <a:srgbClr val="002060"/>
                </a:solidFill>
                <a:latin typeface="Microsoft YaHei" panose="020B0503020204020204" pitchFamily="34" charset="-122"/>
                <a:ea typeface="Microsoft YaHei" panose="020B0503020204020204" pitchFamily="34" charset="-122"/>
              </a:rPr>
              <a:t>月</a:t>
            </a:r>
            <a:r>
              <a:rPr lang="en-US" altLang="zh-CN" sz="3200" b="1" dirty="0">
                <a:solidFill>
                  <a:srgbClr val="002060"/>
                </a:solidFill>
                <a:latin typeface="Microsoft YaHei" panose="020B0503020204020204" pitchFamily="34" charset="-122"/>
                <a:ea typeface="Microsoft YaHei" panose="020B0503020204020204" pitchFamily="34" charset="-122"/>
              </a:rPr>
              <a:t>27</a:t>
            </a:r>
            <a:r>
              <a:rPr lang="zh-CN" altLang="en-US" sz="3200" b="1" dirty="0">
                <a:solidFill>
                  <a:srgbClr val="002060"/>
                </a:solidFill>
                <a:latin typeface="Microsoft YaHei" panose="020B0503020204020204" pitchFamily="34" charset="-122"/>
                <a:ea typeface="Microsoft YaHei" panose="020B0503020204020204" pitchFamily="34" charset="-122"/>
              </a:rPr>
              <a:t>日</a:t>
            </a:r>
            <a:endParaRPr lang="en-CN" sz="3200" b="1" dirty="0">
              <a:solidFill>
                <a:srgbClr val="002060"/>
              </a:solidFill>
              <a:latin typeface="Microsoft YaHei" panose="020B0503020204020204" pitchFamily="34" charset="-122"/>
              <a:ea typeface="Microsoft YaHei" panose="020B0503020204020204" pitchFamily="34" charset="-122"/>
            </a:endParaRPr>
          </a:p>
        </p:txBody>
      </p:sp>
      <p:cxnSp>
        <p:nvCxnSpPr>
          <p:cNvPr id="2" name="直接连接符 11">
            <a:extLst>
              <a:ext uri="{FF2B5EF4-FFF2-40B4-BE49-F238E27FC236}">
                <a16:creationId xmlns:a16="http://schemas.microsoft.com/office/drawing/2014/main" id="{9F577905-3257-2360-54AF-AD4FA1A5EF0E}"/>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0711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a:extLst>
              <a:ext uri="{FF2B5EF4-FFF2-40B4-BE49-F238E27FC236}">
                <a16:creationId xmlns:a16="http://schemas.microsoft.com/office/drawing/2014/main" id="{D2BFEF98-9144-1DEC-E0BE-D23B76D2036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5" name="灯片编号占位符 2">
            <a:extLst>
              <a:ext uri="{FF2B5EF4-FFF2-40B4-BE49-F238E27FC236}">
                <a16:creationId xmlns:a16="http://schemas.microsoft.com/office/drawing/2014/main" id="{1CA7EBE5-4189-47F0-2245-9EFFB7A55BCC}"/>
              </a:ext>
            </a:extLst>
          </p:cNvPr>
          <p:cNvSpPr txBox="1"/>
          <p:nvPr/>
        </p:nvSpPr>
        <p:spPr bwMode="auto">
          <a:xfrm>
            <a:off x="11385684" y="744477"/>
            <a:ext cx="441325" cy="273844"/>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圓角化對角線角落矩形 3">
            <a:extLst>
              <a:ext uri="{FF2B5EF4-FFF2-40B4-BE49-F238E27FC236}">
                <a16:creationId xmlns:a16="http://schemas.microsoft.com/office/drawing/2014/main" id="{532DD531-7DA9-7D23-3DE1-1752F42FB6BF}"/>
              </a:ext>
            </a:extLst>
          </p:cNvPr>
          <p:cNvSpPr/>
          <p:nvPr/>
        </p:nvSpPr>
        <p:spPr>
          <a:xfrm>
            <a:off x="1267719" y="1145703"/>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1</a:t>
            </a:r>
          </a:p>
        </p:txBody>
      </p:sp>
      <p:sp>
        <p:nvSpPr>
          <p:cNvPr id="7" name="矩形 6">
            <a:extLst>
              <a:ext uri="{FF2B5EF4-FFF2-40B4-BE49-F238E27FC236}">
                <a16:creationId xmlns:a16="http://schemas.microsoft.com/office/drawing/2014/main" id="{1C4A3915-0C94-C895-6C5B-D5051BE55375}"/>
              </a:ext>
            </a:extLst>
          </p:cNvPr>
          <p:cNvSpPr/>
          <p:nvPr/>
        </p:nvSpPr>
        <p:spPr>
          <a:xfrm>
            <a:off x="2248613" y="990307"/>
            <a:ext cx="7938995" cy="823623"/>
          </a:xfrm>
          <a:prstGeom prst="rect">
            <a:avLst/>
          </a:prstGeom>
        </p:spPr>
        <p:txBody>
          <a:bodyPr wrap="square">
            <a:spAutoFit/>
          </a:bodyPr>
          <a:lstStyle/>
          <a:p>
            <a:pPr>
              <a:lnSpc>
                <a:spcPct val="150000"/>
              </a:lnSpc>
              <a:defRPr/>
            </a:pPr>
            <a:r>
              <a:rPr lang="ko-KR" altLang="en-US" sz="3600" b="1" dirty="0" err="1">
                <a:solidFill>
                  <a:schemeClr val="bg1">
                    <a:lumMod val="65000"/>
                  </a:schemeClr>
                </a:solidFill>
                <a:latin typeface="微软雅黑" panose="020B0503020204020204" pitchFamily="34" charset="-122"/>
                <a:cs typeface="+mn-ea"/>
                <a:sym typeface="+mn-lt"/>
              </a:rPr>
              <a:t>本科生</a:t>
            </a:r>
            <a:r>
              <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EDA</a:t>
            </a:r>
            <a:r>
              <a:rPr lang="ko-KR" altLang="en-US" sz="3600" b="1" dirty="0" err="1">
                <a:solidFill>
                  <a:schemeClr val="bg1">
                    <a:lumMod val="65000"/>
                  </a:schemeClr>
                </a:solidFill>
                <a:latin typeface="微软雅黑" panose="020B0503020204020204" pitchFamily="34" charset="-122"/>
                <a:cs typeface="+mn-ea"/>
                <a:sym typeface="+mn-lt"/>
              </a:rPr>
              <a:t>课程体系</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8" name="圓角化對角線角落矩形 3">
            <a:extLst>
              <a:ext uri="{FF2B5EF4-FFF2-40B4-BE49-F238E27FC236}">
                <a16:creationId xmlns:a16="http://schemas.microsoft.com/office/drawing/2014/main" id="{BB37F002-4A7A-CF88-163A-F16AD7917D9B}"/>
              </a:ext>
            </a:extLst>
          </p:cNvPr>
          <p:cNvSpPr/>
          <p:nvPr/>
        </p:nvSpPr>
        <p:spPr>
          <a:xfrm>
            <a:off x="1267719" y="2222015"/>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2</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8E7EDC34-9848-DBCE-2371-8933A24B6238}"/>
              </a:ext>
            </a:extLst>
          </p:cNvPr>
          <p:cNvSpPr/>
          <p:nvPr/>
        </p:nvSpPr>
        <p:spPr>
          <a:xfrm>
            <a:off x="2248613" y="2046820"/>
            <a:ext cx="9012422" cy="835934"/>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cs typeface="+mn-ea"/>
              </a:rPr>
              <a:t>数字集成电路设计自动化方法课程概览</a:t>
            </a:r>
            <a:endParaRPr lang="en-US" altLang="ko-KR" sz="3600" b="1" dirty="0">
              <a:solidFill>
                <a:schemeClr val="bg1">
                  <a:lumMod val="65000"/>
                </a:schemeClr>
              </a:solidFill>
              <a:latin typeface="微软雅黑" panose="020B0503020204020204" pitchFamily="34" charset="-122"/>
              <a:cs typeface="+mn-ea"/>
              <a:sym typeface="+mn-lt"/>
            </a:endParaRPr>
          </a:p>
        </p:txBody>
      </p:sp>
      <p:sp>
        <p:nvSpPr>
          <p:cNvPr id="10" name="圓角化對角線角落矩形 3">
            <a:extLst>
              <a:ext uri="{FF2B5EF4-FFF2-40B4-BE49-F238E27FC236}">
                <a16:creationId xmlns:a16="http://schemas.microsoft.com/office/drawing/2014/main" id="{6E68511E-2A01-BAF5-609C-188ED110326C}"/>
              </a:ext>
            </a:extLst>
          </p:cNvPr>
          <p:cNvSpPr/>
          <p:nvPr/>
        </p:nvSpPr>
        <p:spPr>
          <a:xfrm>
            <a:off x="1231767" y="3320507"/>
            <a:ext cx="826582" cy="815630"/>
          </a:xfrm>
          <a:prstGeom prst="round2DiagRect">
            <a:avLst>
              <a:gd name="adj1" fmla="val 3396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3</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F608FD3F-09C4-8F47-603A-E1D2A2652577}"/>
              </a:ext>
            </a:extLst>
          </p:cNvPr>
          <p:cNvSpPr/>
          <p:nvPr/>
        </p:nvSpPr>
        <p:spPr>
          <a:xfrm>
            <a:off x="2248612" y="3149777"/>
            <a:ext cx="10529541" cy="906851"/>
          </a:xfrm>
          <a:prstGeom prst="rect">
            <a:avLst/>
          </a:prstGeom>
        </p:spPr>
        <p:txBody>
          <a:bodyPr wrap="square">
            <a:spAutoFit/>
          </a:bodyPr>
          <a:lstStyle/>
          <a:p>
            <a:pPr>
              <a:lnSpc>
                <a:spcPct val="150000"/>
              </a:lnSpc>
              <a:defRPr/>
            </a:pPr>
            <a:r>
              <a:rPr lang="zh-CN" altLang="en-US" sz="4000" b="1" dirty="0">
                <a:solidFill>
                  <a:srgbClr val="C00000"/>
                </a:solidFill>
                <a:latin typeface="微软雅黑" panose="020B0503020204020204" pitchFamily="34" charset="-122"/>
                <a:ea typeface="微软雅黑" panose="020B0503020204020204" pitchFamily="34" charset="-122"/>
                <a:cs typeface="+mn-ea"/>
                <a:sym typeface="+mn-lt"/>
              </a:rPr>
              <a:t>高层次综合、逻辑综合与逻辑仿真</a:t>
            </a:r>
            <a:endParaRPr lang="en-US" altLang="ko-KR" sz="4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圓角化對角線角落矩形 3">
            <a:extLst>
              <a:ext uri="{FF2B5EF4-FFF2-40B4-BE49-F238E27FC236}">
                <a16:creationId xmlns:a16="http://schemas.microsoft.com/office/drawing/2014/main" id="{FCA6A3D5-D53D-FC70-B9C7-2C789524008F}"/>
              </a:ext>
            </a:extLst>
          </p:cNvPr>
          <p:cNvSpPr/>
          <p:nvPr/>
        </p:nvSpPr>
        <p:spPr>
          <a:xfrm>
            <a:off x="1212204" y="4488532"/>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4</a:t>
            </a:r>
          </a:p>
        </p:txBody>
      </p:sp>
      <p:sp>
        <p:nvSpPr>
          <p:cNvPr id="13" name="矩形 32">
            <a:extLst>
              <a:ext uri="{FF2B5EF4-FFF2-40B4-BE49-F238E27FC236}">
                <a16:creationId xmlns:a16="http://schemas.microsoft.com/office/drawing/2014/main" id="{7E130A53-0772-7C40-C2F8-850771D9D63C}"/>
              </a:ext>
            </a:extLst>
          </p:cNvPr>
          <p:cNvSpPr/>
          <p:nvPr/>
        </p:nvSpPr>
        <p:spPr>
          <a:xfrm>
            <a:off x="2229050" y="4327634"/>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参数提取与时序分析</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EDBA9B04-9027-A665-FD14-9FA4254A24F5}"/>
              </a:ext>
            </a:extLst>
          </p:cNvPr>
          <p:cNvSpPr/>
          <p:nvPr/>
        </p:nvSpPr>
        <p:spPr>
          <a:xfrm>
            <a:off x="0" y="97023"/>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kern="1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提纲</a:t>
            </a:r>
            <a:endParaRPr kumimoji="0" lang="zh-CN" altLang="zh-CN" sz="4800" b="1" i="0" u="none" strike="noStrike" kern="100" cap="none" spc="0" normalizeH="0" baseline="0" noProof="0" dirty="0">
              <a:ln>
                <a:noFill/>
              </a:ln>
              <a:solidFill>
                <a:srgbClr val="002060"/>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5" name="圓角化對角線角落矩形 3">
            <a:extLst>
              <a:ext uri="{FF2B5EF4-FFF2-40B4-BE49-F238E27FC236}">
                <a16:creationId xmlns:a16="http://schemas.microsoft.com/office/drawing/2014/main" id="{72BB1C0A-0EFA-FA0E-B753-2CBF807B99D6}"/>
              </a:ext>
            </a:extLst>
          </p:cNvPr>
          <p:cNvSpPr/>
          <p:nvPr/>
        </p:nvSpPr>
        <p:spPr>
          <a:xfrm>
            <a:off x="1152756" y="5639259"/>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5</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6" name="矩形 32">
            <a:extLst>
              <a:ext uri="{FF2B5EF4-FFF2-40B4-BE49-F238E27FC236}">
                <a16:creationId xmlns:a16="http://schemas.microsoft.com/office/drawing/2014/main" id="{7C778E0C-B3C9-15C2-1070-69AE2C996F2F}"/>
              </a:ext>
            </a:extLst>
          </p:cNvPr>
          <p:cNvSpPr/>
          <p:nvPr/>
        </p:nvSpPr>
        <p:spPr>
          <a:xfrm>
            <a:off x="2169602" y="5478361"/>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物理设计</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247114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EB6CC-5BFC-B84E-9BE5-C9F68CF21CA8}"/>
              </a:ext>
            </a:extLst>
          </p:cNvPr>
          <p:cNvSpPr>
            <a:spLocks noGrp="1"/>
          </p:cNvSpPr>
          <p:nvPr>
            <p:ph type="title"/>
          </p:nvPr>
        </p:nvSpPr>
        <p:spPr/>
        <p:txBody>
          <a:bodyPr/>
          <a:lstStyle/>
          <a:p>
            <a:r>
              <a:rPr lang="zh-CN" altLang="zh-CN" dirty="0"/>
              <a:t>核</a:t>
            </a:r>
            <a:r>
              <a:rPr lang="en-US" altLang="zh-CN" dirty="0"/>
              <a:t>(kernel)</a:t>
            </a:r>
            <a:r>
              <a:rPr lang="zh-CN" altLang="zh-CN" dirty="0"/>
              <a:t>及余核</a:t>
            </a:r>
            <a:r>
              <a:rPr lang="en-US" altLang="zh-CN" dirty="0"/>
              <a:t>(co-kernel)</a:t>
            </a:r>
            <a:r>
              <a:rPr lang="zh-CN" altLang="zh-CN" dirty="0"/>
              <a:t> </a:t>
            </a:r>
            <a:endParaRPr kumimoji="1" lang="zh-CN" altLang="en-US" dirty="0"/>
          </a:p>
        </p:txBody>
      </p:sp>
      <p:sp>
        <p:nvSpPr>
          <p:cNvPr id="3" name="内容占位符 2">
            <a:extLst>
              <a:ext uri="{FF2B5EF4-FFF2-40B4-BE49-F238E27FC236}">
                <a16:creationId xmlns:a16="http://schemas.microsoft.com/office/drawing/2014/main" id="{4F3A8EEA-EFBB-C845-AB17-112DDA4C2102}"/>
              </a:ext>
            </a:extLst>
          </p:cNvPr>
          <p:cNvSpPr>
            <a:spLocks noGrp="1"/>
          </p:cNvSpPr>
          <p:nvPr>
            <p:ph idx="1"/>
          </p:nvPr>
        </p:nvSpPr>
        <p:spPr/>
        <p:txBody>
          <a:bodyPr/>
          <a:lstStyle/>
          <a:p>
            <a:r>
              <a:rPr lang="zh-CN" altLang="zh-CN" sz="2800" dirty="0"/>
              <a:t>如果一个多项式的商是多项式，而除式是一个单项式，那么多项式的商被称为该多项式的核，而单项式除式就是余核 </a:t>
            </a:r>
            <a:endParaRPr lang="en-US" altLang="zh-CN" sz="2800" dirty="0"/>
          </a:p>
          <a:p>
            <a:r>
              <a:rPr lang="zh-CN" altLang="zh-CN" sz="2800" dirty="0"/>
              <a:t>例如，对于多项式</a:t>
            </a:r>
            <a:r>
              <a:rPr lang="en-US" altLang="zh-CN" sz="2800" dirty="0"/>
              <a:t>f=</a:t>
            </a:r>
            <a:r>
              <a:rPr lang="en-US" altLang="zh-CN" sz="2800" dirty="0" err="1"/>
              <a:t>ace+bce+de+g</a:t>
            </a:r>
            <a:r>
              <a:rPr lang="zh-CN" altLang="zh-CN" sz="2800" dirty="0"/>
              <a:t>，那么其核多项式集合为</a:t>
            </a:r>
            <a:r>
              <a:rPr lang="en-US" altLang="zh-CN" sz="2800" dirty="0"/>
              <a:t>{(</a:t>
            </a:r>
            <a:r>
              <a:rPr lang="en-US" altLang="zh-CN" sz="2800" dirty="0" err="1"/>
              <a:t>ac+bc+d</a:t>
            </a:r>
            <a:r>
              <a:rPr lang="en-US" altLang="zh-CN" sz="2800" dirty="0"/>
              <a:t>)</a:t>
            </a:r>
            <a:r>
              <a:rPr lang="zh-CN" altLang="zh-CN" sz="2800" dirty="0"/>
              <a:t>，</a:t>
            </a:r>
            <a:r>
              <a:rPr lang="en-US" altLang="zh-CN" sz="2800" dirty="0"/>
              <a:t>(</a:t>
            </a:r>
            <a:r>
              <a:rPr lang="en-US" altLang="zh-CN" sz="2800" dirty="0" err="1"/>
              <a:t>a+b</a:t>
            </a:r>
            <a:r>
              <a:rPr lang="en-US" altLang="zh-CN" sz="2800" dirty="0"/>
              <a:t>)</a:t>
            </a:r>
            <a:r>
              <a:rPr lang="zh-CN" altLang="zh-CN" sz="2800" dirty="0"/>
              <a:t>， </a:t>
            </a:r>
            <a:r>
              <a:rPr lang="en-US" altLang="zh-CN" sz="2800" dirty="0"/>
              <a:t>(</a:t>
            </a:r>
            <a:r>
              <a:rPr lang="en-US" altLang="zh-CN" sz="2800" dirty="0" err="1"/>
              <a:t>ace+bce+de+g</a:t>
            </a:r>
            <a:r>
              <a:rPr lang="en-US" altLang="zh-CN" sz="2800" dirty="0"/>
              <a:t>)}</a:t>
            </a:r>
            <a:r>
              <a:rPr lang="zh-CN" altLang="zh-CN" sz="2800" dirty="0"/>
              <a:t>，其对应的余核为</a:t>
            </a:r>
            <a:r>
              <a:rPr lang="en-US" altLang="zh-CN" sz="2800" dirty="0"/>
              <a:t>{e, </a:t>
            </a:r>
            <a:r>
              <a:rPr lang="en-US" altLang="zh-CN" sz="2800" dirty="0" err="1"/>
              <a:t>ce</a:t>
            </a:r>
            <a:r>
              <a:rPr lang="en-US" altLang="zh-CN" sz="2800" dirty="0"/>
              <a:t>, 1}</a:t>
            </a:r>
            <a:r>
              <a:rPr lang="zh-CN" altLang="zh-CN" sz="2800" dirty="0"/>
              <a:t> </a:t>
            </a:r>
            <a:endParaRPr kumimoji="1" lang="zh-CN" altLang="en-US" sz="2800" dirty="0"/>
          </a:p>
        </p:txBody>
      </p:sp>
    </p:spTree>
    <p:extLst>
      <p:ext uri="{BB962C8B-B14F-4D97-AF65-F5344CB8AC3E}">
        <p14:creationId xmlns:p14="http://schemas.microsoft.com/office/powerpoint/2010/main" val="78639208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185BA-BAF9-0F48-8E3A-03CE4AE78B67}"/>
              </a:ext>
            </a:extLst>
          </p:cNvPr>
          <p:cNvSpPr>
            <a:spLocks noGrp="1"/>
          </p:cNvSpPr>
          <p:nvPr>
            <p:ph type="title"/>
          </p:nvPr>
        </p:nvSpPr>
        <p:spPr/>
        <p:txBody>
          <a:bodyPr/>
          <a:lstStyle/>
          <a:p>
            <a:r>
              <a:rPr kumimoji="1" lang="zh-CN" altLang="en-US" dirty="0"/>
              <a:t>核相交与公共子</a:t>
            </a:r>
            <a:r>
              <a:rPr lang="zh-CN" altLang="en-US" dirty="0"/>
              <a:t>多项式</a:t>
            </a:r>
            <a:r>
              <a:rPr kumimoji="1" lang="zh-CN" altLang="en-US" dirty="0"/>
              <a:t>表达式</a:t>
            </a:r>
          </a:p>
        </p:txBody>
      </p:sp>
      <p:sp>
        <p:nvSpPr>
          <p:cNvPr id="3" name="内容占位符 2">
            <a:extLst>
              <a:ext uri="{FF2B5EF4-FFF2-40B4-BE49-F238E27FC236}">
                <a16:creationId xmlns:a16="http://schemas.microsoft.com/office/drawing/2014/main" id="{98E44AEC-2062-6D4A-863A-2F9291A751A7}"/>
              </a:ext>
            </a:extLst>
          </p:cNvPr>
          <p:cNvSpPr>
            <a:spLocks noGrp="1"/>
          </p:cNvSpPr>
          <p:nvPr>
            <p:ph idx="1"/>
          </p:nvPr>
        </p:nvSpPr>
        <p:spPr/>
        <p:txBody>
          <a:bodyPr/>
          <a:lstStyle/>
          <a:p>
            <a:r>
              <a:rPr lang="zh-CN" altLang="zh-CN" sz="2800" dirty="0"/>
              <a:t>两个多项式的核如果存在相交项，且相交项是一个多项式，而非单项式，那么对应的相交项就可以作为公共的子多项式提取出来</a:t>
            </a:r>
          </a:p>
          <a:p>
            <a:r>
              <a:rPr lang="zh-CN" altLang="zh-CN" sz="2800" dirty="0"/>
              <a:t>例如，对于多项式</a:t>
            </a:r>
            <a:endParaRPr lang="en-US" altLang="zh-CN" sz="2800" dirty="0"/>
          </a:p>
          <a:p>
            <a:pPr lvl="1"/>
            <a:r>
              <a:rPr lang="en-US" altLang="zh-CN" sz="2400" dirty="0" err="1"/>
              <a:t>f</a:t>
            </a:r>
            <a:r>
              <a:rPr lang="en-US" altLang="zh-CN" sz="2400" baseline="-25000" dirty="0" err="1"/>
              <a:t>x</a:t>
            </a:r>
            <a:r>
              <a:rPr lang="en-US" altLang="zh-CN" sz="2400" dirty="0"/>
              <a:t>=</a:t>
            </a:r>
            <a:r>
              <a:rPr lang="en-US" altLang="zh-CN" sz="2400" dirty="0" err="1"/>
              <a:t>ace+bce+de+g</a:t>
            </a:r>
            <a:r>
              <a:rPr lang="zh-CN" altLang="zh-CN" sz="2400" dirty="0"/>
              <a:t>，</a:t>
            </a:r>
            <a:r>
              <a:rPr lang="en-US" altLang="zh-CN" sz="2400" dirty="0" err="1"/>
              <a:t>f</a:t>
            </a:r>
            <a:r>
              <a:rPr lang="en-US" altLang="zh-CN" sz="2400" baseline="-25000" dirty="0" err="1"/>
              <a:t>y</a:t>
            </a:r>
            <a:r>
              <a:rPr lang="en-US" altLang="zh-CN" sz="2400" dirty="0"/>
              <a:t>=</a:t>
            </a:r>
            <a:r>
              <a:rPr lang="en-US" altLang="zh-CN" sz="2400" dirty="0" err="1"/>
              <a:t>ad+bd+cde+ge</a:t>
            </a:r>
            <a:r>
              <a:rPr lang="zh-CN" altLang="zh-CN" sz="2400" dirty="0"/>
              <a:t>，</a:t>
            </a:r>
            <a:r>
              <a:rPr lang="en-US" altLang="zh-CN" sz="2400" dirty="0" err="1"/>
              <a:t>f</a:t>
            </a:r>
            <a:r>
              <a:rPr lang="en-US" altLang="zh-CN" sz="2400" baseline="-25000" dirty="0" err="1"/>
              <a:t>z</a:t>
            </a:r>
            <a:r>
              <a:rPr lang="en-US" altLang="zh-CN" sz="2400" dirty="0"/>
              <a:t>=</a:t>
            </a:r>
            <a:r>
              <a:rPr lang="en-US" altLang="zh-CN" sz="2400" dirty="0" err="1"/>
              <a:t>abc</a:t>
            </a:r>
            <a:endParaRPr lang="en-US" altLang="zh-CN" sz="2400" dirty="0"/>
          </a:p>
          <a:p>
            <a:pPr lvl="1"/>
            <a:r>
              <a:rPr lang="en-US" altLang="zh-CN" sz="2400" dirty="0" err="1"/>
              <a:t>f</a:t>
            </a:r>
            <a:r>
              <a:rPr lang="en-US" altLang="zh-CN" sz="2400" baseline="-25000" dirty="0" err="1"/>
              <a:t>x</a:t>
            </a:r>
            <a:r>
              <a:rPr lang="zh-CN" altLang="zh-CN" sz="2400" dirty="0"/>
              <a:t>的核为</a:t>
            </a:r>
            <a:r>
              <a:rPr lang="en-US" altLang="zh-CN" sz="2400" dirty="0"/>
              <a:t>{(</a:t>
            </a:r>
            <a:r>
              <a:rPr lang="en-US" altLang="zh-CN" sz="2400" dirty="0" err="1"/>
              <a:t>a+b</a:t>
            </a:r>
            <a:r>
              <a:rPr lang="en-US" altLang="zh-CN" sz="2400" dirty="0"/>
              <a:t>), (</a:t>
            </a:r>
            <a:r>
              <a:rPr lang="en-US" altLang="zh-CN" sz="2400" dirty="0" err="1"/>
              <a:t>ac+bc+d</a:t>
            </a:r>
            <a:r>
              <a:rPr lang="en-US" altLang="zh-CN" sz="2400" dirty="0"/>
              <a:t>)</a:t>
            </a:r>
            <a:r>
              <a:rPr lang="zh-CN" altLang="zh-CN" sz="2400" dirty="0"/>
              <a:t>，</a:t>
            </a:r>
            <a:r>
              <a:rPr lang="en-US" altLang="zh-CN" sz="2400" dirty="0"/>
              <a:t>(</a:t>
            </a:r>
            <a:r>
              <a:rPr lang="en-US" altLang="zh-CN" sz="2400" dirty="0" err="1"/>
              <a:t>ace+bce+de+g</a:t>
            </a:r>
            <a:r>
              <a:rPr lang="en-US" altLang="zh-CN" sz="2400" dirty="0"/>
              <a:t>)}</a:t>
            </a:r>
          </a:p>
          <a:p>
            <a:pPr lvl="1"/>
            <a:r>
              <a:rPr lang="en-US" altLang="zh-CN" sz="2400" dirty="0" err="1"/>
              <a:t>f</a:t>
            </a:r>
            <a:r>
              <a:rPr lang="en-US" altLang="zh-CN" sz="2400" baseline="-25000" dirty="0" err="1"/>
              <a:t>y</a:t>
            </a:r>
            <a:r>
              <a:rPr lang="zh-CN" altLang="zh-CN" sz="2400" dirty="0"/>
              <a:t>的核是</a:t>
            </a:r>
            <a:r>
              <a:rPr lang="en-US" altLang="zh-CN" sz="2400" dirty="0"/>
              <a:t>{(</a:t>
            </a:r>
            <a:r>
              <a:rPr lang="en-US" altLang="zh-CN" sz="2400" dirty="0" err="1"/>
              <a:t>a+b+ce</a:t>
            </a:r>
            <a:r>
              <a:rPr lang="en-US" altLang="zh-CN" sz="2400" dirty="0"/>
              <a:t>)</a:t>
            </a:r>
            <a:r>
              <a:rPr lang="zh-CN" altLang="zh-CN" sz="2400" dirty="0"/>
              <a:t>，</a:t>
            </a:r>
            <a:r>
              <a:rPr lang="en-US" altLang="zh-CN" sz="2400" dirty="0"/>
              <a:t>(</a:t>
            </a:r>
            <a:r>
              <a:rPr lang="en-US" altLang="zh-CN" sz="2400" dirty="0" err="1"/>
              <a:t>cd+g</a:t>
            </a:r>
            <a:r>
              <a:rPr lang="en-US" altLang="zh-CN" sz="2400" dirty="0"/>
              <a:t>)</a:t>
            </a:r>
            <a:r>
              <a:rPr lang="zh-CN" altLang="zh-CN" sz="2400" dirty="0"/>
              <a:t>，</a:t>
            </a:r>
            <a:r>
              <a:rPr lang="en-US" altLang="zh-CN" sz="2400" dirty="0"/>
              <a:t>(</a:t>
            </a:r>
            <a:r>
              <a:rPr lang="en-US" altLang="zh-CN" sz="2400" dirty="0" err="1"/>
              <a:t>ad+bd+cde+ge</a:t>
            </a:r>
            <a:r>
              <a:rPr lang="en-US" altLang="zh-CN" sz="2400" dirty="0"/>
              <a:t>)}</a:t>
            </a:r>
          </a:p>
          <a:p>
            <a:pPr lvl="1"/>
            <a:r>
              <a:rPr lang="en-US" altLang="zh-CN" sz="2400" dirty="0" err="1"/>
              <a:t>f</a:t>
            </a:r>
            <a:r>
              <a:rPr lang="en-US" altLang="zh-CN" sz="2400" baseline="-25000" dirty="0" err="1"/>
              <a:t>z</a:t>
            </a:r>
            <a:r>
              <a:rPr lang="zh-CN" altLang="zh-CN" sz="2400" dirty="0"/>
              <a:t>的核为空</a:t>
            </a:r>
            <a:endParaRPr lang="en-US" altLang="zh-CN" sz="2400" dirty="0"/>
          </a:p>
          <a:p>
            <a:pPr lvl="1"/>
            <a:r>
              <a:rPr lang="zh-CN" altLang="zh-CN" sz="2400" dirty="0"/>
              <a:t>从</a:t>
            </a:r>
            <a:r>
              <a:rPr lang="en-US" altLang="zh-CN" sz="2400" dirty="0" err="1"/>
              <a:t>f</a:t>
            </a:r>
            <a:r>
              <a:rPr lang="en-US" altLang="zh-CN" sz="2400" baseline="-25000" dirty="0" err="1"/>
              <a:t>x</a:t>
            </a:r>
            <a:r>
              <a:rPr lang="zh-CN" altLang="zh-CN" sz="2400" dirty="0"/>
              <a:t>和</a:t>
            </a:r>
            <a:r>
              <a:rPr lang="en-US" altLang="zh-CN" sz="2400" dirty="0" err="1"/>
              <a:t>f</a:t>
            </a:r>
            <a:r>
              <a:rPr lang="en-US" altLang="zh-CN" sz="2400" baseline="-25000" dirty="0" err="1"/>
              <a:t>y</a:t>
            </a:r>
            <a:r>
              <a:rPr lang="zh-CN" altLang="zh-CN" sz="2400" dirty="0"/>
              <a:t>的核可以提取出公共的子多项式</a:t>
            </a:r>
            <a:r>
              <a:rPr lang="en-US" altLang="zh-CN" sz="2400" dirty="0" err="1"/>
              <a:t>a+b</a:t>
            </a:r>
            <a:r>
              <a:rPr lang="zh-CN" altLang="zh-CN" sz="2400" dirty="0"/>
              <a:t> </a:t>
            </a:r>
            <a:endParaRPr kumimoji="1" lang="zh-CN" altLang="en-US" sz="2400" dirty="0"/>
          </a:p>
        </p:txBody>
      </p:sp>
    </p:spTree>
    <p:extLst>
      <p:ext uri="{BB962C8B-B14F-4D97-AF65-F5344CB8AC3E}">
        <p14:creationId xmlns:p14="http://schemas.microsoft.com/office/powerpoint/2010/main" val="196325108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A54D-3EA1-CE4F-B253-EDA874670603}"/>
              </a:ext>
            </a:extLst>
          </p:cNvPr>
          <p:cNvSpPr>
            <a:spLocks noGrp="1"/>
          </p:cNvSpPr>
          <p:nvPr>
            <p:ph type="title"/>
          </p:nvPr>
        </p:nvSpPr>
        <p:spPr/>
        <p:txBody>
          <a:bodyPr/>
          <a:lstStyle/>
          <a:p>
            <a:r>
              <a:rPr lang="zh-CN" altLang="zh-CN" dirty="0"/>
              <a:t>核</a:t>
            </a:r>
            <a:r>
              <a:rPr lang="en-US" altLang="zh-CN" dirty="0"/>
              <a:t>(kernel)</a:t>
            </a:r>
            <a:r>
              <a:rPr lang="zh-CN" altLang="zh-CN" dirty="0"/>
              <a:t> </a:t>
            </a:r>
            <a:r>
              <a:rPr lang="zh-CN" altLang="en-US" dirty="0"/>
              <a:t>的计算</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28FAFB-4DF7-2142-A5C2-5A78B5305582}"/>
                  </a:ext>
                </a:extLst>
              </p:cNvPr>
              <p:cNvSpPr>
                <a:spLocks noGrp="1"/>
              </p:cNvSpPr>
              <p:nvPr>
                <p:ph idx="1"/>
              </p:nvPr>
            </p:nvSpPr>
            <p:spPr/>
            <p:txBody>
              <a:bodyPr/>
              <a:lstStyle/>
              <a:p>
                <a:r>
                  <a:rPr lang="zh-CN" altLang="zh-CN" sz="2400" dirty="0"/>
                  <a:t>对于多项式</a:t>
                </a:r>
                <a:r>
                  <a:rPr lang="en-US" altLang="zh-CN" sz="2400" dirty="0"/>
                  <a:t>f</a:t>
                </a:r>
                <a:r>
                  <a:rPr lang="zh-CN" altLang="zh-CN" sz="2400" dirty="0"/>
                  <a:t>，用</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i="1">
                            <a:latin typeface="Cambria Math" panose="02040503050406030204" pitchFamily="18" charset="0"/>
                          </a:rPr>
                          <m:t>𝐶</m:t>
                        </m:r>
                      </m:sup>
                    </m:sSup>
                  </m:oMath>
                </a14:m>
                <a:r>
                  <a:rPr lang="zh-CN" altLang="zh-CN" sz="2400" dirty="0"/>
                  <a:t>表示</a:t>
                </a:r>
                <a:r>
                  <a:rPr lang="en-US" altLang="zh-CN" sz="2400" dirty="0"/>
                  <a:t>f</a:t>
                </a:r>
                <a:r>
                  <a:rPr lang="zh-CN" altLang="zh-CN" sz="2400" dirty="0"/>
                  <a:t>其中的一个单项式，它所包含的变量表示为</a:t>
                </a:r>
                <a:r>
                  <a:rPr lang="en-US" altLang="zh-CN" sz="2400" dirty="0"/>
                  <a:t>C=sup(</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𝑓</m:t>
                        </m:r>
                      </m:e>
                      <m:sup>
                        <m:r>
                          <a:rPr lang="en-US" altLang="zh-CN" sz="2400" i="1">
                            <a:latin typeface="Cambria Math" panose="02040503050406030204" pitchFamily="18" charset="0"/>
                          </a:rPr>
                          <m:t>𝐶</m:t>
                        </m:r>
                      </m:sup>
                    </m:sSup>
                  </m:oMath>
                </a14:m>
                <a:r>
                  <a:rPr lang="en-US" altLang="zh-CN" sz="2400" dirty="0"/>
                  <a:t>)</a:t>
                </a:r>
                <a:r>
                  <a:rPr lang="zh-CN" altLang="zh-CN" sz="2400" dirty="0"/>
                  <a:t>。</a:t>
                </a:r>
                <a:r>
                  <a:rPr lang="en-US" altLang="zh-CN" sz="2400" dirty="0"/>
                  <a:t>CUBES(f, x)</a:t>
                </a:r>
                <a:r>
                  <a:rPr lang="zh-CN" altLang="zh-CN" sz="2400" dirty="0"/>
                  <a:t>表示</a:t>
                </a:r>
                <a:r>
                  <a:rPr lang="en-US" altLang="zh-CN" sz="2400" dirty="0"/>
                  <a:t>f</a:t>
                </a:r>
                <a:r>
                  <a:rPr lang="zh-CN" altLang="zh-CN" sz="2400" dirty="0"/>
                  <a:t>中包含</a:t>
                </a:r>
                <a:r>
                  <a:rPr lang="en-US" altLang="zh-CN" sz="2400" dirty="0"/>
                  <a:t>x</a:t>
                </a:r>
                <a:r>
                  <a:rPr lang="zh-CN" altLang="zh-CN" sz="2400" dirty="0"/>
                  <a:t>的单项式集合。</a:t>
                </a:r>
                <a:r>
                  <a:rPr lang="en-US" altLang="zh-CN" sz="2400" dirty="0"/>
                  <a:t>CUBES(f, C)</a:t>
                </a:r>
                <a:r>
                  <a:rPr lang="zh-CN" altLang="zh-CN" sz="2400" dirty="0"/>
                  <a:t>表示</a:t>
                </a:r>
                <a:r>
                  <a:rPr lang="en-US" altLang="zh-CN" sz="2400" dirty="0"/>
                  <a:t>f</a:t>
                </a:r>
                <a:r>
                  <a:rPr lang="zh-CN" altLang="zh-CN" sz="2400" dirty="0"/>
                  <a:t>中包含</a:t>
                </a:r>
                <a:r>
                  <a:rPr lang="en-US" altLang="zh-CN" sz="2400" dirty="0"/>
                  <a:t>C</a:t>
                </a:r>
                <a:r>
                  <a:rPr lang="zh-CN" altLang="zh-CN" sz="2400" dirty="0"/>
                  <a:t>变量集合的多项式集合</a:t>
                </a:r>
                <a:endParaRPr lang="en-US" altLang="zh-CN" sz="2400" dirty="0"/>
              </a:p>
              <a:p>
                <a:r>
                  <a:rPr lang="zh-CN" altLang="zh-CN" sz="2800" dirty="0"/>
                  <a:t>例如：</a:t>
                </a:r>
              </a:p>
              <a:p>
                <a:pPr lvl="1"/>
                <a:r>
                  <a:rPr lang="en-US" altLang="zh-CN" sz="2400" dirty="0"/>
                  <a:t>f=</a:t>
                </a:r>
                <a:r>
                  <a:rPr lang="en-US" altLang="zh-CN" sz="2400" dirty="0" err="1"/>
                  <a:t>ace+bce+de+g</a:t>
                </a:r>
                <a:endParaRPr lang="zh-CN" altLang="zh-CN" sz="2400" dirty="0"/>
              </a:p>
              <a:p>
                <a:pPr lvl="1"/>
                <a:r>
                  <a:rPr lang="en-US" altLang="zh-CN" sz="2400" dirty="0"/>
                  <a:t>sup(ace) = {a, c, e}</a:t>
                </a:r>
                <a:r>
                  <a:rPr lang="zh-CN" altLang="zh-CN" sz="2400" dirty="0"/>
                  <a:t>，</a:t>
                </a:r>
                <a:r>
                  <a:rPr lang="en-US" altLang="zh-CN" sz="2400" dirty="0"/>
                  <a:t>CUBES(f, c) = {ace, </a:t>
                </a:r>
                <a:r>
                  <a:rPr lang="en-US" altLang="zh-CN" sz="2400" dirty="0" err="1"/>
                  <a:t>bce</a:t>
                </a:r>
                <a:r>
                  <a:rPr lang="en-US" altLang="zh-CN" sz="2400" dirty="0"/>
                  <a:t>}, CUBES(f, ace)={ace};</a:t>
                </a:r>
                <a:endParaRPr lang="zh-CN" altLang="zh-CN" sz="2400" dirty="0"/>
              </a:p>
              <a:p>
                <a:endParaRPr kumimoji="1" lang="zh-CN" altLang="en-US" dirty="0"/>
              </a:p>
            </p:txBody>
          </p:sp>
        </mc:Choice>
        <mc:Fallback xmlns="">
          <p:sp>
            <p:nvSpPr>
              <p:cNvPr id="3" name="内容占位符 2">
                <a:extLst>
                  <a:ext uri="{FF2B5EF4-FFF2-40B4-BE49-F238E27FC236}">
                    <a16:creationId xmlns:a16="http://schemas.microsoft.com/office/drawing/2014/main" id="{4428FAFB-4DF7-2142-A5C2-5A78B5305582}"/>
                  </a:ext>
                </a:extLst>
              </p:cNvPr>
              <p:cNvSpPr>
                <a:spLocks noGrp="1" noRot="1" noChangeAspect="1" noMove="1" noResize="1" noEditPoints="1" noAdjustHandles="1" noChangeArrowheads="1" noChangeShapeType="1" noTextEdit="1"/>
              </p:cNvSpPr>
              <p:nvPr>
                <p:ph idx="1"/>
              </p:nvPr>
            </p:nvSpPr>
            <p:spPr>
              <a:blipFill>
                <a:blip r:embed="rId2"/>
                <a:stretch>
                  <a:fillRect l="-925" t="-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92673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68C19-C46F-B347-8B3D-58A1E43C2B9E}"/>
              </a:ext>
            </a:extLst>
          </p:cNvPr>
          <p:cNvSpPr>
            <a:spLocks noGrp="1"/>
          </p:cNvSpPr>
          <p:nvPr>
            <p:ph type="title"/>
          </p:nvPr>
        </p:nvSpPr>
        <p:spPr/>
        <p:txBody>
          <a:bodyPr/>
          <a:lstStyle/>
          <a:p>
            <a:r>
              <a:rPr kumimoji="1" lang="zh-CN" altLang="en-US" dirty="0"/>
              <a:t>单项式的共享</a:t>
            </a:r>
          </a:p>
        </p:txBody>
      </p:sp>
      <p:sp>
        <p:nvSpPr>
          <p:cNvPr id="3" name="内容占位符 2">
            <a:extLst>
              <a:ext uri="{FF2B5EF4-FFF2-40B4-BE49-F238E27FC236}">
                <a16:creationId xmlns:a16="http://schemas.microsoft.com/office/drawing/2014/main" id="{FCDA5410-B7D2-E74C-86C6-A33836A0DA46}"/>
              </a:ext>
            </a:extLst>
          </p:cNvPr>
          <p:cNvSpPr>
            <a:spLocks noGrp="1"/>
          </p:cNvSpPr>
          <p:nvPr>
            <p:ph idx="1"/>
          </p:nvPr>
        </p:nvSpPr>
        <p:spPr/>
        <p:txBody>
          <a:bodyPr/>
          <a:lstStyle/>
          <a:p>
            <a:r>
              <a:rPr lang="zh-CN" altLang="zh-CN" sz="2800" dirty="0"/>
              <a:t>除了考虑多项式的公共子表达式外，还可以考虑单项式的公共子表达式的共享</a:t>
            </a:r>
            <a:endParaRPr lang="en-US" altLang="zh-CN" sz="2800" dirty="0"/>
          </a:p>
          <a:p>
            <a:r>
              <a:rPr lang="zh-CN" altLang="zh-CN" sz="2800" dirty="0"/>
              <a:t>与多项式类似，单项式的共享可以通过求不同表达式的余核的相交来实现 </a:t>
            </a:r>
            <a:endParaRPr kumimoji="1" lang="zh-CN" altLang="en-US" sz="2800" dirty="0"/>
          </a:p>
        </p:txBody>
      </p:sp>
    </p:spTree>
    <p:extLst>
      <p:ext uri="{BB962C8B-B14F-4D97-AF65-F5344CB8AC3E}">
        <p14:creationId xmlns:p14="http://schemas.microsoft.com/office/powerpoint/2010/main" val="11026432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DB9C2-631F-904E-B16B-88E12B13A118}"/>
              </a:ext>
            </a:extLst>
          </p:cNvPr>
          <p:cNvSpPr>
            <a:spLocks noGrp="1"/>
          </p:cNvSpPr>
          <p:nvPr>
            <p:ph type="title"/>
          </p:nvPr>
        </p:nvSpPr>
        <p:spPr/>
        <p:txBody>
          <a:bodyPr/>
          <a:lstStyle/>
          <a:p>
            <a:r>
              <a:rPr kumimoji="1" lang="zh-CN" altLang="en-US" dirty="0"/>
              <a:t>单项式共享的提取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C69623-954E-484C-959E-1F1430C07557}"/>
                  </a:ext>
                </a:extLst>
              </p:cNvPr>
              <p:cNvSpPr>
                <a:spLocks noGrp="1"/>
              </p:cNvSpPr>
              <p:nvPr>
                <p:ph idx="1"/>
              </p:nvPr>
            </p:nvSpPr>
            <p:spPr/>
            <p:txBody>
              <a:bodyPr/>
              <a:lstStyle/>
              <a:p>
                <a:r>
                  <a:rPr lang="zh-CN" altLang="zh-CN" sz="2400" dirty="0"/>
                  <a:t>对于多个多项式的公共单项式和公共子多项式的计算，也可以转化为求解单个多项式的核来进行求解</a:t>
                </a:r>
                <a:endParaRPr lang="en-US" altLang="zh-CN" sz="2400" dirty="0"/>
              </a:p>
              <a:p>
                <a:r>
                  <a:rPr lang="zh-CN" altLang="zh-CN" sz="2400" dirty="0"/>
                  <a:t>我们首先考虑通过计算核来求解多个多项式的公共单项式。考虑多个多项式集合：</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1</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2</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zh-CN" sz="2400" dirty="0"/>
                  <a:t>，</a:t>
                </a:r>
                <a:endParaRPr lang="en-US" altLang="zh-CN" sz="2400" dirty="0"/>
              </a:p>
              <a:p>
                <a:r>
                  <a:rPr lang="zh-CN" altLang="zh-CN" sz="2400" dirty="0"/>
                  <a:t>为每个多项式引入一个辅助变量</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，从而我们可以构造一个辅助多项式：</a:t>
                </a: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𝑎𝑢𝑥</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nary>
                        <m:naryPr>
                          <m:chr m:val="∑"/>
                          <m:limLoc m:val="subSup"/>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e>
                      </m:nary>
                    </m:oMath>
                  </m:oMathPara>
                </a14:m>
                <a:endParaRPr lang="zh-CN" altLang="zh-CN" sz="2400" dirty="0"/>
              </a:p>
              <a:p>
                <a:r>
                  <a:rPr lang="zh-CN" altLang="zh-CN" sz="2400" dirty="0"/>
                  <a:t>对于上述辅助多项式</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𝑎𝑢𝑥</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oMath>
                </a14:m>
                <a:r>
                  <a:rPr lang="zh-CN" altLang="zh-CN" sz="2400" dirty="0"/>
                  <a:t>求其余核，如果余核不包含辅助变量，那么求得的余核就是多个多项式的公共单项式</a:t>
                </a:r>
              </a:p>
              <a:p>
                <a:endParaRPr kumimoji="1" lang="zh-CN" altLang="en-US" sz="2400" dirty="0"/>
              </a:p>
            </p:txBody>
          </p:sp>
        </mc:Choice>
        <mc:Fallback xmlns="">
          <p:sp>
            <p:nvSpPr>
              <p:cNvPr id="3" name="内容占位符 2">
                <a:extLst>
                  <a:ext uri="{FF2B5EF4-FFF2-40B4-BE49-F238E27FC236}">
                    <a16:creationId xmlns:a16="http://schemas.microsoft.com/office/drawing/2014/main" id="{0EC69623-954E-484C-959E-1F1430C07557}"/>
                  </a:ext>
                </a:extLst>
              </p:cNvPr>
              <p:cNvSpPr>
                <a:spLocks noGrp="1" noRot="1" noChangeAspect="1" noMove="1" noResize="1" noEditPoints="1" noAdjustHandles="1" noChangeArrowheads="1" noChangeShapeType="1" noTextEdit="1"/>
              </p:cNvSpPr>
              <p:nvPr>
                <p:ph idx="1"/>
              </p:nvPr>
            </p:nvSpPr>
            <p:spPr>
              <a:blipFill>
                <a:blip r:embed="rId2"/>
                <a:stretch>
                  <a:fillRect l="-694" t="-1053"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041399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04EC2-7F96-2A4B-9668-16F85EF837E5}"/>
              </a:ext>
            </a:extLst>
          </p:cNvPr>
          <p:cNvSpPr>
            <a:spLocks noGrp="1"/>
          </p:cNvSpPr>
          <p:nvPr>
            <p:ph type="title"/>
          </p:nvPr>
        </p:nvSpPr>
        <p:spPr/>
        <p:txBody>
          <a:bodyPr/>
          <a:lstStyle/>
          <a:p>
            <a:r>
              <a:rPr kumimoji="1" lang="en-US" altLang="zh-CN" dirty="0"/>
              <a:t>AIG</a:t>
            </a:r>
            <a:r>
              <a:rPr kumimoji="1" lang="zh-CN" altLang="en-US" dirty="0"/>
              <a:t>的表示方法</a:t>
            </a:r>
          </a:p>
        </p:txBody>
      </p:sp>
      <p:sp>
        <p:nvSpPr>
          <p:cNvPr id="3" name="内容占位符 2">
            <a:extLst>
              <a:ext uri="{FF2B5EF4-FFF2-40B4-BE49-F238E27FC236}">
                <a16:creationId xmlns:a16="http://schemas.microsoft.com/office/drawing/2014/main" id="{3622BB9E-93B7-6541-8679-22BB96A590DE}"/>
              </a:ext>
            </a:extLst>
          </p:cNvPr>
          <p:cNvSpPr>
            <a:spLocks noGrp="1"/>
          </p:cNvSpPr>
          <p:nvPr>
            <p:ph idx="1"/>
          </p:nvPr>
        </p:nvSpPr>
        <p:spPr/>
        <p:txBody>
          <a:bodyPr/>
          <a:lstStyle/>
          <a:p>
            <a:r>
              <a:rPr lang="zh-CN" altLang="zh-CN" dirty="0"/>
              <a:t>基本的工艺无关逻辑门构成的图来表示逻辑的优化方法</a:t>
            </a:r>
            <a:endParaRPr lang="en-US" altLang="zh-CN" dirty="0"/>
          </a:p>
          <a:p>
            <a:pPr lvl="1"/>
            <a:r>
              <a:rPr lang="zh-CN" altLang="zh-CN" dirty="0"/>
              <a:t>对于逻辑的优化，可以通过对图的等价变化来实现</a:t>
            </a:r>
            <a:r>
              <a:rPr lang="zh-CN" altLang="en-US" dirty="0"/>
              <a:t>，</a:t>
            </a:r>
            <a:r>
              <a:rPr lang="zh-CN" altLang="zh-CN" dirty="0"/>
              <a:t>图的等价变换可以借助等价子图的变换来实现，实现相对简单。性能的优化不依赖于过多的人工经验</a:t>
            </a:r>
            <a:endParaRPr lang="en-US" altLang="zh-CN" dirty="0"/>
          </a:p>
          <a:p>
            <a:pPr lvl="1"/>
            <a:r>
              <a:rPr lang="zh-CN" altLang="zh-CN" dirty="0"/>
              <a:t>优化的目标也可以通过图的特性来表征。例如，逻辑的延迟可以用图中逻辑树的高度来近似表征；逻辑实现的面积，可以近似通过图的节点数来表征</a:t>
            </a:r>
            <a:endParaRPr lang="en-US" altLang="zh-CN" dirty="0"/>
          </a:p>
          <a:p>
            <a:r>
              <a:rPr lang="zh-CN" altLang="zh-CN" dirty="0"/>
              <a:t>基于基本的工艺无关逻辑门构成的图的优化方法具有非常好的可扩展性，可以有效求解大规模问题</a:t>
            </a:r>
            <a:endParaRPr kumimoji="1" lang="zh-CN" altLang="en-US" dirty="0"/>
          </a:p>
        </p:txBody>
      </p:sp>
    </p:spTree>
    <p:extLst>
      <p:ext uri="{BB962C8B-B14F-4D97-AF65-F5344CB8AC3E}">
        <p14:creationId xmlns:p14="http://schemas.microsoft.com/office/powerpoint/2010/main" val="84262450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BDAEA-7D95-EF4E-B7A2-37417AF6B58A}"/>
              </a:ext>
            </a:extLst>
          </p:cNvPr>
          <p:cNvSpPr>
            <a:spLocks noGrp="1"/>
          </p:cNvSpPr>
          <p:nvPr>
            <p:ph type="title"/>
          </p:nvPr>
        </p:nvSpPr>
        <p:spPr/>
        <p:txBody>
          <a:bodyPr/>
          <a:lstStyle/>
          <a:p>
            <a:r>
              <a:rPr kumimoji="1" lang="zh-CN" altLang="en-US" dirty="0"/>
              <a:t>割集</a:t>
            </a:r>
          </a:p>
        </p:txBody>
      </p:sp>
      <p:sp>
        <p:nvSpPr>
          <p:cNvPr id="3" name="内容占位符 2">
            <a:extLst>
              <a:ext uri="{FF2B5EF4-FFF2-40B4-BE49-F238E27FC236}">
                <a16:creationId xmlns:a16="http://schemas.microsoft.com/office/drawing/2014/main" id="{781F5195-E6BF-4842-9472-8055D673195C}"/>
              </a:ext>
            </a:extLst>
          </p:cNvPr>
          <p:cNvSpPr>
            <a:spLocks noGrp="1"/>
          </p:cNvSpPr>
          <p:nvPr>
            <p:ph idx="1"/>
          </p:nvPr>
        </p:nvSpPr>
        <p:spPr/>
        <p:txBody>
          <a:bodyPr/>
          <a:lstStyle/>
          <a:p>
            <a:r>
              <a:rPr lang="en-US" altLang="zh-CN" sz="2400" dirty="0"/>
              <a:t>AIG</a:t>
            </a:r>
            <a:r>
              <a:rPr lang="zh-CN" altLang="zh-CN" sz="2400" dirty="0"/>
              <a:t>图中某个节点</a:t>
            </a:r>
            <a:r>
              <a:rPr lang="en-US" altLang="zh-CN" sz="2400" dirty="0"/>
              <a:t>C</a:t>
            </a:r>
            <a:r>
              <a:rPr lang="zh-CN" altLang="zh-CN" sz="2400" dirty="0"/>
              <a:t>的割集是指以</a:t>
            </a:r>
            <a:r>
              <a:rPr lang="en-US" altLang="zh-CN" sz="2400" dirty="0"/>
              <a:t>C</a:t>
            </a:r>
            <a:r>
              <a:rPr lang="zh-CN" altLang="zh-CN" sz="2400" dirty="0"/>
              <a:t>为根节点的一个树，从主要输入到</a:t>
            </a:r>
            <a:r>
              <a:rPr lang="en-US" altLang="zh-CN" sz="2400" dirty="0"/>
              <a:t>C</a:t>
            </a:r>
            <a:r>
              <a:rPr lang="zh-CN" altLang="zh-CN" sz="2400" dirty="0"/>
              <a:t>的路径至少经过一个该树的叶子节点</a:t>
            </a:r>
            <a:endParaRPr lang="en-US" altLang="zh-CN" sz="2400" dirty="0"/>
          </a:p>
          <a:p>
            <a:r>
              <a:rPr lang="zh-CN" altLang="zh-CN" sz="2400" dirty="0"/>
              <a:t>如果割集仅包含它自身，那么它是一个平凡割集</a:t>
            </a:r>
            <a:endParaRPr lang="en-US" altLang="zh-CN" sz="2400" dirty="0"/>
          </a:p>
          <a:p>
            <a:r>
              <a:rPr lang="zh-CN" altLang="zh-CN" sz="2400" dirty="0"/>
              <a:t>如果一个割集的节点都包含在另一个割集中，那么我们称这个割集被另一个割集覆盖</a:t>
            </a:r>
            <a:endParaRPr kumimoji="1" lang="zh-CN" altLang="en-US" sz="2400" dirty="0"/>
          </a:p>
        </p:txBody>
      </p:sp>
    </p:spTree>
    <p:extLst>
      <p:ext uri="{BB962C8B-B14F-4D97-AF65-F5344CB8AC3E}">
        <p14:creationId xmlns:p14="http://schemas.microsoft.com/office/powerpoint/2010/main" val="38632923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E1F1C-EBFD-5E40-9741-8828DE3C127D}"/>
              </a:ext>
            </a:extLst>
          </p:cNvPr>
          <p:cNvSpPr>
            <a:spLocks noGrp="1"/>
          </p:cNvSpPr>
          <p:nvPr>
            <p:ph type="title"/>
          </p:nvPr>
        </p:nvSpPr>
        <p:spPr/>
        <p:txBody>
          <a:bodyPr/>
          <a:lstStyle/>
          <a:p>
            <a:r>
              <a:rPr lang="en-US" altLang="zh-CN" dirty="0"/>
              <a:t>k-</a:t>
            </a:r>
            <a:r>
              <a:rPr lang="zh-CN" altLang="zh-CN" dirty="0"/>
              <a:t>可行割集</a:t>
            </a:r>
            <a:endParaRPr kumimoji="1" lang="zh-CN" altLang="en-US" dirty="0"/>
          </a:p>
        </p:txBody>
      </p:sp>
      <p:sp>
        <p:nvSpPr>
          <p:cNvPr id="3" name="内容占位符 2">
            <a:extLst>
              <a:ext uri="{FF2B5EF4-FFF2-40B4-BE49-F238E27FC236}">
                <a16:creationId xmlns:a16="http://schemas.microsoft.com/office/drawing/2014/main" id="{D88288E4-B9A0-A945-B93A-B973CC1866E1}"/>
              </a:ext>
            </a:extLst>
          </p:cNvPr>
          <p:cNvSpPr>
            <a:spLocks noGrp="1"/>
          </p:cNvSpPr>
          <p:nvPr>
            <p:ph idx="1"/>
          </p:nvPr>
        </p:nvSpPr>
        <p:spPr/>
        <p:txBody>
          <a:bodyPr/>
          <a:lstStyle/>
          <a:p>
            <a:r>
              <a:rPr lang="zh-CN" altLang="zh-CN" sz="2400" dirty="0"/>
              <a:t>如果一个割集的叶子节点数量不超过</a:t>
            </a:r>
            <a:r>
              <a:rPr lang="en-US" altLang="zh-CN" sz="2400" dirty="0"/>
              <a:t>K</a:t>
            </a:r>
            <a:r>
              <a:rPr lang="zh-CN" altLang="zh-CN" sz="2400" dirty="0"/>
              <a:t>，那么该割集被称为</a:t>
            </a:r>
            <a:r>
              <a:rPr lang="en-US" altLang="zh-CN" sz="2400" dirty="0"/>
              <a:t>k-</a:t>
            </a:r>
            <a:r>
              <a:rPr lang="zh-CN" altLang="zh-CN" sz="2400" dirty="0"/>
              <a:t>可行割集</a:t>
            </a:r>
            <a:endParaRPr lang="en-US" altLang="zh-CN" sz="2400" dirty="0"/>
          </a:p>
          <a:p>
            <a:r>
              <a:rPr lang="en-US" altLang="zh-CN" sz="2400" dirty="0"/>
              <a:t>k-</a:t>
            </a:r>
            <a:r>
              <a:rPr lang="zh-CN" altLang="zh-CN" sz="2400" dirty="0"/>
              <a:t>可行割集找到的是节点</a:t>
            </a:r>
            <a:r>
              <a:rPr lang="en-US" altLang="zh-CN" sz="2400" dirty="0"/>
              <a:t>C</a:t>
            </a:r>
            <a:r>
              <a:rPr lang="zh-CN" altLang="zh-CN" sz="2400" dirty="0"/>
              <a:t>的输入节点数量为</a:t>
            </a:r>
            <a:r>
              <a:rPr lang="en-US" altLang="zh-CN" sz="2400" dirty="0"/>
              <a:t>K</a:t>
            </a:r>
            <a:r>
              <a:rPr lang="zh-CN" altLang="zh-CN" sz="2400" dirty="0"/>
              <a:t>的必要依赖节点</a:t>
            </a:r>
            <a:endParaRPr lang="en-US" altLang="zh-CN" sz="2400" dirty="0"/>
          </a:p>
          <a:p>
            <a:r>
              <a:rPr lang="zh-CN" altLang="zh-CN" sz="2400" dirty="0"/>
              <a:t>割集函数是指节点</a:t>
            </a:r>
            <a:r>
              <a:rPr lang="en-US" altLang="zh-CN" sz="2400" dirty="0"/>
              <a:t>C</a:t>
            </a:r>
            <a:r>
              <a:rPr lang="zh-CN" altLang="zh-CN" sz="2400" dirty="0"/>
              <a:t>相对于</a:t>
            </a:r>
            <a:r>
              <a:rPr lang="en-US" altLang="zh-CN" sz="2400" dirty="0"/>
              <a:t>K</a:t>
            </a:r>
            <a:r>
              <a:rPr lang="zh-CN" altLang="zh-CN" sz="2400" dirty="0"/>
              <a:t>个输入节点的函数。逻辑等价变换以</a:t>
            </a:r>
            <a:r>
              <a:rPr lang="en-US" altLang="zh-CN" sz="2400" dirty="0"/>
              <a:t>k-</a:t>
            </a:r>
            <a:r>
              <a:rPr lang="zh-CN" altLang="zh-CN" sz="2400" dirty="0"/>
              <a:t>可行割集为单位进行</a:t>
            </a:r>
            <a:endParaRPr lang="en-US" altLang="zh-CN" sz="2400" dirty="0"/>
          </a:p>
          <a:p>
            <a:r>
              <a:rPr lang="en-US" altLang="zh-CN" sz="2400" dirty="0"/>
              <a:t>k-</a:t>
            </a:r>
            <a:r>
              <a:rPr lang="zh-CN" altLang="zh-CN" sz="2400" dirty="0"/>
              <a:t>可行割集可以视作逻辑优化的窗口</a:t>
            </a:r>
            <a:endParaRPr kumimoji="1" lang="zh-CN" altLang="en-US" sz="2400" dirty="0"/>
          </a:p>
        </p:txBody>
      </p:sp>
      <p:pic>
        <p:nvPicPr>
          <p:cNvPr id="6" name="图片 5">
            <a:extLst>
              <a:ext uri="{FF2B5EF4-FFF2-40B4-BE49-F238E27FC236}">
                <a16:creationId xmlns:a16="http://schemas.microsoft.com/office/drawing/2014/main" id="{378DDD1E-A8EE-4D47-8695-A90A0C757F6F}"/>
              </a:ext>
            </a:extLst>
          </p:cNvPr>
          <p:cNvPicPr>
            <a:picLocks noChangeAspect="1"/>
          </p:cNvPicPr>
          <p:nvPr/>
        </p:nvPicPr>
        <p:blipFill>
          <a:blip r:embed="rId2"/>
          <a:stretch>
            <a:fillRect/>
          </a:stretch>
        </p:blipFill>
        <p:spPr>
          <a:xfrm>
            <a:off x="3215680" y="3717031"/>
            <a:ext cx="3844718" cy="2880617"/>
          </a:xfrm>
          <a:prstGeom prst="rect">
            <a:avLst/>
          </a:prstGeom>
        </p:spPr>
      </p:pic>
      <p:sp>
        <p:nvSpPr>
          <p:cNvPr id="7" name="矩形 6">
            <a:extLst>
              <a:ext uri="{FF2B5EF4-FFF2-40B4-BE49-F238E27FC236}">
                <a16:creationId xmlns:a16="http://schemas.microsoft.com/office/drawing/2014/main" id="{FC113630-5D6E-1340-8E49-15D4434E6789}"/>
              </a:ext>
            </a:extLst>
          </p:cNvPr>
          <p:cNvSpPr/>
          <p:nvPr/>
        </p:nvSpPr>
        <p:spPr bwMode="auto">
          <a:xfrm>
            <a:off x="5807968" y="3645024"/>
            <a:ext cx="1440160" cy="648072"/>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8" name="矩形 7">
            <a:extLst>
              <a:ext uri="{FF2B5EF4-FFF2-40B4-BE49-F238E27FC236}">
                <a16:creationId xmlns:a16="http://schemas.microsoft.com/office/drawing/2014/main" id="{DF4E8B64-5724-0040-8834-C2C676262311}"/>
              </a:ext>
            </a:extLst>
          </p:cNvPr>
          <p:cNvSpPr/>
          <p:nvPr/>
        </p:nvSpPr>
        <p:spPr bwMode="auto">
          <a:xfrm>
            <a:off x="3791744" y="4653136"/>
            <a:ext cx="1440160" cy="864096"/>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403081866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832A8-FFEB-8A45-96B9-F29B57982F93}"/>
              </a:ext>
            </a:extLst>
          </p:cNvPr>
          <p:cNvSpPr>
            <a:spLocks noGrp="1"/>
          </p:cNvSpPr>
          <p:nvPr>
            <p:ph type="title"/>
          </p:nvPr>
        </p:nvSpPr>
        <p:spPr/>
        <p:txBody>
          <a:bodyPr/>
          <a:lstStyle/>
          <a:p>
            <a:r>
              <a:rPr kumimoji="1" lang="en-US" altLang="zh-CN" dirty="0"/>
              <a:t>NPN</a:t>
            </a:r>
            <a:r>
              <a:rPr kumimoji="1" lang="zh-CN" altLang="en-US" dirty="0"/>
              <a:t>等价</a:t>
            </a:r>
          </a:p>
        </p:txBody>
      </p:sp>
      <p:sp>
        <p:nvSpPr>
          <p:cNvPr id="3" name="内容占位符 2">
            <a:extLst>
              <a:ext uri="{FF2B5EF4-FFF2-40B4-BE49-F238E27FC236}">
                <a16:creationId xmlns:a16="http://schemas.microsoft.com/office/drawing/2014/main" id="{7167270E-116C-2E4E-894A-C9948704B474}"/>
              </a:ext>
            </a:extLst>
          </p:cNvPr>
          <p:cNvSpPr>
            <a:spLocks noGrp="1"/>
          </p:cNvSpPr>
          <p:nvPr>
            <p:ph idx="1"/>
          </p:nvPr>
        </p:nvSpPr>
        <p:spPr/>
        <p:txBody>
          <a:bodyPr/>
          <a:lstStyle/>
          <a:p>
            <a:r>
              <a:rPr lang="zh-CN" altLang="zh-CN" sz="2400" dirty="0"/>
              <a:t>逻辑的等价变换则基于</a:t>
            </a:r>
            <a:r>
              <a:rPr lang="en-US" altLang="zh-CN" sz="2400" dirty="0"/>
              <a:t>NPN</a:t>
            </a:r>
            <a:r>
              <a:rPr lang="zh-CN" altLang="zh-CN" sz="2400" dirty="0"/>
              <a:t>的等价变换来实现</a:t>
            </a:r>
            <a:endParaRPr lang="en-US" altLang="zh-CN" sz="2400" dirty="0"/>
          </a:p>
          <a:p>
            <a:pPr lvl="1"/>
            <a:r>
              <a:rPr lang="en-US" altLang="zh-CN" sz="2000" dirty="0"/>
              <a:t>NPN</a:t>
            </a:r>
            <a:r>
              <a:rPr lang="zh-CN" altLang="zh-CN" sz="2000" dirty="0"/>
              <a:t>等价是指，如果两个布尔函数在输入反相</a:t>
            </a:r>
            <a:r>
              <a:rPr lang="en-US" altLang="zh-CN" sz="2000" dirty="0"/>
              <a:t>(Negation)</a:t>
            </a:r>
            <a:r>
              <a:rPr lang="zh-CN" altLang="zh-CN" sz="2000" dirty="0"/>
              <a:t>、输入变换</a:t>
            </a:r>
            <a:r>
              <a:rPr lang="en-US" altLang="zh-CN" sz="2000" dirty="0"/>
              <a:t>(Permutation)</a:t>
            </a:r>
            <a:r>
              <a:rPr lang="zh-CN" altLang="zh-CN" sz="2000" dirty="0"/>
              <a:t>以及输出反相</a:t>
            </a:r>
            <a:r>
              <a:rPr lang="en-US" altLang="zh-CN" sz="2000" dirty="0"/>
              <a:t>(Negation)</a:t>
            </a:r>
            <a:r>
              <a:rPr lang="zh-CN" altLang="zh-CN" sz="2000" dirty="0"/>
              <a:t>变换之后，逻辑功能一致。那么这两个函数就被称为</a:t>
            </a:r>
            <a:r>
              <a:rPr lang="en-US" altLang="zh-CN" sz="2000" dirty="0"/>
              <a:t>NPN</a:t>
            </a:r>
            <a:r>
              <a:rPr lang="zh-CN" altLang="zh-CN" sz="2000" dirty="0"/>
              <a:t>等价</a:t>
            </a:r>
            <a:endParaRPr kumimoji="1" lang="zh-CN" altLang="en-US" sz="2000" dirty="0"/>
          </a:p>
        </p:txBody>
      </p:sp>
      <p:pic>
        <p:nvPicPr>
          <p:cNvPr id="4" name="图片 3">
            <a:extLst>
              <a:ext uri="{FF2B5EF4-FFF2-40B4-BE49-F238E27FC236}">
                <a16:creationId xmlns:a16="http://schemas.microsoft.com/office/drawing/2014/main" id="{BCBF5D0C-A62A-504C-A5D9-DB6991595350}"/>
              </a:ext>
            </a:extLst>
          </p:cNvPr>
          <p:cNvPicPr>
            <a:picLocks noChangeAspect="1"/>
          </p:cNvPicPr>
          <p:nvPr/>
        </p:nvPicPr>
        <p:blipFill>
          <a:blip r:embed="rId2"/>
          <a:stretch>
            <a:fillRect/>
          </a:stretch>
        </p:blipFill>
        <p:spPr>
          <a:xfrm>
            <a:off x="4511824" y="2981466"/>
            <a:ext cx="2952328" cy="3587402"/>
          </a:xfrm>
          <a:prstGeom prst="rect">
            <a:avLst/>
          </a:prstGeom>
        </p:spPr>
      </p:pic>
    </p:spTree>
    <p:extLst>
      <p:ext uri="{BB962C8B-B14F-4D97-AF65-F5344CB8AC3E}">
        <p14:creationId xmlns:p14="http://schemas.microsoft.com/office/powerpoint/2010/main" val="193898318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E5DE3-BBE8-764A-A238-CFF3F9F208A9}"/>
              </a:ext>
            </a:extLst>
          </p:cNvPr>
          <p:cNvSpPr>
            <a:spLocks noGrp="1"/>
          </p:cNvSpPr>
          <p:nvPr>
            <p:ph type="title"/>
          </p:nvPr>
        </p:nvSpPr>
        <p:spPr/>
        <p:txBody>
          <a:bodyPr/>
          <a:lstStyle/>
          <a:p>
            <a:r>
              <a:rPr kumimoji="1" lang="en-US" altLang="zh-CN" dirty="0"/>
              <a:t>AIG</a:t>
            </a:r>
            <a:r>
              <a:rPr kumimoji="1" lang="zh-CN" altLang="en-US" dirty="0"/>
              <a:t>中的</a:t>
            </a:r>
            <a:r>
              <a:rPr kumimoji="1" lang="en-US" altLang="zh-CN" dirty="0"/>
              <a:t>NPN</a:t>
            </a:r>
            <a:r>
              <a:rPr kumimoji="1" lang="zh-CN" altLang="en-US" dirty="0"/>
              <a:t>等价优化</a:t>
            </a:r>
          </a:p>
        </p:txBody>
      </p:sp>
      <p:sp>
        <p:nvSpPr>
          <p:cNvPr id="3" name="内容占位符 2">
            <a:extLst>
              <a:ext uri="{FF2B5EF4-FFF2-40B4-BE49-F238E27FC236}">
                <a16:creationId xmlns:a16="http://schemas.microsoft.com/office/drawing/2014/main" id="{5380753D-7020-EE48-98EF-849A3CB8F180}"/>
              </a:ext>
            </a:extLst>
          </p:cNvPr>
          <p:cNvSpPr>
            <a:spLocks noGrp="1"/>
          </p:cNvSpPr>
          <p:nvPr>
            <p:ph idx="1"/>
          </p:nvPr>
        </p:nvSpPr>
        <p:spPr/>
        <p:txBody>
          <a:bodyPr/>
          <a:lstStyle/>
          <a:p>
            <a:r>
              <a:rPr lang="zh-CN" altLang="zh-CN" sz="2800" dirty="0"/>
              <a:t>在</a:t>
            </a:r>
            <a:r>
              <a:rPr lang="en-US" altLang="zh-CN" sz="2800" dirty="0"/>
              <a:t>AIG</a:t>
            </a:r>
            <a:r>
              <a:rPr lang="zh-CN" altLang="zh-CN" sz="2800" dirty="0"/>
              <a:t>的逻辑优化中，基于</a:t>
            </a:r>
            <a:r>
              <a:rPr lang="en-US" altLang="zh-CN" sz="2800" dirty="0"/>
              <a:t>4-</a:t>
            </a:r>
            <a:r>
              <a:rPr lang="zh-CN" altLang="zh-CN" sz="2800" dirty="0"/>
              <a:t>输入割集来进行</a:t>
            </a:r>
            <a:r>
              <a:rPr lang="en-US" altLang="zh-CN" sz="2800" dirty="0"/>
              <a:t>NPN</a:t>
            </a:r>
            <a:r>
              <a:rPr lang="zh-CN" altLang="zh-CN" sz="2800" dirty="0"/>
              <a:t>等价变换</a:t>
            </a:r>
            <a:endParaRPr lang="en-US" altLang="zh-CN" sz="2800" dirty="0"/>
          </a:p>
          <a:p>
            <a:r>
              <a:rPr lang="zh-CN" altLang="zh-CN" sz="2800" dirty="0"/>
              <a:t>对于</a:t>
            </a:r>
            <a:r>
              <a:rPr lang="en-US" altLang="zh-CN" sz="2800" dirty="0"/>
              <a:t>4</a:t>
            </a:r>
            <a:r>
              <a:rPr lang="zh-CN" altLang="zh-CN" sz="2800" dirty="0"/>
              <a:t>输入的逻辑函数，其真值表包含</a:t>
            </a:r>
            <a:r>
              <a:rPr lang="en-US" altLang="zh-CN" sz="2800" dirty="0"/>
              <a:t>16</a:t>
            </a:r>
            <a:r>
              <a:rPr lang="zh-CN" altLang="zh-CN" sz="2800" dirty="0"/>
              <a:t>种输入情况下的</a:t>
            </a:r>
            <a:r>
              <a:rPr lang="en-US" altLang="zh-CN" sz="2800" dirty="0"/>
              <a:t>0/1</a:t>
            </a:r>
            <a:r>
              <a:rPr lang="zh-CN" altLang="zh-CN" sz="2800" dirty="0"/>
              <a:t>输出，因此可以用</a:t>
            </a:r>
            <a:r>
              <a:rPr lang="en-US" altLang="zh-CN" sz="2800" dirty="0"/>
              <a:t>16-bit</a:t>
            </a:r>
            <a:r>
              <a:rPr lang="zh-CN" altLang="zh-CN" sz="2800" dirty="0"/>
              <a:t>的数据来表示，可能的逻辑函数有</a:t>
            </a:r>
            <a:r>
              <a:rPr lang="en-US" altLang="zh-CN" sz="2800" dirty="0"/>
              <a:t>2</a:t>
            </a:r>
            <a:r>
              <a:rPr lang="en-US" altLang="zh-CN" sz="2800" baseline="30000" dirty="0"/>
              <a:t>16</a:t>
            </a:r>
            <a:r>
              <a:rPr lang="zh-CN" altLang="zh-CN" sz="2800" dirty="0"/>
              <a:t>种</a:t>
            </a:r>
            <a:endParaRPr lang="en-US" altLang="zh-CN" sz="2800" dirty="0"/>
          </a:p>
          <a:p>
            <a:r>
              <a:rPr lang="zh-CN" altLang="zh-CN" sz="2800" dirty="0"/>
              <a:t>对于</a:t>
            </a:r>
            <a:r>
              <a:rPr lang="en-US" altLang="zh-CN" sz="2800" dirty="0"/>
              <a:t>4</a:t>
            </a:r>
            <a:r>
              <a:rPr lang="zh-CN" altLang="zh-CN" sz="2800" dirty="0"/>
              <a:t>输入逻辑函数，利用</a:t>
            </a:r>
            <a:r>
              <a:rPr lang="en-US" altLang="zh-CN" sz="2800" dirty="0"/>
              <a:t>NPN</a:t>
            </a:r>
            <a:r>
              <a:rPr lang="zh-CN" altLang="zh-CN" sz="2800" dirty="0"/>
              <a:t>等价关系可以将逻辑函数分为</a:t>
            </a:r>
            <a:r>
              <a:rPr lang="en-US" altLang="zh-CN" sz="2800" dirty="0"/>
              <a:t>222</a:t>
            </a:r>
            <a:r>
              <a:rPr lang="zh-CN" altLang="zh-CN" sz="2800" dirty="0"/>
              <a:t>种。也就是说，通过</a:t>
            </a:r>
            <a:r>
              <a:rPr lang="en-US" altLang="zh-CN" sz="2800" dirty="0"/>
              <a:t>NPN</a:t>
            </a:r>
            <a:r>
              <a:rPr lang="zh-CN" altLang="zh-CN" sz="2800" dirty="0"/>
              <a:t>等价变换，</a:t>
            </a:r>
            <a:r>
              <a:rPr lang="en-US" altLang="zh-CN" sz="2800" dirty="0"/>
              <a:t>2</a:t>
            </a:r>
            <a:r>
              <a:rPr lang="en-US" altLang="zh-CN" sz="2800" baseline="30000" dirty="0"/>
              <a:t>16</a:t>
            </a:r>
            <a:r>
              <a:rPr lang="zh-CN" altLang="zh-CN" sz="2800" dirty="0"/>
              <a:t>种逻辑函数中，大部分都是相互等价的</a:t>
            </a:r>
            <a:endParaRPr lang="en-US" altLang="zh-CN" sz="2800" dirty="0"/>
          </a:p>
          <a:p>
            <a:r>
              <a:rPr lang="zh-CN" altLang="zh-CN" sz="2800" dirty="0"/>
              <a:t>我们可以构建哈希函数来查找对应的</a:t>
            </a:r>
            <a:r>
              <a:rPr lang="en-US" altLang="zh-CN" sz="2800" dirty="0"/>
              <a:t>NPN</a:t>
            </a:r>
            <a:r>
              <a:rPr lang="zh-CN" altLang="zh-CN" sz="2800" dirty="0"/>
              <a:t>等价类。哈希函数的键值就是逻辑函数的真值表</a:t>
            </a:r>
            <a:endParaRPr lang="en-US" altLang="zh-CN" sz="2800" dirty="0"/>
          </a:p>
          <a:p>
            <a:r>
              <a:rPr lang="zh-CN" altLang="zh-CN" sz="2800" dirty="0"/>
              <a:t>常用且对逻辑优化有用的</a:t>
            </a:r>
            <a:r>
              <a:rPr lang="en-US" altLang="zh-CN" sz="2800" dirty="0"/>
              <a:t>NPN</a:t>
            </a:r>
            <a:r>
              <a:rPr lang="zh-CN" altLang="zh-CN" sz="2800" dirty="0"/>
              <a:t>等价函数只有</a:t>
            </a:r>
            <a:r>
              <a:rPr lang="en-US" altLang="zh-CN" sz="2800" dirty="0"/>
              <a:t>40</a:t>
            </a:r>
            <a:r>
              <a:rPr lang="zh-CN" altLang="zh-CN" sz="2800" dirty="0"/>
              <a:t>个左右</a:t>
            </a:r>
            <a:endParaRPr kumimoji="1" lang="zh-CN" altLang="en-US" sz="2800" dirty="0"/>
          </a:p>
        </p:txBody>
      </p:sp>
    </p:spTree>
    <p:extLst>
      <p:ext uri="{BB962C8B-B14F-4D97-AF65-F5344CB8AC3E}">
        <p14:creationId xmlns:p14="http://schemas.microsoft.com/office/powerpoint/2010/main" val="35760279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0C652-21A8-544D-8B66-F34BD1F10227}"/>
              </a:ext>
            </a:extLst>
          </p:cNvPr>
          <p:cNvSpPr>
            <a:spLocks noGrp="1"/>
          </p:cNvSpPr>
          <p:nvPr>
            <p:ph type="title"/>
          </p:nvPr>
        </p:nvSpPr>
        <p:spPr/>
        <p:txBody>
          <a:bodyPr/>
          <a:lstStyle/>
          <a:p>
            <a:r>
              <a:rPr lang="zh-CN" altLang="en-US" sz="3600" dirty="0"/>
              <a:t>第二章 图、组合优化及图优化算法基础 </a:t>
            </a:r>
          </a:p>
        </p:txBody>
      </p:sp>
      <p:sp>
        <p:nvSpPr>
          <p:cNvPr id="3" name="内容占位符 2">
            <a:extLst>
              <a:ext uri="{FF2B5EF4-FFF2-40B4-BE49-F238E27FC236}">
                <a16:creationId xmlns:a16="http://schemas.microsoft.com/office/drawing/2014/main" id="{39B53E9C-0EC9-F14B-8AFF-926961E144AB}"/>
              </a:ext>
            </a:extLst>
          </p:cNvPr>
          <p:cNvSpPr>
            <a:spLocks noGrp="1"/>
          </p:cNvSpPr>
          <p:nvPr>
            <p:ph idx="1"/>
          </p:nvPr>
        </p:nvSpPr>
        <p:spPr/>
        <p:txBody>
          <a:bodyPr/>
          <a:lstStyle/>
          <a:p>
            <a:r>
              <a:rPr lang="zh-CN" altLang="en-US" b="1" dirty="0"/>
              <a:t>算法复杂度基础</a:t>
            </a:r>
            <a:endParaRPr lang="en-US" altLang="zh-CN" b="1" dirty="0"/>
          </a:p>
          <a:p>
            <a:r>
              <a:rPr lang="zh-CN" altLang="en-US" dirty="0"/>
              <a:t>图</a:t>
            </a:r>
            <a:endParaRPr lang="en-US" altLang="zh-CN" dirty="0"/>
          </a:p>
          <a:p>
            <a:r>
              <a:rPr lang="zh-CN" altLang="en-US" dirty="0"/>
              <a:t>数学规划及组合优化</a:t>
            </a:r>
            <a:endParaRPr lang="en-US" altLang="zh-CN" dirty="0"/>
          </a:p>
          <a:p>
            <a:r>
              <a:rPr lang="zh-CN" altLang="en-US" dirty="0"/>
              <a:t>图优化算法</a:t>
            </a:r>
            <a:endParaRPr lang="en-US" altLang="zh-CN" dirty="0"/>
          </a:p>
          <a:p>
            <a:r>
              <a:rPr lang="zh-CN" altLang="en-US" dirty="0"/>
              <a:t>启发式算法</a:t>
            </a:r>
            <a:endParaRPr kumimoji="1" lang="zh-CN" altLang="en-US" dirty="0"/>
          </a:p>
        </p:txBody>
      </p:sp>
    </p:spTree>
    <p:extLst>
      <p:ext uri="{BB962C8B-B14F-4D97-AF65-F5344CB8AC3E}">
        <p14:creationId xmlns:p14="http://schemas.microsoft.com/office/powerpoint/2010/main" val="33960502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B0CAF-E4CC-EF40-9AA5-9B2AE0EC89B3}"/>
              </a:ext>
            </a:extLst>
          </p:cNvPr>
          <p:cNvSpPr>
            <a:spLocks noGrp="1"/>
          </p:cNvSpPr>
          <p:nvPr>
            <p:ph type="title"/>
          </p:nvPr>
        </p:nvSpPr>
        <p:spPr/>
        <p:txBody>
          <a:bodyPr/>
          <a:lstStyle/>
          <a:p>
            <a:r>
              <a:rPr kumimoji="1" lang="en-US" altLang="zh-CN" dirty="0"/>
              <a:t>AIG</a:t>
            </a:r>
            <a:r>
              <a:rPr kumimoji="1" lang="zh-CN" altLang="en-US" dirty="0"/>
              <a:t>改写算法</a:t>
            </a:r>
          </a:p>
        </p:txBody>
      </p:sp>
      <p:sp>
        <p:nvSpPr>
          <p:cNvPr id="3" name="内容占位符 2">
            <a:extLst>
              <a:ext uri="{FF2B5EF4-FFF2-40B4-BE49-F238E27FC236}">
                <a16:creationId xmlns:a16="http://schemas.microsoft.com/office/drawing/2014/main" id="{C5D9F215-2003-954C-BAE4-451FCB3C6260}"/>
              </a:ext>
            </a:extLst>
          </p:cNvPr>
          <p:cNvSpPr>
            <a:spLocks noGrp="1"/>
          </p:cNvSpPr>
          <p:nvPr>
            <p:ph idx="1"/>
          </p:nvPr>
        </p:nvSpPr>
        <p:spPr/>
        <p:txBody>
          <a:bodyPr/>
          <a:lstStyle/>
          <a:p>
            <a:r>
              <a:rPr lang="zh-CN" altLang="zh-CN" dirty="0"/>
              <a:t>在每个</a:t>
            </a:r>
            <a:r>
              <a:rPr lang="en-US" altLang="zh-CN" dirty="0"/>
              <a:t>NPN</a:t>
            </a:r>
            <a:r>
              <a:rPr lang="zh-CN" altLang="zh-CN" dirty="0"/>
              <a:t>等价类中，可以预先计算并存储</a:t>
            </a:r>
            <a:r>
              <a:rPr lang="en-US" altLang="zh-CN" dirty="0"/>
              <a:t>NPN</a:t>
            </a:r>
            <a:r>
              <a:rPr lang="zh-CN" altLang="zh-CN" dirty="0"/>
              <a:t>等价类的可能的</a:t>
            </a:r>
            <a:r>
              <a:rPr lang="en-US" altLang="zh-CN" dirty="0"/>
              <a:t>AIG</a:t>
            </a:r>
            <a:r>
              <a:rPr lang="zh-CN" altLang="zh-CN" dirty="0"/>
              <a:t>实现结构</a:t>
            </a:r>
            <a:endParaRPr lang="en-US" altLang="zh-CN" dirty="0"/>
          </a:p>
          <a:p>
            <a:r>
              <a:rPr lang="zh-CN" altLang="zh-CN" dirty="0"/>
              <a:t>在逻辑优化时</a:t>
            </a:r>
            <a:endParaRPr lang="en-US" altLang="zh-CN" dirty="0"/>
          </a:p>
          <a:p>
            <a:pPr lvl="1"/>
            <a:r>
              <a:rPr lang="zh-CN" altLang="zh-CN" dirty="0"/>
              <a:t>根据真值表，查找对应</a:t>
            </a:r>
            <a:r>
              <a:rPr lang="en-US" altLang="zh-CN" dirty="0"/>
              <a:t>NPN</a:t>
            </a:r>
            <a:r>
              <a:rPr lang="zh-CN" altLang="zh-CN" dirty="0"/>
              <a:t>等价类，并找到可能的</a:t>
            </a:r>
            <a:r>
              <a:rPr lang="en-US" altLang="zh-CN" dirty="0"/>
              <a:t>AIG</a:t>
            </a:r>
            <a:r>
              <a:rPr lang="zh-CN" altLang="zh-CN" dirty="0"/>
              <a:t>实现结构，在需要优化的逻辑结构中进行逐一替换</a:t>
            </a:r>
            <a:endParaRPr lang="en-US" altLang="zh-CN" dirty="0"/>
          </a:p>
          <a:p>
            <a:pPr lvl="1"/>
            <a:r>
              <a:rPr lang="zh-CN" altLang="zh-CN" dirty="0"/>
              <a:t>替换后，检查是否有节点已经被计算过，从而可以实现共享，进而可以实现面积减少的目标</a:t>
            </a:r>
            <a:endParaRPr lang="en-US" altLang="zh-CN" dirty="0"/>
          </a:p>
          <a:p>
            <a:pPr lvl="1"/>
            <a:r>
              <a:rPr lang="zh-CN" altLang="zh-CN" dirty="0"/>
              <a:t>每次从所有结构中遍历寻找最优的结构</a:t>
            </a:r>
            <a:endParaRPr kumimoji="1" lang="zh-CN" altLang="en-US" dirty="0"/>
          </a:p>
        </p:txBody>
      </p:sp>
    </p:spTree>
    <p:extLst>
      <p:ext uri="{BB962C8B-B14F-4D97-AF65-F5344CB8AC3E}">
        <p14:creationId xmlns:p14="http://schemas.microsoft.com/office/powerpoint/2010/main" val="1143937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44EFA-0848-024D-9802-1669BDAA657F}"/>
              </a:ext>
            </a:extLst>
          </p:cNvPr>
          <p:cNvSpPr>
            <a:spLocks noGrp="1"/>
          </p:cNvSpPr>
          <p:nvPr>
            <p:ph type="title"/>
          </p:nvPr>
        </p:nvSpPr>
        <p:spPr/>
        <p:txBody>
          <a:bodyPr/>
          <a:lstStyle/>
          <a:p>
            <a:r>
              <a:rPr kumimoji="1" lang="en-US" altLang="zh-CN" dirty="0"/>
              <a:t>AIG</a:t>
            </a:r>
            <a:r>
              <a:rPr kumimoji="1" lang="zh-CN" altLang="en-US" dirty="0"/>
              <a:t>树的平衡与延迟优化</a:t>
            </a:r>
          </a:p>
        </p:txBody>
      </p:sp>
      <p:sp>
        <p:nvSpPr>
          <p:cNvPr id="3" name="内容占位符 2">
            <a:extLst>
              <a:ext uri="{FF2B5EF4-FFF2-40B4-BE49-F238E27FC236}">
                <a16:creationId xmlns:a16="http://schemas.microsoft.com/office/drawing/2014/main" id="{931B60EA-73E8-E24D-9DEE-C53DEEC4BCF0}"/>
              </a:ext>
            </a:extLst>
          </p:cNvPr>
          <p:cNvSpPr>
            <a:spLocks noGrp="1"/>
          </p:cNvSpPr>
          <p:nvPr>
            <p:ph idx="1"/>
          </p:nvPr>
        </p:nvSpPr>
        <p:spPr/>
        <p:txBody>
          <a:bodyPr/>
          <a:lstStyle/>
          <a:p>
            <a:r>
              <a:rPr lang="en-US" altLang="zh-CN" sz="2400" dirty="0"/>
              <a:t>AIG</a:t>
            </a:r>
            <a:r>
              <a:rPr lang="zh-CN" altLang="zh-CN" sz="2400" dirty="0"/>
              <a:t>树的深度决定了逻辑的延迟。因此，我们希望尽可能减少树的深度</a:t>
            </a:r>
            <a:endParaRPr lang="en-US" altLang="zh-CN" sz="2400" dirty="0"/>
          </a:p>
          <a:p>
            <a:r>
              <a:rPr lang="en-US" altLang="zh-CN" sz="2400" dirty="0"/>
              <a:t>AIG</a:t>
            </a:r>
            <a:r>
              <a:rPr lang="zh-CN" altLang="zh-CN" sz="2400" dirty="0"/>
              <a:t>树构造时，基于积之和的形式来生成</a:t>
            </a:r>
            <a:r>
              <a:rPr lang="en-US" altLang="zh-CN" sz="2400" dirty="0"/>
              <a:t>AIG</a:t>
            </a:r>
            <a:r>
              <a:rPr lang="zh-CN" altLang="zh-CN" sz="2400" dirty="0"/>
              <a:t>。为了降低</a:t>
            </a:r>
            <a:r>
              <a:rPr lang="en-US" altLang="zh-CN" sz="2400" dirty="0"/>
              <a:t>AIG</a:t>
            </a:r>
            <a:r>
              <a:rPr lang="zh-CN" altLang="zh-CN" sz="2400" dirty="0"/>
              <a:t>树的深度，我们可以通过逻辑与和或的交换律，对与和或用</a:t>
            </a:r>
            <a:r>
              <a:rPr lang="en-US" altLang="zh-CN" sz="2400" dirty="0"/>
              <a:t>AIG</a:t>
            </a:r>
            <a:r>
              <a:rPr lang="zh-CN" altLang="zh-CN" sz="2400" dirty="0"/>
              <a:t>实现时，要尽可能的实现平衡，保证两颗子树的节点数平衡，从而可以有效降低</a:t>
            </a:r>
            <a:r>
              <a:rPr lang="en-US" altLang="zh-CN" sz="2400" dirty="0"/>
              <a:t>AIG</a:t>
            </a:r>
            <a:r>
              <a:rPr lang="zh-CN" altLang="zh-CN" sz="2400" dirty="0"/>
              <a:t>深度 </a:t>
            </a:r>
            <a:endParaRPr kumimoji="1" lang="zh-CN" altLang="en-US" sz="2400" dirty="0"/>
          </a:p>
        </p:txBody>
      </p:sp>
      <p:pic>
        <p:nvPicPr>
          <p:cNvPr id="4" name="图片 3">
            <a:extLst>
              <a:ext uri="{FF2B5EF4-FFF2-40B4-BE49-F238E27FC236}">
                <a16:creationId xmlns:a16="http://schemas.microsoft.com/office/drawing/2014/main" id="{1E35DCB7-F9D6-F14C-A495-0B9E930AE6C1}"/>
              </a:ext>
            </a:extLst>
          </p:cNvPr>
          <p:cNvPicPr>
            <a:picLocks noChangeAspect="1"/>
          </p:cNvPicPr>
          <p:nvPr/>
        </p:nvPicPr>
        <p:blipFill>
          <a:blip r:embed="rId2"/>
          <a:stretch>
            <a:fillRect/>
          </a:stretch>
        </p:blipFill>
        <p:spPr>
          <a:xfrm>
            <a:off x="3431704" y="3284984"/>
            <a:ext cx="5682146" cy="2755548"/>
          </a:xfrm>
          <a:prstGeom prst="rect">
            <a:avLst/>
          </a:prstGeom>
        </p:spPr>
      </p:pic>
    </p:spTree>
    <p:extLst>
      <p:ext uri="{BB962C8B-B14F-4D97-AF65-F5344CB8AC3E}">
        <p14:creationId xmlns:p14="http://schemas.microsoft.com/office/powerpoint/2010/main" val="94346532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C79A7-45F8-904B-A346-6082DFD0DAC6}"/>
              </a:ext>
            </a:extLst>
          </p:cNvPr>
          <p:cNvSpPr>
            <a:spLocks noGrp="1"/>
          </p:cNvSpPr>
          <p:nvPr>
            <p:ph type="title"/>
          </p:nvPr>
        </p:nvSpPr>
        <p:spPr/>
        <p:txBody>
          <a:bodyPr/>
          <a:lstStyle/>
          <a:p>
            <a:r>
              <a:rPr lang="zh-CN" altLang="en-US" dirty="0"/>
              <a:t>时序电路优化</a:t>
            </a:r>
            <a:endParaRPr kumimoji="1" lang="zh-CN" altLang="en-US" dirty="0"/>
          </a:p>
        </p:txBody>
      </p:sp>
      <p:sp>
        <p:nvSpPr>
          <p:cNvPr id="3" name="内容占位符 2">
            <a:extLst>
              <a:ext uri="{FF2B5EF4-FFF2-40B4-BE49-F238E27FC236}">
                <a16:creationId xmlns:a16="http://schemas.microsoft.com/office/drawing/2014/main" id="{4AC3FA5C-945F-9D4F-83F3-D9CCFA6816A8}"/>
              </a:ext>
            </a:extLst>
          </p:cNvPr>
          <p:cNvSpPr>
            <a:spLocks noGrp="1"/>
          </p:cNvSpPr>
          <p:nvPr>
            <p:ph idx="1"/>
          </p:nvPr>
        </p:nvSpPr>
        <p:spPr/>
        <p:txBody>
          <a:bodyPr/>
          <a:lstStyle/>
          <a:p>
            <a:r>
              <a:rPr lang="zh-CN" altLang="zh-CN" sz="2800" dirty="0"/>
              <a:t>时序逻辑的优化传统上是指状态机的化简，包括状态化简及状态编码两部分</a:t>
            </a:r>
            <a:endParaRPr lang="en-US" altLang="zh-CN" sz="2800" dirty="0"/>
          </a:p>
          <a:p>
            <a:pPr lvl="1"/>
            <a:r>
              <a:rPr lang="zh-CN" altLang="zh-CN" sz="2400" dirty="0"/>
              <a:t>对于完全指定的状态机，状态化简和状态编码可以有效求解</a:t>
            </a:r>
            <a:endParaRPr lang="en-US" altLang="zh-CN" sz="2400" dirty="0"/>
          </a:p>
          <a:p>
            <a:pPr lvl="1"/>
            <a:r>
              <a:rPr lang="zh-CN" altLang="zh-CN" sz="2400" dirty="0"/>
              <a:t>对于非完全指定状态机，状态化简和状态编码难以在多项式时间复杂度内求解</a:t>
            </a:r>
            <a:endParaRPr lang="en-US" altLang="zh-CN" sz="2400" dirty="0"/>
          </a:p>
          <a:p>
            <a:r>
              <a:rPr lang="zh-CN" altLang="zh-CN" sz="2800" dirty="0"/>
              <a:t>重定时</a:t>
            </a:r>
            <a:r>
              <a:rPr lang="en-US" altLang="zh-CN" sz="2800" dirty="0"/>
              <a:t>(retiming)</a:t>
            </a:r>
            <a:r>
              <a:rPr lang="zh-CN" altLang="zh-CN" sz="2800" dirty="0"/>
              <a:t>及重综合</a:t>
            </a:r>
            <a:r>
              <a:rPr lang="en-US" altLang="zh-CN" sz="2800" dirty="0"/>
              <a:t>(</a:t>
            </a:r>
            <a:r>
              <a:rPr lang="en-US" altLang="zh-CN" sz="2800" dirty="0" err="1"/>
              <a:t>resys</a:t>
            </a:r>
            <a:r>
              <a:rPr lang="en-US" altLang="zh-CN" sz="2800" dirty="0"/>
              <a:t>)</a:t>
            </a:r>
            <a:r>
              <a:rPr lang="zh-CN" altLang="zh-CN" sz="2800" dirty="0"/>
              <a:t>可以进一步优化组合逻辑和时序。但重定时和重综合可能会导致仿真和验证存在困难</a:t>
            </a:r>
            <a:endParaRPr kumimoji="1" lang="zh-CN" altLang="en-US" sz="2800" dirty="0"/>
          </a:p>
        </p:txBody>
      </p:sp>
    </p:spTree>
    <p:extLst>
      <p:ext uri="{BB962C8B-B14F-4D97-AF65-F5344CB8AC3E}">
        <p14:creationId xmlns:p14="http://schemas.microsoft.com/office/powerpoint/2010/main" val="158957807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B1982-48A6-BA42-BAEA-B23C515A30D1}"/>
              </a:ext>
            </a:extLst>
          </p:cNvPr>
          <p:cNvSpPr>
            <a:spLocks noGrp="1"/>
          </p:cNvSpPr>
          <p:nvPr>
            <p:ph type="title"/>
          </p:nvPr>
        </p:nvSpPr>
        <p:spPr/>
        <p:txBody>
          <a:bodyPr/>
          <a:lstStyle/>
          <a:p>
            <a:r>
              <a:rPr kumimoji="1" lang="zh-CN" altLang="en-US" dirty="0"/>
              <a:t>状态编码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469CEB-1805-4C49-83D6-D81510A38ED5}"/>
                  </a:ext>
                </a:extLst>
              </p:cNvPr>
              <p:cNvSpPr>
                <a:spLocks noGrp="1"/>
              </p:cNvSpPr>
              <p:nvPr>
                <p:ph idx="1"/>
              </p:nvPr>
            </p:nvSpPr>
            <p:spPr/>
            <p:txBody>
              <a:bodyPr/>
              <a:lstStyle/>
              <a:p>
                <a:r>
                  <a:rPr lang="zh-CN" altLang="zh-CN" sz="2800" dirty="0"/>
                  <a:t>对于状态编码，我们可以采取二进制编码或独热编码</a:t>
                </a:r>
                <a:r>
                  <a:rPr lang="en-US" altLang="zh-CN" sz="2800" dirty="0"/>
                  <a:t>(one-hot encoding)</a:t>
                </a:r>
                <a:r>
                  <a:rPr lang="zh-CN" altLang="zh-CN" sz="2800" dirty="0"/>
                  <a:t>的模式</a:t>
                </a:r>
                <a:endParaRPr lang="en-US" altLang="zh-CN" sz="2800" dirty="0"/>
              </a:p>
              <a:p>
                <a:r>
                  <a:rPr lang="zh-CN" altLang="zh-CN" sz="2800" dirty="0"/>
                  <a:t>二进制编码对于</a:t>
                </a:r>
                <a:r>
                  <a:rPr lang="en-US" altLang="zh-CN" sz="2800" dirty="0"/>
                  <a:t>S</a:t>
                </a:r>
                <a:r>
                  <a:rPr lang="zh-CN" altLang="zh-CN" sz="2800" dirty="0"/>
                  <a:t>个状态，所需要的寄存器数目为</a:t>
                </a:r>
                <a:r>
                  <a:rPr lang="en-US" altLang="zh-CN" sz="2800" dirty="0"/>
                  <a:t>log</a:t>
                </a:r>
                <a:r>
                  <a:rPr lang="en-US" altLang="zh-CN" sz="2800" baseline="-25000" dirty="0"/>
                  <a:t>2</a:t>
                </a:r>
                <a:r>
                  <a:rPr lang="en-US" altLang="zh-CN" sz="2800" dirty="0"/>
                  <a:t>S</a:t>
                </a:r>
                <a:r>
                  <a:rPr lang="zh-CN" altLang="zh-CN" sz="2800" dirty="0"/>
                  <a:t>向上取整，对于独热编码则需要</a:t>
                </a:r>
                <a:r>
                  <a:rPr lang="en-US" altLang="zh-CN" sz="2800" dirty="0"/>
                  <a:t>S</a:t>
                </a:r>
                <a:r>
                  <a:rPr lang="zh-CN" altLang="zh-CN" sz="2800" dirty="0"/>
                  <a:t>个寄存器</a:t>
                </a:r>
                <a:endParaRPr lang="en-US" altLang="zh-CN" sz="2800" dirty="0"/>
              </a:p>
              <a:p>
                <a:r>
                  <a:rPr lang="zh-CN" altLang="zh-CN" sz="2800" dirty="0"/>
                  <a:t>实际优化过程中，为了平衡所需寄存器数目和状态机逻辑，所需的寄存器在</a:t>
                </a:r>
                <a14:m>
                  <m:oMath xmlns:m="http://schemas.openxmlformats.org/officeDocument/2006/math">
                    <m:d>
                      <m:dPr>
                        <m:begChr m:val="⌈"/>
                        <m:endChr m:val="⌉"/>
                        <m:ctrlPr>
                          <a:rPr lang="zh-CN" altLang="zh-CN" sz="2800" i="1">
                            <a:latin typeface="Cambria Math" panose="02040503050406030204" pitchFamily="18" charset="0"/>
                          </a:rPr>
                        </m:ctrlPr>
                      </m:dPr>
                      <m:e>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2</m:t>
                                </m:r>
                              </m:sub>
                            </m:sSub>
                          </m:fName>
                          <m:e>
                            <m:r>
                              <a:rPr lang="en-US" altLang="zh-CN" sz="2800" i="1" baseline="-25000">
                                <a:latin typeface="Cambria Math" panose="02040503050406030204" pitchFamily="18" charset="0"/>
                              </a:rPr>
                              <m:t>𝑆</m:t>
                            </m:r>
                          </m:e>
                        </m:func>
                      </m:e>
                    </m:d>
                  </m:oMath>
                </a14:m>
                <a:r>
                  <a:rPr lang="zh-CN" altLang="zh-CN" sz="2800" dirty="0"/>
                  <a:t>和</a:t>
                </a:r>
                <a:r>
                  <a:rPr lang="en-US" altLang="zh-CN" sz="2800" dirty="0"/>
                  <a:t>S</a:t>
                </a:r>
                <a:r>
                  <a:rPr lang="zh-CN" altLang="zh-CN" sz="2800" dirty="0"/>
                  <a:t>之间</a:t>
                </a:r>
                <a:endParaRPr kumimoji="1" lang="zh-CN" altLang="en-US" sz="2800" dirty="0"/>
              </a:p>
            </p:txBody>
          </p:sp>
        </mc:Choice>
        <mc:Fallback xmlns="">
          <p:sp>
            <p:nvSpPr>
              <p:cNvPr id="3" name="内容占位符 2">
                <a:extLst>
                  <a:ext uri="{FF2B5EF4-FFF2-40B4-BE49-F238E27FC236}">
                    <a16:creationId xmlns:a16="http://schemas.microsoft.com/office/drawing/2014/main" id="{A7469CEB-1805-4C49-83D6-D81510A38ED5}"/>
                  </a:ext>
                </a:extLst>
              </p:cNvPr>
              <p:cNvSpPr>
                <a:spLocks noGrp="1" noRot="1" noChangeAspect="1" noMove="1" noResize="1" noEditPoints="1" noAdjustHandles="1" noChangeArrowheads="1" noChangeShapeType="1" noTextEdit="1"/>
              </p:cNvSpPr>
              <p:nvPr>
                <p:ph idx="1"/>
              </p:nvPr>
            </p:nvSpPr>
            <p:spPr>
              <a:blipFill>
                <a:blip r:embed="rId2"/>
                <a:stretch>
                  <a:fillRect l="-925" t="-1579"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82265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E99C-8DC4-994E-B097-8DF31A406755}"/>
              </a:ext>
            </a:extLst>
          </p:cNvPr>
          <p:cNvSpPr>
            <a:spLocks noGrp="1"/>
          </p:cNvSpPr>
          <p:nvPr>
            <p:ph type="title"/>
          </p:nvPr>
        </p:nvSpPr>
        <p:spPr/>
        <p:txBody>
          <a:bodyPr/>
          <a:lstStyle/>
          <a:p>
            <a:r>
              <a:rPr lang="zh-CN" altLang="zh-CN" dirty="0"/>
              <a:t>重定时</a:t>
            </a:r>
            <a:r>
              <a:rPr lang="zh-CN" altLang="en-US" dirty="0"/>
              <a:t>与重综合</a:t>
            </a:r>
            <a:r>
              <a:rPr lang="zh-CN" altLang="zh-CN" dirty="0"/>
              <a:t> </a:t>
            </a:r>
            <a:endParaRPr kumimoji="1" lang="zh-CN" altLang="en-US" dirty="0"/>
          </a:p>
        </p:txBody>
      </p:sp>
      <p:sp>
        <p:nvSpPr>
          <p:cNvPr id="3" name="内容占位符 2">
            <a:extLst>
              <a:ext uri="{FF2B5EF4-FFF2-40B4-BE49-F238E27FC236}">
                <a16:creationId xmlns:a16="http://schemas.microsoft.com/office/drawing/2014/main" id="{017088D2-E596-8E48-BBF5-A53668FD83FC}"/>
              </a:ext>
            </a:extLst>
          </p:cNvPr>
          <p:cNvSpPr>
            <a:spLocks noGrp="1"/>
          </p:cNvSpPr>
          <p:nvPr>
            <p:ph idx="1"/>
          </p:nvPr>
        </p:nvSpPr>
        <p:spPr/>
        <p:txBody>
          <a:bodyPr/>
          <a:lstStyle/>
          <a:p>
            <a:r>
              <a:rPr lang="zh-CN" altLang="zh-CN" sz="2400" dirty="0"/>
              <a:t>将电路表示为包含寄存器的逻辑网络，逻辑网络中的节点为组合逻辑。寄存器在组合逻辑之间移动，实现减少寄存器数目、提高工作频率以及对组合逻辑进行进一步优化的目的 </a:t>
            </a:r>
            <a:endParaRPr lang="en-US" altLang="zh-CN" sz="2400" dirty="0"/>
          </a:p>
          <a:p>
            <a:r>
              <a:rPr lang="zh-CN" altLang="en-US" sz="2400" dirty="0"/>
              <a:t>重定时还可以进一步和重综合一起实现进一步优化组合逻辑的目的。当寄存器在不同的组合逻辑之间移动后，组合逻辑部分实现了重新分割和重新组合。重新组合后的组合逻辑可以进行优化</a:t>
            </a:r>
            <a:endParaRPr kumimoji="1" lang="zh-CN" altLang="en-US" sz="2400" dirty="0"/>
          </a:p>
        </p:txBody>
      </p:sp>
      <p:pic>
        <p:nvPicPr>
          <p:cNvPr id="4" name="图片 3">
            <a:extLst>
              <a:ext uri="{FF2B5EF4-FFF2-40B4-BE49-F238E27FC236}">
                <a16:creationId xmlns:a16="http://schemas.microsoft.com/office/drawing/2014/main" id="{EDC90832-3389-6446-B323-94250B765129}"/>
              </a:ext>
            </a:extLst>
          </p:cNvPr>
          <p:cNvPicPr>
            <a:picLocks noChangeAspect="1"/>
          </p:cNvPicPr>
          <p:nvPr/>
        </p:nvPicPr>
        <p:blipFill>
          <a:blip r:embed="rId2"/>
          <a:stretch>
            <a:fillRect/>
          </a:stretch>
        </p:blipFill>
        <p:spPr>
          <a:xfrm>
            <a:off x="3503712" y="3933353"/>
            <a:ext cx="4901577" cy="2664296"/>
          </a:xfrm>
          <a:prstGeom prst="rect">
            <a:avLst/>
          </a:prstGeom>
        </p:spPr>
      </p:pic>
    </p:spTree>
    <p:extLst>
      <p:ext uri="{BB962C8B-B14F-4D97-AF65-F5344CB8AC3E}">
        <p14:creationId xmlns:p14="http://schemas.microsoft.com/office/powerpoint/2010/main" val="209784969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1BD3F-93A3-644F-ABA8-4DE2356C3364}"/>
              </a:ext>
            </a:extLst>
          </p:cNvPr>
          <p:cNvSpPr>
            <a:spLocks noGrp="1"/>
          </p:cNvSpPr>
          <p:nvPr>
            <p:ph type="title"/>
          </p:nvPr>
        </p:nvSpPr>
        <p:spPr/>
        <p:txBody>
          <a:bodyPr/>
          <a:lstStyle/>
          <a:p>
            <a:r>
              <a:rPr kumimoji="1" lang="zh-CN" altLang="en-US" dirty="0"/>
              <a:t>工艺映射</a:t>
            </a:r>
          </a:p>
        </p:txBody>
      </p:sp>
      <p:sp>
        <p:nvSpPr>
          <p:cNvPr id="3" name="内容占位符 2">
            <a:extLst>
              <a:ext uri="{FF2B5EF4-FFF2-40B4-BE49-F238E27FC236}">
                <a16:creationId xmlns:a16="http://schemas.microsoft.com/office/drawing/2014/main" id="{184C3653-0A2D-B048-9294-EB2B18DED941}"/>
              </a:ext>
            </a:extLst>
          </p:cNvPr>
          <p:cNvSpPr>
            <a:spLocks noGrp="1"/>
          </p:cNvSpPr>
          <p:nvPr>
            <p:ph idx="1"/>
          </p:nvPr>
        </p:nvSpPr>
        <p:spPr/>
        <p:txBody>
          <a:bodyPr/>
          <a:lstStyle/>
          <a:p>
            <a:r>
              <a:rPr lang="zh-CN" altLang="zh-CN" sz="2800" dirty="0"/>
              <a:t>逻辑综合包括基于两层逻辑和多层逻辑优化的方法、基于</a:t>
            </a:r>
            <a:r>
              <a:rPr lang="en-US" altLang="zh-CN" sz="2800" dirty="0"/>
              <a:t>AIG</a:t>
            </a:r>
            <a:r>
              <a:rPr lang="zh-CN" altLang="zh-CN" sz="2800" dirty="0"/>
              <a:t>的方法，它们的中间表示并不是最终的单元库</a:t>
            </a:r>
            <a:endParaRPr lang="en-US" altLang="zh-CN" sz="2800" dirty="0"/>
          </a:p>
          <a:p>
            <a:r>
              <a:rPr lang="zh-CN" altLang="zh-CN" sz="2800" dirty="0"/>
              <a:t>基于特定的单元库来做中间表示会使得逻辑优化不具有普适性</a:t>
            </a:r>
            <a:endParaRPr lang="en-US" altLang="zh-CN" sz="2800" dirty="0"/>
          </a:p>
          <a:p>
            <a:r>
              <a:rPr lang="zh-CN" altLang="zh-CN" sz="2800" dirty="0"/>
              <a:t>当基于工艺无关的中间表示完成逻辑优化后，我们必须要针对特定的标准单元库进行实现，将中间表示转化为实际的标准单元实现 </a:t>
            </a:r>
            <a:endParaRPr kumimoji="1" lang="zh-CN" altLang="en-US" sz="2800" dirty="0"/>
          </a:p>
        </p:txBody>
      </p:sp>
    </p:spTree>
    <p:extLst>
      <p:ext uri="{BB962C8B-B14F-4D97-AF65-F5344CB8AC3E}">
        <p14:creationId xmlns:p14="http://schemas.microsoft.com/office/powerpoint/2010/main" val="111949017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DCA59-B3C1-EC4E-800C-862D5107BB24}"/>
              </a:ext>
            </a:extLst>
          </p:cNvPr>
          <p:cNvSpPr>
            <a:spLocks noGrp="1"/>
          </p:cNvSpPr>
          <p:nvPr>
            <p:ph type="title"/>
          </p:nvPr>
        </p:nvSpPr>
        <p:spPr/>
        <p:txBody>
          <a:bodyPr/>
          <a:lstStyle/>
          <a:p>
            <a:r>
              <a:rPr kumimoji="1" lang="zh-CN" altLang="en-US" dirty="0"/>
              <a:t>标准单元映射的预处理</a:t>
            </a:r>
            <a:r>
              <a:rPr kumimoji="1" lang="en-US" altLang="zh-CN" dirty="0"/>
              <a:t>—</a:t>
            </a:r>
            <a:r>
              <a:rPr kumimoji="1" lang="zh-CN" altLang="en-US" dirty="0"/>
              <a:t>分解</a:t>
            </a:r>
          </a:p>
        </p:txBody>
      </p:sp>
      <p:sp>
        <p:nvSpPr>
          <p:cNvPr id="3" name="内容占位符 2">
            <a:extLst>
              <a:ext uri="{FF2B5EF4-FFF2-40B4-BE49-F238E27FC236}">
                <a16:creationId xmlns:a16="http://schemas.microsoft.com/office/drawing/2014/main" id="{4D8DC265-89C8-C54C-A2A6-AF44B43AAA56}"/>
              </a:ext>
            </a:extLst>
          </p:cNvPr>
          <p:cNvSpPr>
            <a:spLocks noGrp="1"/>
          </p:cNvSpPr>
          <p:nvPr>
            <p:ph idx="1"/>
          </p:nvPr>
        </p:nvSpPr>
        <p:spPr/>
        <p:txBody>
          <a:bodyPr/>
          <a:lstStyle/>
          <a:p>
            <a:r>
              <a:rPr lang="zh-CN" altLang="zh-CN" sz="2400" dirty="0"/>
              <a:t>将逻辑表示用基本的单元如二输入与非门或二输入或非门，或者是</a:t>
            </a:r>
            <a:r>
              <a:rPr lang="en-US" altLang="zh-CN" sz="2400" dirty="0"/>
              <a:t>AIG</a:t>
            </a:r>
            <a:r>
              <a:rPr lang="zh-CN" altLang="zh-CN" sz="2400" dirty="0"/>
              <a:t>中的二输入与门加非门来表示</a:t>
            </a:r>
            <a:endParaRPr lang="en-US" altLang="zh-CN" sz="2400" dirty="0"/>
          </a:p>
          <a:p>
            <a:r>
              <a:rPr lang="zh-CN" altLang="zh-CN" sz="2400" dirty="0"/>
              <a:t>这些基本单元一般应包含在单元库中，这样可以保证每个节点都可以映射为基本的标准单元</a:t>
            </a:r>
            <a:endParaRPr lang="en-US" altLang="zh-CN" sz="2400" dirty="0"/>
          </a:p>
          <a:p>
            <a:r>
              <a:rPr lang="zh-CN" altLang="zh-CN" sz="2400" dirty="0"/>
              <a:t>一个基本的映射结果就是将分解后的基本单元映射为标准单元库中的实现</a:t>
            </a:r>
            <a:endParaRPr lang="en-US" altLang="zh-CN" sz="2400" dirty="0"/>
          </a:p>
          <a:p>
            <a:r>
              <a:rPr lang="zh-CN" altLang="zh-CN" sz="2400" dirty="0"/>
              <a:t>实际的标准单元库可能有更多的基本逻辑单元，如更多输入的与非门或或非门，与或非门等</a:t>
            </a:r>
            <a:endParaRPr lang="en-US" altLang="zh-CN" sz="2400" dirty="0"/>
          </a:p>
          <a:p>
            <a:r>
              <a:rPr lang="zh-CN" altLang="zh-CN" sz="2400" dirty="0"/>
              <a:t>基于分解后的表示进行组合找到更复杂的门的映射结果。这样可以在时序和面积上获得更好的折中</a:t>
            </a:r>
            <a:r>
              <a:rPr lang="zh-CN" altLang="zh-CN" sz="2000" dirty="0"/>
              <a:t> </a:t>
            </a:r>
            <a:endParaRPr kumimoji="1" lang="en-US" altLang="zh-CN" sz="2000" dirty="0"/>
          </a:p>
        </p:txBody>
      </p:sp>
    </p:spTree>
    <p:extLst>
      <p:ext uri="{BB962C8B-B14F-4D97-AF65-F5344CB8AC3E}">
        <p14:creationId xmlns:p14="http://schemas.microsoft.com/office/powerpoint/2010/main" val="63419370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53831-3A37-1341-80DC-313416AB5E8F}"/>
              </a:ext>
            </a:extLst>
          </p:cNvPr>
          <p:cNvSpPr>
            <a:spLocks noGrp="1"/>
          </p:cNvSpPr>
          <p:nvPr>
            <p:ph type="title"/>
          </p:nvPr>
        </p:nvSpPr>
        <p:spPr/>
        <p:txBody>
          <a:bodyPr/>
          <a:lstStyle/>
          <a:p>
            <a:r>
              <a:rPr lang="zh-CN" altLang="en-US" dirty="0"/>
              <a:t>标准单元映射的预处理</a:t>
            </a:r>
            <a:r>
              <a:rPr lang="en-US" altLang="zh-CN" dirty="0"/>
              <a:t>—</a:t>
            </a:r>
            <a:r>
              <a:rPr lang="zh-CN" altLang="en-US" dirty="0"/>
              <a:t>划分</a:t>
            </a:r>
            <a:endParaRPr kumimoji="1" lang="zh-CN" altLang="en-US" dirty="0"/>
          </a:p>
        </p:txBody>
      </p:sp>
      <p:sp>
        <p:nvSpPr>
          <p:cNvPr id="3" name="内容占位符 2">
            <a:extLst>
              <a:ext uri="{FF2B5EF4-FFF2-40B4-BE49-F238E27FC236}">
                <a16:creationId xmlns:a16="http://schemas.microsoft.com/office/drawing/2014/main" id="{F432781A-4BA3-E646-AEA7-E2988E728FD9}"/>
              </a:ext>
            </a:extLst>
          </p:cNvPr>
          <p:cNvSpPr>
            <a:spLocks noGrp="1"/>
          </p:cNvSpPr>
          <p:nvPr>
            <p:ph idx="1"/>
          </p:nvPr>
        </p:nvSpPr>
        <p:spPr/>
        <p:txBody>
          <a:bodyPr/>
          <a:lstStyle/>
          <a:p>
            <a:r>
              <a:rPr lang="zh-CN" altLang="zh-CN" sz="2800" dirty="0"/>
              <a:t>将实际的多输入多输出的逻辑分解为多输入单输出的逻辑</a:t>
            </a:r>
            <a:endParaRPr lang="en-US" altLang="zh-CN" sz="2800" dirty="0"/>
          </a:p>
          <a:p>
            <a:r>
              <a:rPr lang="zh-CN" altLang="zh-CN" sz="2800" dirty="0"/>
              <a:t>划分的方法一般都是启发式的。一种启发式的方法是在输入、输出、寄存器输入以及存在多个输出的门的位置作为划分的边界，从而将复杂逻辑划分为简单的子逻辑图</a:t>
            </a:r>
            <a:endParaRPr lang="en-US" altLang="zh-CN" sz="2800" dirty="0"/>
          </a:p>
          <a:p>
            <a:r>
              <a:rPr lang="zh-CN" altLang="zh-CN" sz="2800" dirty="0"/>
              <a:t>这些子逻辑图称为目标图，是工艺映射匹配的目标 </a:t>
            </a:r>
            <a:endParaRPr kumimoji="1" lang="zh-CN" altLang="en-US" sz="2800" dirty="0"/>
          </a:p>
        </p:txBody>
      </p:sp>
    </p:spTree>
    <p:extLst>
      <p:ext uri="{BB962C8B-B14F-4D97-AF65-F5344CB8AC3E}">
        <p14:creationId xmlns:p14="http://schemas.microsoft.com/office/powerpoint/2010/main" val="32052202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AFCF3-25FF-BB40-9B6F-8528951B6B94}"/>
              </a:ext>
            </a:extLst>
          </p:cNvPr>
          <p:cNvSpPr>
            <a:spLocks noGrp="1"/>
          </p:cNvSpPr>
          <p:nvPr>
            <p:ph type="title"/>
          </p:nvPr>
        </p:nvSpPr>
        <p:spPr>
          <a:xfrm>
            <a:off x="624417" y="260349"/>
            <a:ext cx="10972800" cy="720725"/>
          </a:xfrm>
        </p:spPr>
        <p:txBody>
          <a:bodyPr/>
          <a:lstStyle/>
          <a:p>
            <a:r>
              <a:rPr lang="zh-CN" altLang="en-US" dirty="0"/>
              <a:t>目标图与单元库的匹配</a:t>
            </a:r>
            <a:endParaRPr kumimoji="1" lang="zh-CN" altLang="en-US" dirty="0"/>
          </a:p>
        </p:txBody>
      </p:sp>
      <p:sp>
        <p:nvSpPr>
          <p:cNvPr id="3" name="内容占位符 2">
            <a:extLst>
              <a:ext uri="{FF2B5EF4-FFF2-40B4-BE49-F238E27FC236}">
                <a16:creationId xmlns:a16="http://schemas.microsoft.com/office/drawing/2014/main" id="{0C43045C-14A8-4749-A707-3F497937F8DE}"/>
              </a:ext>
            </a:extLst>
          </p:cNvPr>
          <p:cNvSpPr>
            <a:spLocks noGrp="1"/>
          </p:cNvSpPr>
          <p:nvPr>
            <p:ph idx="1"/>
          </p:nvPr>
        </p:nvSpPr>
        <p:spPr/>
        <p:txBody>
          <a:bodyPr/>
          <a:lstStyle/>
          <a:p>
            <a:r>
              <a:rPr lang="zh-CN" altLang="zh-CN" sz="2400" dirty="0"/>
              <a:t>二输入与非门和非门可以通过其输入数目来简单判定，因此，我们可以不用去检查节点类型，仅通过判断图的拓扑结构一致就可以判断两个图同构 </a:t>
            </a:r>
            <a:endParaRPr kumimoji="1" lang="zh-CN" altLang="en-US" sz="2400" dirty="0"/>
          </a:p>
        </p:txBody>
      </p:sp>
      <p:sp>
        <p:nvSpPr>
          <p:cNvPr id="4" name="矩形 3">
            <a:extLst>
              <a:ext uri="{FF2B5EF4-FFF2-40B4-BE49-F238E27FC236}">
                <a16:creationId xmlns:a16="http://schemas.microsoft.com/office/drawing/2014/main" id="{36496A0E-5A38-7143-8117-A3BAB533F4B0}"/>
              </a:ext>
            </a:extLst>
          </p:cNvPr>
          <p:cNvSpPr/>
          <p:nvPr/>
        </p:nvSpPr>
        <p:spPr>
          <a:xfrm>
            <a:off x="312209" y="2564904"/>
            <a:ext cx="6096000" cy="3366499"/>
          </a:xfrm>
          <a:prstGeom prst="rect">
            <a:avLst/>
          </a:prstGeom>
        </p:spPr>
        <p:txBody>
          <a:bodyPr>
            <a:spAutoFit/>
          </a:bodyPr>
          <a:lstStyle/>
          <a:p>
            <a:pPr indent="304800" algn="just">
              <a:lnSpc>
                <a:spcPct val="150000"/>
              </a:lnSpc>
            </a:pPr>
            <a:r>
              <a:rPr lang="en-US" altLang="zh-CN" kern="100" dirty="0">
                <a:latin typeface="Times New Roman" panose="02020603050405020304" pitchFamily="18" charset="0"/>
              </a:rPr>
              <a:t>Algorithm match(u, v)</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Input: output of a subject graph: u, output of cell graph: v</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if(u is a leaf):</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return true;</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else:</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if(v is a leaf): return false;</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if(degree(v) != degree(u)): return false;</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a:t>
            </a:r>
            <a:endParaRPr lang="zh-CN" altLang="zh-CN" sz="1400" kern="100" dirty="0">
              <a:latin typeface="Times New Roman" panose="02020603050405020304" pitchFamily="18" charset="0"/>
            </a:endParaRPr>
          </a:p>
        </p:txBody>
      </p:sp>
      <p:sp>
        <p:nvSpPr>
          <p:cNvPr id="5" name="矩形 4">
            <a:extLst>
              <a:ext uri="{FF2B5EF4-FFF2-40B4-BE49-F238E27FC236}">
                <a16:creationId xmlns:a16="http://schemas.microsoft.com/office/drawing/2014/main" id="{748853A6-7471-6243-9412-AAE302E3BD33}"/>
              </a:ext>
            </a:extLst>
          </p:cNvPr>
          <p:cNvSpPr/>
          <p:nvPr/>
        </p:nvSpPr>
        <p:spPr>
          <a:xfrm>
            <a:off x="6096000" y="2400412"/>
            <a:ext cx="6096000" cy="4197239"/>
          </a:xfrm>
          <a:prstGeom prst="rect">
            <a:avLst/>
          </a:prstGeom>
        </p:spPr>
        <p:txBody>
          <a:bodyPr>
            <a:spAutoFit/>
          </a:bodyPr>
          <a:lstStyle/>
          <a:p>
            <a:pPr indent="304800" algn="just">
              <a:lnSpc>
                <a:spcPct val="150000"/>
              </a:lnSpc>
            </a:pPr>
            <a:r>
              <a:rPr lang="en-US" altLang="zh-CN" kern="100" dirty="0">
                <a:latin typeface="Times New Roman" panose="02020603050405020304" pitchFamily="18" charset="0"/>
              </a:rPr>
              <a:t>if(degree(v) == 1):</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a:t>
            </a:r>
            <a:r>
              <a:rPr lang="en-US" altLang="zh-CN" kern="100" dirty="0" err="1">
                <a:latin typeface="Times New Roman" panose="02020603050405020304" pitchFamily="18" charset="0"/>
              </a:rPr>
              <a:t>uc</a:t>
            </a:r>
            <a:r>
              <a:rPr lang="en-US" altLang="zh-CN" kern="100" dirty="0">
                <a:latin typeface="Times New Roman" panose="02020603050405020304" pitchFamily="18" charset="0"/>
              </a:rPr>
              <a:t> = child of u; </a:t>
            </a:r>
            <a:r>
              <a:rPr lang="en-US" altLang="zh-CN" kern="100" dirty="0" err="1">
                <a:latin typeface="Times New Roman" panose="02020603050405020304" pitchFamily="18" charset="0"/>
              </a:rPr>
              <a:t>vc</a:t>
            </a:r>
            <a:r>
              <a:rPr lang="en-US" altLang="zh-CN" kern="100" dirty="0">
                <a:latin typeface="Times New Roman" panose="02020603050405020304" pitchFamily="18" charset="0"/>
              </a:rPr>
              <a:t> = child of v;</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return match(</a:t>
            </a:r>
            <a:r>
              <a:rPr lang="en-US" altLang="zh-CN" kern="100" dirty="0" err="1">
                <a:latin typeface="Times New Roman" panose="02020603050405020304" pitchFamily="18" charset="0"/>
              </a:rPr>
              <a:t>uc</a:t>
            </a:r>
            <a:r>
              <a:rPr lang="en-US" altLang="zh-CN" kern="100" dirty="0">
                <a:latin typeface="Times New Roman" panose="02020603050405020304" pitchFamily="18" charset="0"/>
              </a:rPr>
              <a:t>, </a:t>
            </a:r>
            <a:r>
              <a:rPr lang="en-US" altLang="zh-CN" kern="100" dirty="0" err="1">
                <a:latin typeface="Times New Roman" panose="02020603050405020304" pitchFamily="18" charset="0"/>
              </a:rPr>
              <a:t>vc</a:t>
            </a:r>
            <a:r>
              <a:rPr lang="en-US" altLang="zh-CN" kern="100" dirty="0">
                <a:latin typeface="Times New Roman" panose="02020603050405020304" pitchFamily="18" charset="0"/>
              </a:rPr>
              <a:t>);</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else:</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ul = left child of u; </a:t>
            </a:r>
            <a:r>
              <a:rPr lang="en-US" altLang="zh-CN" kern="100" dirty="0" err="1">
                <a:latin typeface="Times New Roman" panose="02020603050405020304" pitchFamily="18" charset="0"/>
              </a:rPr>
              <a:t>ur</a:t>
            </a:r>
            <a:r>
              <a:rPr lang="en-US" altLang="zh-CN" kern="100" dirty="0">
                <a:latin typeface="Times New Roman" panose="02020603050405020304" pitchFamily="18" charset="0"/>
              </a:rPr>
              <a:t> = right child of u;</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a:t>
            </a:r>
            <a:r>
              <a:rPr lang="en-US" altLang="zh-CN" kern="100" dirty="0" err="1">
                <a:latin typeface="Times New Roman" panose="02020603050405020304" pitchFamily="18" charset="0"/>
              </a:rPr>
              <a:t>vl</a:t>
            </a:r>
            <a:r>
              <a:rPr lang="en-US" altLang="zh-CN" kern="100" dirty="0">
                <a:latin typeface="Times New Roman" panose="02020603050405020304" pitchFamily="18" charset="0"/>
              </a:rPr>
              <a:t> = left child of v; </a:t>
            </a:r>
            <a:r>
              <a:rPr lang="en-US" altLang="zh-CN" kern="100" dirty="0" err="1">
                <a:latin typeface="Times New Roman" panose="02020603050405020304" pitchFamily="18" charset="0"/>
              </a:rPr>
              <a:t>vr</a:t>
            </a:r>
            <a:r>
              <a:rPr lang="en-US" altLang="zh-CN" kern="100" dirty="0">
                <a:latin typeface="Times New Roman" panose="02020603050405020304" pitchFamily="18" charset="0"/>
              </a:rPr>
              <a:t> = </a:t>
            </a:r>
            <a:r>
              <a:rPr lang="en-US" altLang="zh-CN" kern="100" dirty="0" err="1">
                <a:latin typeface="Times New Roman" panose="02020603050405020304" pitchFamily="18" charset="0"/>
              </a:rPr>
              <a:t>rifht</a:t>
            </a:r>
            <a:r>
              <a:rPr lang="en-US" altLang="zh-CN" kern="100" dirty="0">
                <a:latin typeface="Times New Roman" panose="02020603050405020304" pitchFamily="18" charset="0"/>
              </a:rPr>
              <a:t> child of v;</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return </a:t>
            </a:r>
          </a:p>
          <a:p>
            <a:pPr indent="304800" algn="just">
              <a:lnSpc>
                <a:spcPct val="150000"/>
              </a:lnSpc>
            </a:pPr>
            <a:r>
              <a:rPr lang="zh-CN" altLang="en-US" kern="100" dirty="0">
                <a:latin typeface="Times New Roman" panose="02020603050405020304" pitchFamily="18" charset="0"/>
              </a:rPr>
              <a:t> </a:t>
            </a:r>
            <a:r>
              <a:rPr lang="en-US" altLang="zh-CN" kern="100" dirty="0">
                <a:latin typeface="Times New Roman" panose="02020603050405020304" pitchFamily="18" charset="0"/>
              </a:rPr>
              <a:t>match(ul, </a:t>
            </a:r>
            <a:r>
              <a:rPr lang="en-US" altLang="zh-CN" kern="100" dirty="0" err="1">
                <a:latin typeface="Times New Roman" panose="02020603050405020304" pitchFamily="18" charset="0"/>
              </a:rPr>
              <a:t>vl</a:t>
            </a:r>
            <a:r>
              <a:rPr lang="en-US" altLang="zh-CN" kern="100" dirty="0">
                <a:latin typeface="Times New Roman" panose="02020603050405020304" pitchFamily="18" charset="0"/>
              </a:rPr>
              <a:t>) * match(</a:t>
            </a:r>
            <a:r>
              <a:rPr lang="en-US" altLang="zh-CN" kern="100" dirty="0" err="1">
                <a:latin typeface="Times New Roman" panose="02020603050405020304" pitchFamily="18" charset="0"/>
              </a:rPr>
              <a:t>ur</a:t>
            </a:r>
            <a:r>
              <a:rPr lang="en-US" altLang="zh-CN" kern="100" dirty="0">
                <a:latin typeface="Times New Roman" panose="02020603050405020304" pitchFamily="18" charset="0"/>
              </a:rPr>
              <a:t>, </a:t>
            </a:r>
            <a:r>
              <a:rPr lang="en-US" altLang="zh-CN" kern="100" dirty="0" err="1">
                <a:latin typeface="Times New Roman" panose="02020603050405020304" pitchFamily="18" charset="0"/>
              </a:rPr>
              <a:t>vr</a:t>
            </a:r>
            <a:r>
              <a:rPr lang="en-US" altLang="zh-CN" kern="100" dirty="0">
                <a:latin typeface="Times New Roman" panose="02020603050405020304" pitchFamily="18" charset="0"/>
              </a:rPr>
              <a:t>) + match(</a:t>
            </a:r>
            <a:r>
              <a:rPr lang="en-US" altLang="zh-CN" kern="100" dirty="0" err="1">
                <a:latin typeface="Times New Roman" panose="02020603050405020304" pitchFamily="18" charset="0"/>
              </a:rPr>
              <a:t>ur</a:t>
            </a:r>
            <a:r>
              <a:rPr lang="en-US" altLang="zh-CN" kern="100" dirty="0">
                <a:latin typeface="Times New Roman" panose="02020603050405020304" pitchFamily="18" charset="0"/>
              </a:rPr>
              <a:t>, </a:t>
            </a:r>
            <a:r>
              <a:rPr lang="en-US" altLang="zh-CN" kern="100" dirty="0" err="1">
                <a:latin typeface="Times New Roman" panose="02020603050405020304" pitchFamily="18" charset="0"/>
              </a:rPr>
              <a:t>vl</a:t>
            </a:r>
            <a:r>
              <a:rPr lang="en-US" altLang="zh-CN" kern="100" dirty="0">
                <a:latin typeface="Times New Roman" panose="02020603050405020304" pitchFamily="18" charset="0"/>
              </a:rPr>
              <a:t>) * match(ul, </a:t>
            </a:r>
            <a:r>
              <a:rPr lang="en-US" altLang="zh-CN" kern="100" dirty="0" err="1">
                <a:latin typeface="Times New Roman" panose="02020603050405020304" pitchFamily="18" charset="0"/>
              </a:rPr>
              <a:t>vr</a:t>
            </a:r>
            <a:r>
              <a:rPr lang="en-US" altLang="zh-CN" kern="100" dirty="0">
                <a:latin typeface="Times New Roman" panose="02020603050405020304" pitchFamily="18" charset="0"/>
              </a:rPr>
              <a:t>);</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  end</a:t>
            </a:r>
            <a:endParaRPr lang="zh-CN" altLang="zh-CN" sz="1400" kern="100" dirty="0">
              <a:latin typeface="Times New Roman" panose="02020603050405020304" pitchFamily="18" charset="0"/>
            </a:endParaRPr>
          </a:p>
          <a:p>
            <a:pPr indent="304800" algn="just">
              <a:lnSpc>
                <a:spcPct val="150000"/>
              </a:lnSpc>
            </a:pPr>
            <a:r>
              <a:rPr lang="en-US" altLang="zh-CN" kern="100" dirty="0">
                <a:latin typeface="Times New Roman" panose="02020603050405020304" pitchFamily="18" charset="0"/>
              </a:rPr>
              <a:t>end</a:t>
            </a:r>
            <a:endParaRPr lang="zh-CN" altLang="en-US" dirty="0"/>
          </a:p>
        </p:txBody>
      </p:sp>
    </p:spTree>
    <p:extLst>
      <p:ext uri="{BB962C8B-B14F-4D97-AF65-F5344CB8AC3E}">
        <p14:creationId xmlns:p14="http://schemas.microsoft.com/office/powerpoint/2010/main" val="158094616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84B82-EFC8-BA43-8EA8-7F6570941748}"/>
              </a:ext>
            </a:extLst>
          </p:cNvPr>
          <p:cNvSpPr>
            <a:spLocks noGrp="1"/>
          </p:cNvSpPr>
          <p:nvPr>
            <p:ph type="title"/>
          </p:nvPr>
        </p:nvSpPr>
        <p:spPr/>
        <p:txBody>
          <a:bodyPr/>
          <a:lstStyle/>
          <a:p>
            <a:r>
              <a:rPr kumimoji="1" lang="zh-CN" altLang="en-US" dirty="0"/>
              <a:t>逻辑仿真</a:t>
            </a:r>
          </a:p>
        </p:txBody>
      </p:sp>
      <p:sp>
        <p:nvSpPr>
          <p:cNvPr id="3" name="内容占位符 2">
            <a:extLst>
              <a:ext uri="{FF2B5EF4-FFF2-40B4-BE49-F238E27FC236}">
                <a16:creationId xmlns:a16="http://schemas.microsoft.com/office/drawing/2014/main" id="{BF3A3FA9-CADD-CF4C-B45F-F30787E05197}"/>
              </a:ext>
            </a:extLst>
          </p:cNvPr>
          <p:cNvSpPr>
            <a:spLocks noGrp="1"/>
          </p:cNvSpPr>
          <p:nvPr>
            <p:ph idx="1"/>
          </p:nvPr>
        </p:nvSpPr>
        <p:spPr/>
        <p:txBody>
          <a:bodyPr/>
          <a:lstStyle/>
          <a:p>
            <a:r>
              <a:rPr lang="zh-CN" altLang="zh-CN" sz="2800" dirty="0"/>
              <a:t>逻辑仿真是逻辑设计验证和调试的重要步骤。逻辑仿真又可以分为</a:t>
            </a:r>
            <a:r>
              <a:rPr lang="en-US" altLang="zh-CN" sz="2800" dirty="0"/>
              <a:t>RTL</a:t>
            </a:r>
            <a:r>
              <a:rPr lang="zh-CN" altLang="zh-CN" sz="2800" dirty="0"/>
              <a:t>级仿真和门级仿真两类</a:t>
            </a:r>
            <a:endParaRPr lang="en-US" altLang="zh-CN" sz="2800" dirty="0"/>
          </a:p>
          <a:p>
            <a:pPr lvl="1"/>
            <a:r>
              <a:rPr lang="en-US" altLang="zh-CN" sz="2400" dirty="0"/>
              <a:t>RTL</a:t>
            </a:r>
            <a:r>
              <a:rPr lang="zh-CN" altLang="zh-CN" sz="2400" dirty="0"/>
              <a:t>级仿真用于功能的仿真和调试，缺乏精确的时序信息</a:t>
            </a:r>
            <a:endParaRPr lang="en-US" altLang="zh-CN" sz="2400" dirty="0"/>
          </a:p>
          <a:p>
            <a:pPr lvl="1"/>
            <a:r>
              <a:rPr lang="zh-CN" altLang="zh-CN" sz="2400" dirty="0"/>
              <a:t>门级仿真可以将门延迟和互连线延迟同时考虑进去，获得更加精确的仿真结果</a:t>
            </a:r>
            <a:endParaRPr kumimoji="1" lang="zh-CN" altLang="en-US" sz="2400" dirty="0"/>
          </a:p>
        </p:txBody>
      </p:sp>
    </p:spTree>
    <p:extLst>
      <p:ext uri="{BB962C8B-B14F-4D97-AF65-F5344CB8AC3E}">
        <p14:creationId xmlns:p14="http://schemas.microsoft.com/office/powerpoint/2010/main" val="5165855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7785D41-4904-B046-BD78-3CC9D57B3268}"/>
                  </a:ext>
                </a:extLst>
              </p:cNvPr>
              <p:cNvSpPr>
                <a:spLocks noGrp="1"/>
              </p:cNvSpPr>
              <p:nvPr>
                <p:ph type="title"/>
              </p:nvPr>
            </p:nvSpPr>
            <p:spPr/>
            <p:txBody>
              <a:bodyPr/>
              <a:lstStyle/>
              <a:p>
                <a:r>
                  <a:rPr kumimoji="1" lang="zh-CN" altLang="en-US" dirty="0"/>
                  <a:t>算法复杂度的</a:t>
                </a:r>
                <a:r>
                  <a:rPr lang="zh-CN" altLang="en-US" dirty="0"/>
                  <a:t>渐近表达形式：</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oMath>
                </a14:m>
                <a:r>
                  <a:rPr lang="zh-CN" altLang="en-US" dirty="0"/>
                  <a:t>形式</a:t>
                </a:r>
                <a:endParaRPr kumimoji="1" lang="zh-CN" altLang="en-US" dirty="0"/>
              </a:p>
            </p:txBody>
          </p:sp>
        </mc:Choice>
        <mc:Fallback xmlns="">
          <p:sp>
            <p:nvSpPr>
              <p:cNvPr id="2" name="标题 1">
                <a:extLst>
                  <a:ext uri="{FF2B5EF4-FFF2-40B4-BE49-F238E27FC236}">
                    <a16:creationId xmlns:a16="http://schemas.microsoft.com/office/drawing/2014/main" id="{17785D41-4904-B046-BD78-3CC9D57B3268}"/>
                  </a:ext>
                </a:extLst>
              </p:cNvPr>
              <p:cNvSpPr>
                <a:spLocks noGrp="1" noRot="1" noChangeAspect="1" noMove="1" noResize="1" noEditPoints="1" noAdjustHandles="1" noChangeArrowheads="1" noChangeShapeType="1" noTextEdit="1"/>
              </p:cNvSpPr>
              <p:nvPr>
                <p:ph type="title"/>
              </p:nvPr>
            </p:nvSpPr>
            <p:spPr>
              <a:blipFill>
                <a:blip r:embed="rId2"/>
                <a:stretch>
                  <a:fillRect t="-22414" b="-3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935452-1067-1545-8C27-E7F1E829908C}"/>
                  </a:ext>
                </a:extLst>
              </p:cNvPr>
              <p:cNvSpPr>
                <a:spLocks noGrp="1"/>
              </p:cNvSpPr>
              <p:nvPr>
                <p:ph idx="1"/>
              </p:nvPr>
            </p:nvSpPr>
            <p:spPr/>
            <p:txBody>
              <a:bodyPr/>
              <a:lstStyle/>
              <a:p>
                <a:pPr>
                  <a:lnSpc>
                    <a:spcPct val="150000"/>
                  </a:lnSpc>
                </a:pPr>
                <a14:m>
                  <m:oMath xmlns:m="http://schemas.openxmlformats.org/officeDocument/2006/math">
                    <m:r>
                      <a:rPr lang="en-US" altLang="zh-CN" i="1" smtClean="0">
                        <a:latin typeface="Cambria Math" panose="02040503050406030204" pitchFamily="18" charset="0"/>
                      </a:rPr>
                      <m:t>𝑂</m:t>
                    </m:r>
                    <m:r>
                      <a:rPr lang="en-US" altLang="zh-CN" i="1" smtClean="0">
                        <a:latin typeface="Cambria Math" panose="02040503050406030204" pitchFamily="18" charset="0"/>
                      </a:rPr>
                      <m:t>(⋅)</m:t>
                    </m:r>
                  </m:oMath>
                </a14:m>
                <a:r>
                  <a:rPr lang="zh-CN" altLang="zh-CN" dirty="0"/>
                  <a:t>形式是最常用的复杂度表示形式，它表示渐近上界</a:t>
                </a:r>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d>
                        <m:dPr>
                          <m:ctrlPr>
                            <a:rPr lang="zh-CN" altLang="zh-CN" i="1">
                              <a:latin typeface="Cambria Math" panose="02040503050406030204" pitchFamily="18" charset="0"/>
                            </a:rPr>
                          </m:ctrlPr>
                        </m:dPr>
                        <m:e>
                          <m:r>
                            <a:rPr lang="en-US" altLang="zh-CN" i="1">
                              <a:latin typeface="Cambria Math" panose="02040503050406030204" pitchFamily="18" charset="0"/>
                            </a:rPr>
                            <m:t>𝑔</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,0≤</m:t>
                      </m:r>
                      <m:r>
                        <a:rPr lang="en-US" altLang="zh-CN" i="1">
                          <a:latin typeface="Cambria Math" panose="02040503050406030204" pitchFamily="18" charset="0"/>
                        </a:rPr>
                        <m:t>𝑓</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𝑐𝑔</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0</m:t>
                          </m:r>
                        </m:sub>
                      </m:sSub>
                      <m:r>
                        <a:rPr lang="en-US" altLang="zh-CN" i="1">
                          <a:latin typeface="Cambria Math" panose="02040503050406030204" pitchFamily="18" charset="0"/>
                        </a:rPr>
                        <m:t>}</m:t>
                      </m:r>
                    </m:oMath>
                  </m:oMathPara>
                </a14:m>
                <a:endParaRPr lang="en-US" altLang="zh-CN" dirty="0"/>
              </a:p>
              <a:p>
                <a:pPr marL="0" indent="0">
                  <a:lnSpc>
                    <a:spcPct val="150000"/>
                  </a:lnSpc>
                  <a:buNone/>
                </a:pP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zh-CN" dirty="0"/>
                  <a:t>表示一个集合，该集合当</a:t>
                </a:r>
                <a:r>
                  <a:rPr lang="en-US" altLang="zh-CN" dirty="0"/>
                  <a:t>n</a:t>
                </a:r>
                <a:r>
                  <a:rPr lang="zh-CN" altLang="zh-CN" dirty="0"/>
                  <a:t>大于某个特定值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0</m:t>
                        </m:r>
                      </m:sub>
                    </m:sSub>
                  </m:oMath>
                </a14:m>
                <a:r>
                  <a:rPr lang="zh-CN" altLang="zh-CN" dirty="0"/>
                  <a:t>后，该集合的元素</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zh-CN" dirty="0"/>
                  <a:t>的上界是</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zh-CN" dirty="0"/>
                  <a:t>乘以某个常数</a:t>
                </a:r>
              </a:p>
              <a:p>
                <a:pPr marL="0" indent="0">
                  <a:buNone/>
                </a:pPr>
                <a:endParaRPr kumimoji="1" lang="zh-CN" altLang="en-US" dirty="0"/>
              </a:p>
            </p:txBody>
          </p:sp>
        </mc:Choice>
        <mc:Fallback xmlns="">
          <p:sp>
            <p:nvSpPr>
              <p:cNvPr id="3" name="内容占位符 2">
                <a:extLst>
                  <a:ext uri="{FF2B5EF4-FFF2-40B4-BE49-F238E27FC236}">
                    <a16:creationId xmlns:a16="http://schemas.microsoft.com/office/drawing/2014/main" id="{B7935452-1067-1545-8C27-E7F1E829908C}"/>
                  </a:ext>
                </a:extLst>
              </p:cNvPr>
              <p:cNvSpPr>
                <a:spLocks noGrp="1" noRot="1" noChangeAspect="1" noMove="1" noResize="1" noEditPoints="1" noAdjustHandles="1" noChangeArrowheads="1" noChangeShapeType="1" noTextEdit="1"/>
              </p:cNvSpPr>
              <p:nvPr>
                <p:ph idx="1"/>
              </p:nvPr>
            </p:nvSpPr>
            <p:spPr>
              <a:blipFill>
                <a:blip r:embed="rId3"/>
                <a:stretch>
                  <a:fillRect l="-1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24844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8DEB9-2C3E-A741-A962-D14D17C98EB2}"/>
              </a:ext>
            </a:extLst>
          </p:cNvPr>
          <p:cNvSpPr>
            <a:spLocks noGrp="1"/>
          </p:cNvSpPr>
          <p:nvPr>
            <p:ph type="title"/>
          </p:nvPr>
        </p:nvSpPr>
        <p:spPr/>
        <p:txBody>
          <a:bodyPr/>
          <a:lstStyle/>
          <a:p>
            <a:r>
              <a:rPr kumimoji="1" lang="zh-CN" altLang="en-US" dirty="0"/>
              <a:t>事件驱动仿真</a:t>
            </a:r>
          </a:p>
        </p:txBody>
      </p:sp>
      <p:sp>
        <p:nvSpPr>
          <p:cNvPr id="3" name="内容占位符 2">
            <a:extLst>
              <a:ext uri="{FF2B5EF4-FFF2-40B4-BE49-F238E27FC236}">
                <a16:creationId xmlns:a16="http://schemas.microsoft.com/office/drawing/2014/main" id="{901665D7-745B-0A4F-AAD1-8CDFD35D274A}"/>
              </a:ext>
            </a:extLst>
          </p:cNvPr>
          <p:cNvSpPr>
            <a:spLocks noGrp="1"/>
          </p:cNvSpPr>
          <p:nvPr>
            <p:ph idx="1"/>
          </p:nvPr>
        </p:nvSpPr>
        <p:spPr/>
        <p:txBody>
          <a:bodyPr/>
          <a:lstStyle/>
          <a:p>
            <a:r>
              <a:rPr lang="zh-CN" altLang="zh-CN" dirty="0"/>
              <a:t>事件驱动仿真是逻辑仿真的重要方法。</a:t>
            </a:r>
            <a:r>
              <a:rPr lang="en-US" altLang="zh-CN" dirty="0"/>
              <a:t>RTL</a:t>
            </a:r>
            <a:r>
              <a:rPr lang="zh-CN" altLang="zh-CN" dirty="0"/>
              <a:t>描述语言本身就是事件驱动的描述方式</a:t>
            </a:r>
            <a:endParaRPr lang="en-US" altLang="zh-CN" dirty="0"/>
          </a:p>
          <a:p>
            <a:pPr lvl="1"/>
            <a:r>
              <a:rPr lang="en-US" altLang="zh-CN" dirty="0"/>
              <a:t>Verilog</a:t>
            </a:r>
            <a:r>
              <a:rPr lang="zh-CN" altLang="zh-CN" dirty="0"/>
              <a:t>语言中，</a:t>
            </a:r>
            <a:r>
              <a:rPr lang="en-US" altLang="zh-CN" dirty="0"/>
              <a:t>always</a:t>
            </a:r>
            <a:r>
              <a:rPr lang="zh-CN" altLang="zh-CN" dirty="0"/>
              <a:t>语句描述的就是当某个事件触发时执行的操作</a:t>
            </a:r>
            <a:endParaRPr lang="en-US" altLang="zh-CN" dirty="0"/>
          </a:p>
          <a:p>
            <a:pPr lvl="1"/>
            <a:r>
              <a:rPr lang="zh-CN" altLang="zh-CN" dirty="0"/>
              <a:t>除基本的</a:t>
            </a:r>
            <a:r>
              <a:rPr lang="en-US" altLang="zh-CN" dirty="0"/>
              <a:t>assign</a:t>
            </a:r>
            <a:r>
              <a:rPr lang="zh-CN" altLang="zh-CN" dirty="0"/>
              <a:t>语句通过直接的逻辑门实现逻辑功能外，</a:t>
            </a:r>
            <a:r>
              <a:rPr lang="en-US" altLang="zh-CN" dirty="0"/>
              <a:t>Verilog</a:t>
            </a:r>
            <a:r>
              <a:rPr lang="zh-CN" altLang="zh-CN" dirty="0"/>
              <a:t>语言的主要构成部分就是</a:t>
            </a:r>
            <a:r>
              <a:rPr lang="en-US" altLang="zh-CN" dirty="0"/>
              <a:t>always</a:t>
            </a:r>
            <a:r>
              <a:rPr lang="zh-CN" altLang="zh-CN" dirty="0"/>
              <a:t>语句</a:t>
            </a:r>
            <a:endParaRPr kumimoji="1" lang="zh-CN" altLang="en-US" dirty="0"/>
          </a:p>
        </p:txBody>
      </p:sp>
    </p:spTree>
    <p:extLst>
      <p:ext uri="{BB962C8B-B14F-4D97-AF65-F5344CB8AC3E}">
        <p14:creationId xmlns:p14="http://schemas.microsoft.com/office/powerpoint/2010/main" val="345913156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29F24-F551-9340-A3E6-FB82EF6138C5}"/>
              </a:ext>
            </a:extLst>
          </p:cNvPr>
          <p:cNvSpPr>
            <a:spLocks noGrp="1"/>
          </p:cNvSpPr>
          <p:nvPr>
            <p:ph type="title"/>
          </p:nvPr>
        </p:nvSpPr>
        <p:spPr/>
        <p:txBody>
          <a:bodyPr/>
          <a:lstStyle/>
          <a:p>
            <a:r>
              <a:rPr kumimoji="1" lang="zh-CN" altLang="en-US" dirty="0"/>
              <a:t>硬件仿真</a:t>
            </a:r>
          </a:p>
        </p:txBody>
      </p:sp>
      <p:sp>
        <p:nvSpPr>
          <p:cNvPr id="3" name="内容占位符 2">
            <a:extLst>
              <a:ext uri="{FF2B5EF4-FFF2-40B4-BE49-F238E27FC236}">
                <a16:creationId xmlns:a16="http://schemas.microsoft.com/office/drawing/2014/main" id="{E63C4E22-27BC-C745-9421-03EA62D37E65}"/>
              </a:ext>
            </a:extLst>
          </p:cNvPr>
          <p:cNvSpPr>
            <a:spLocks noGrp="1"/>
          </p:cNvSpPr>
          <p:nvPr>
            <p:ph idx="1"/>
          </p:nvPr>
        </p:nvSpPr>
        <p:spPr/>
        <p:txBody>
          <a:bodyPr/>
          <a:lstStyle/>
          <a:p>
            <a:r>
              <a:rPr lang="zh-CN" altLang="zh-CN" sz="2400" dirty="0"/>
              <a:t>逻辑仿真包括</a:t>
            </a:r>
            <a:r>
              <a:rPr lang="en-US" altLang="zh-CN" sz="2400" dirty="0"/>
              <a:t>RTL</a:t>
            </a:r>
            <a:r>
              <a:rPr lang="zh-CN" altLang="zh-CN" sz="2400" dirty="0"/>
              <a:t>级仿真和门级仿真，都是事件驱动或存在拓扑上的相互关系，导致仿真并行程度难以大规模提升</a:t>
            </a:r>
            <a:r>
              <a:rPr lang="zh-CN" altLang="en-US" sz="2400" dirty="0"/>
              <a:t>。</a:t>
            </a:r>
            <a:r>
              <a:rPr lang="zh-CN" altLang="zh-CN" sz="2400" dirty="0"/>
              <a:t>对于大规模电路，特别是现代集成电路中的</a:t>
            </a:r>
            <a:r>
              <a:rPr lang="en-US" altLang="zh-CN" sz="2400" dirty="0"/>
              <a:t>SoC</a:t>
            </a:r>
            <a:r>
              <a:rPr lang="zh-CN" altLang="zh-CN" sz="2400" dirty="0"/>
              <a:t>系统，逻辑仿真的效率无法满足全系统仿真验证的需求</a:t>
            </a:r>
            <a:endParaRPr lang="en-US" altLang="zh-CN" sz="2400" dirty="0"/>
          </a:p>
          <a:p>
            <a:r>
              <a:rPr lang="zh-CN" altLang="zh-CN" sz="2400" dirty="0"/>
              <a:t>基于硬件仿真器如</a:t>
            </a:r>
            <a:r>
              <a:rPr lang="en-US" altLang="zh-CN" sz="2400" dirty="0"/>
              <a:t>FPGA</a:t>
            </a:r>
            <a:r>
              <a:rPr lang="zh-CN" altLang="zh-CN" sz="2400" dirty="0"/>
              <a:t>和布尔处理器的方法直接利用硬件门或布尔处理器来仿真逻辑门，利用直接互连或存储数据交换来模拟门之间的连接关系，可以有效的提升仿真的效率</a:t>
            </a:r>
            <a:endParaRPr kumimoji="1" lang="zh-CN" altLang="en-US" sz="2400" dirty="0"/>
          </a:p>
        </p:txBody>
      </p:sp>
      <p:pic>
        <p:nvPicPr>
          <p:cNvPr id="3074" name="Picture 2">
            <a:extLst>
              <a:ext uri="{FF2B5EF4-FFF2-40B4-BE49-F238E27FC236}">
                <a16:creationId xmlns:a16="http://schemas.microsoft.com/office/drawing/2014/main" id="{D51A8E32-44B7-0140-84A9-DD8229E56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3710138"/>
            <a:ext cx="1702789" cy="29885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0E1095A-D1F9-444A-A0ED-A2723321E73D}"/>
              </a:ext>
            </a:extLst>
          </p:cNvPr>
          <p:cNvSpPr txBox="1"/>
          <p:nvPr/>
        </p:nvSpPr>
        <p:spPr>
          <a:xfrm>
            <a:off x="119336" y="5110846"/>
            <a:ext cx="1702788" cy="646331"/>
          </a:xfrm>
          <a:prstGeom prst="rect">
            <a:avLst/>
          </a:prstGeom>
          <a:noFill/>
        </p:spPr>
        <p:txBody>
          <a:bodyPr wrap="square" rtlCol="0">
            <a:spAutoFit/>
          </a:bodyPr>
          <a:lstStyle/>
          <a:p>
            <a:r>
              <a:rPr kumimoji="1" lang="en-US" altLang="zh-CN" dirty="0"/>
              <a:t>Cadence</a:t>
            </a:r>
          </a:p>
          <a:p>
            <a:r>
              <a:rPr lang="en" altLang="zh-CN" dirty="0"/>
              <a:t>Palladium Z1</a:t>
            </a:r>
            <a:endParaRPr kumimoji="1" lang="zh-CN" altLang="en-US" dirty="0"/>
          </a:p>
        </p:txBody>
      </p:sp>
      <p:pic>
        <p:nvPicPr>
          <p:cNvPr id="3076" name="Picture 4" descr="ZeBu, 硬件仿真">
            <a:extLst>
              <a:ext uri="{FF2B5EF4-FFF2-40B4-BE49-F238E27FC236}">
                <a16:creationId xmlns:a16="http://schemas.microsoft.com/office/drawing/2014/main" id="{A38974F5-8B91-9E46-BF5B-468FEA0C8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3681821"/>
            <a:ext cx="2516833" cy="314786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0E4D3C7-F4A1-8E4F-818D-3B00D0302F26}"/>
              </a:ext>
            </a:extLst>
          </p:cNvPr>
          <p:cNvSpPr txBox="1"/>
          <p:nvPr/>
        </p:nvSpPr>
        <p:spPr>
          <a:xfrm>
            <a:off x="8904312" y="4932586"/>
            <a:ext cx="1702788" cy="646331"/>
          </a:xfrm>
          <a:prstGeom prst="rect">
            <a:avLst/>
          </a:prstGeom>
          <a:noFill/>
        </p:spPr>
        <p:txBody>
          <a:bodyPr wrap="square" rtlCol="0">
            <a:spAutoFit/>
          </a:bodyPr>
          <a:lstStyle/>
          <a:p>
            <a:r>
              <a:rPr kumimoji="1" lang="en-US" altLang="zh-CN" dirty="0"/>
              <a:t>Synopsys</a:t>
            </a:r>
          </a:p>
          <a:p>
            <a:r>
              <a:rPr kumimoji="1" lang="en" altLang="zh-CN" dirty="0"/>
              <a:t>Zebu</a:t>
            </a:r>
            <a:endParaRPr kumimoji="1" lang="zh-CN" altLang="en-US" dirty="0"/>
          </a:p>
        </p:txBody>
      </p:sp>
    </p:spTree>
    <p:extLst>
      <p:ext uri="{BB962C8B-B14F-4D97-AF65-F5344CB8AC3E}">
        <p14:creationId xmlns:p14="http://schemas.microsoft.com/office/powerpoint/2010/main" val="121931280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a:extLst>
              <a:ext uri="{FF2B5EF4-FFF2-40B4-BE49-F238E27FC236}">
                <a16:creationId xmlns:a16="http://schemas.microsoft.com/office/drawing/2014/main" id="{D2BFEF98-9144-1DEC-E0BE-D23B76D2036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5" name="灯片编号占位符 2">
            <a:extLst>
              <a:ext uri="{FF2B5EF4-FFF2-40B4-BE49-F238E27FC236}">
                <a16:creationId xmlns:a16="http://schemas.microsoft.com/office/drawing/2014/main" id="{1CA7EBE5-4189-47F0-2245-9EFFB7A55BCC}"/>
              </a:ext>
            </a:extLst>
          </p:cNvPr>
          <p:cNvSpPr txBox="1"/>
          <p:nvPr/>
        </p:nvSpPr>
        <p:spPr bwMode="auto">
          <a:xfrm>
            <a:off x="11385684" y="744477"/>
            <a:ext cx="441325" cy="273844"/>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122</a:t>
            </a:fld>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圓角化對角線角落矩形 3">
            <a:extLst>
              <a:ext uri="{FF2B5EF4-FFF2-40B4-BE49-F238E27FC236}">
                <a16:creationId xmlns:a16="http://schemas.microsoft.com/office/drawing/2014/main" id="{532DD531-7DA9-7D23-3DE1-1752F42FB6BF}"/>
              </a:ext>
            </a:extLst>
          </p:cNvPr>
          <p:cNvSpPr/>
          <p:nvPr/>
        </p:nvSpPr>
        <p:spPr>
          <a:xfrm>
            <a:off x="1267719" y="1145703"/>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1</a:t>
            </a:r>
          </a:p>
        </p:txBody>
      </p:sp>
      <p:sp>
        <p:nvSpPr>
          <p:cNvPr id="7" name="矩形 6">
            <a:extLst>
              <a:ext uri="{FF2B5EF4-FFF2-40B4-BE49-F238E27FC236}">
                <a16:creationId xmlns:a16="http://schemas.microsoft.com/office/drawing/2014/main" id="{1C4A3915-0C94-C895-6C5B-D5051BE55375}"/>
              </a:ext>
            </a:extLst>
          </p:cNvPr>
          <p:cNvSpPr/>
          <p:nvPr/>
        </p:nvSpPr>
        <p:spPr>
          <a:xfrm>
            <a:off x="2248613" y="990307"/>
            <a:ext cx="7938995" cy="823623"/>
          </a:xfrm>
          <a:prstGeom prst="rect">
            <a:avLst/>
          </a:prstGeom>
        </p:spPr>
        <p:txBody>
          <a:bodyPr wrap="square">
            <a:spAutoFit/>
          </a:bodyPr>
          <a:lstStyle/>
          <a:p>
            <a:pPr>
              <a:lnSpc>
                <a:spcPct val="150000"/>
              </a:lnSpc>
              <a:defRPr/>
            </a:pPr>
            <a:r>
              <a:rPr lang="ko-KR" altLang="en-US" sz="3600" b="1" dirty="0" err="1">
                <a:solidFill>
                  <a:schemeClr val="bg1">
                    <a:lumMod val="65000"/>
                  </a:schemeClr>
                </a:solidFill>
                <a:latin typeface="微软雅黑" panose="020B0503020204020204" pitchFamily="34" charset="-122"/>
                <a:cs typeface="+mn-ea"/>
                <a:sym typeface="+mn-lt"/>
              </a:rPr>
              <a:t>本科生</a:t>
            </a:r>
            <a:r>
              <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EDA</a:t>
            </a:r>
            <a:r>
              <a:rPr lang="ko-KR" altLang="en-US" sz="3600" b="1" dirty="0" err="1">
                <a:solidFill>
                  <a:schemeClr val="bg1">
                    <a:lumMod val="65000"/>
                  </a:schemeClr>
                </a:solidFill>
                <a:latin typeface="微软雅黑" panose="020B0503020204020204" pitchFamily="34" charset="-122"/>
                <a:cs typeface="+mn-ea"/>
                <a:sym typeface="+mn-lt"/>
              </a:rPr>
              <a:t>课程体系</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8" name="圓角化對角線角落矩形 3">
            <a:extLst>
              <a:ext uri="{FF2B5EF4-FFF2-40B4-BE49-F238E27FC236}">
                <a16:creationId xmlns:a16="http://schemas.microsoft.com/office/drawing/2014/main" id="{BB37F002-4A7A-CF88-163A-F16AD7917D9B}"/>
              </a:ext>
            </a:extLst>
          </p:cNvPr>
          <p:cNvSpPr/>
          <p:nvPr/>
        </p:nvSpPr>
        <p:spPr>
          <a:xfrm>
            <a:off x="1267719" y="2222015"/>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2</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8E7EDC34-9848-DBCE-2371-8933A24B6238}"/>
              </a:ext>
            </a:extLst>
          </p:cNvPr>
          <p:cNvSpPr/>
          <p:nvPr/>
        </p:nvSpPr>
        <p:spPr>
          <a:xfrm>
            <a:off x="2248613" y="2046820"/>
            <a:ext cx="9012422" cy="835934"/>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cs typeface="+mn-ea"/>
              </a:rPr>
              <a:t>数字集成电路设计自动化方法课程概览</a:t>
            </a:r>
            <a:endParaRPr lang="en-US" altLang="ko-KR" sz="3600" b="1" dirty="0">
              <a:solidFill>
                <a:schemeClr val="bg1">
                  <a:lumMod val="65000"/>
                </a:schemeClr>
              </a:solidFill>
              <a:latin typeface="微软雅黑" panose="020B0503020204020204" pitchFamily="34" charset="-122"/>
              <a:cs typeface="+mn-ea"/>
              <a:sym typeface="+mn-lt"/>
            </a:endParaRPr>
          </a:p>
        </p:txBody>
      </p:sp>
      <p:sp>
        <p:nvSpPr>
          <p:cNvPr id="10" name="圓角化對角線角落矩形 3">
            <a:extLst>
              <a:ext uri="{FF2B5EF4-FFF2-40B4-BE49-F238E27FC236}">
                <a16:creationId xmlns:a16="http://schemas.microsoft.com/office/drawing/2014/main" id="{6E68511E-2A01-BAF5-609C-188ED110326C}"/>
              </a:ext>
            </a:extLst>
          </p:cNvPr>
          <p:cNvSpPr/>
          <p:nvPr/>
        </p:nvSpPr>
        <p:spPr>
          <a:xfrm>
            <a:off x="1231767" y="3320507"/>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3</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F608FD3F-09C4-8F47-603A-E1D2A2652577}"/>
              </a:ext>
            </a:extLst>
          </p:cNvPr>
          <p:cNvSpPr/>
          <p:nvPr/>
        </p:nvSpPr>
        <p:spPr>
          <a:xfrm>
            <a:off x="2248612" y="3149777"/>
            <a:ext cx="10529541" cy="835934"/>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cs typeface="+mn-ea"/>
                <a:sym typeface="+mn-lt"/>
              </a:rPr>
              <a:t>高层次综合、逻辑综合与逻辑仿真</a:t>
            </a:r>
            <a:endParaRPr lang="en-US" altLang="ko-KR" sz="3600" b="1" dirty="0">
              <a:solidFill>
                <a:schemeClr val="bg1">
                  <a:lumMod val="65000"/>
                </a:schemeClr>
              </a:solidFill>
              <a:latin typeface="微软雅黑" panose="020B0503020204020204" pitchFamily="34" charset="-122"/>
              <a:cs typeface="+mn-ea"/>
              <a:sym typeface="+mn-lt"/>
            </a:endParaRPr>
          </a:p>
        </p:txBody>
      </p:sp>
      <p:sp>
        <p:nvSpPr>
          <p:cNvPr id="12" name="圓角化對角線角落矩形 3">
            <a:extLst>
              <a:ext uri="{FF2B5EF4-FFF2-40B4-BE49-F238E27FC236}">
                <a16:creationId xmlns:a16="http://schemas.microsoft.com/office/drawing/2014/main" id="{FCA6A3D5-D53D-FC70-B9C7-2C789524008F}"/>
              </a:ext>
            </a:extLst>
          </p:cNvPr>
          <p:cNvSpPr/>
          <p:nvPr/>
        </p:nvSpPr>
        <p:spPr>
          <a:xfrm>
            <a:off x="1212204" y="4488532"/>
            <a:ext cx="826582" cy="815630"/>
          </a:xfrm>
          <a:prstGeom prst="round2DiagRect">
            <a:avLst>
              <a:gd name="adj1" fmla="val 3396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4</a:t>
            </a:r>
          </a:p>
        </p:txBody>
      </p:sp>
      <p:sp>
        <p:nvSpPr>
          <p:cNvPr id="13" name="矩形 32">
            <a:extLst>
              <a:ext uri="{FF2B5EF4-FFF2-40B4-BE49-F238E27FC236}">
                <a16:creationId xmlns:a16="http://schemas.microsoft.com/office/drawing/2014/main" id="{7E130A53-0772-7C40-C2F8-850771D9D63C}"/>
              </a:ext>
            </a:extLst>
          </p:cNvPr>
          <p:cNvSpPr/>
          <p:nvPr/>
        </p:nvSpPr>
        <p:spPr>
          <a:xfrm>
            <a:off x="2229050" y="4327634"/>
            <a:ext cx="7852796" cy="906851"/>
          </a:xfrm>
          <a:prstGeom prst="rect">
            <a:avLst/>
          </a:prstGeom>
        </p:spPr>
        <p:txBody>
          <a:bodyPr wrap="square">
            <a:spAutoFit/>
          </a:bodyPr>
          <a:lstStyle/>
          <a:p>
            <a:pPr>
              <a:lnSpc>
                <a:spcPct val="150000"/>
              </a:lnSpc>
              <a:defRPr/>
            </a:pPr>
            <a:r>
              <a:rPr lang="zh-CN" altLang="en-US" sz="4000" b="1" dirty="0">
                <a:solidFill>
                  <a:srgbClr val="C00000"/>
                </a:solidFill>
                <a:latin typeface="微软雅黑" panose="020B0503020204020204" pitchFamily="34" charset="-122"/>
                <a:ea typeface="微软雅黑" panose="020B0503020204020204" pitchFamily="34" charset="-122"/>
                <a:cs typeface="+mn-ea"/>
                <a:sym typeface="+mn-lt"/>
              </a:rPr>
              <a:t>参数提取与时序分析</a:t>
            </a:r>
            <a:endParaRPr lang="en-US" altLang="ko-KR" sz="4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EDBA9B04-9027-A665-FD14-9FA4254A24F5}"/>
              </a:ext>
            </a:extLst>
          </p:cNvPr>
          <p:cNvSpPr/>
          <p:nvPr/>
        </p:nvSpPr>
        <p:spPr>
          <a:xfrm>
            <a:off x="0" y="97023"/>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kern="1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提纲</a:t>
            </a:r>
            <a:endParaRPr kumimoji="0" lang="zh-CN" altLang="zh-CN" sz="4800" b="1" i="0" u="none" strike="noStrike" kern="100" cap="none" spc="0" normalizeH="0" baseline="0" noProof="0" dirty="0">
              <a:ln>
                <a:noFill/>
              </a:ln>
              <a:solidFill>
                <a:srgbClr val="002060"/>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5" name="圓角化對角線角落矩形 3">
            <a:extLst>
              <a:ext uri="{FF2B5EF4-FFF2-40B4-BE49-F238E27FC236}">
                <a16:creationId xmlns:a16="http://schemas.microsoft.com/office/drawing/2014/main" id="{72BB1C0A-0EFA-FA0E-B753-2CBF807B99D6}"/>
              </a:ext>
            </a:extLst>
          </p:cNvPr>
          <p:cNvSpPr/>
          <p:nvPr/>
        </p:nvSpPr>
        <p:spPr>
          <a:xfrm>
            <a:off x="1152756" y="5639259"/>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5</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6" name="矩形 32">
            <a:extLst>
              <a:ext uri="{FF2B5EF4-FFF2-40B4-BE49-F238E27FC236}">
                <a16:creationId xmlns:a16="http://schemas.microsoft.com/office/drawing/2014/main" id="{7C778E0C-B3C9-15C2-1070-69AE2C996F2F}"/>
              </a:ext>
            </a:extLst>
          </p:cNvPr>
          <p:cNvSpPr/>
          <p:nvPr/>
        </p:nvSpPr>
        <p:spPr>
          <a:xfrm>
            <a:off x="2169602" y="5478361"/>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物理设计</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855806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0C652-21A8-544D-8B66-F34BD1F10227}"/>
              </a:ext>
            </a:extLst>
          </p:cNvPr>
          <p:cNvSpPr>
            <a:spLocks noGrp="1"/>
          </p:cNvSpPr>
          <p:nvPr>
            <p:ph type="title"/>
          </p:nvPr>
        </p:nvSpPr>
        <p:spPr/>
        <p:txBody>
          <a:bodyPr/>
          <a:lstStyle/>
          <a:p>
            <a:r>
              <a:rPr lang="zh-CN" altLang="en-US" sz="3600" dirty="0"/>
              <a:t>第五章  门模型、参数提取和时序分析 </a:t>
            </a:r>
          </a:p>
        </p:txBody>
      </p:sp>
      <p:sp>
        <p:nvSpPr>
          <p:cNvPr id="3" name="内容占位符 2">
            <a:extLst>
              <a:ext uri="{FF2B5EF4-FFF2-40B4-BE49-F238E27FC236}">
                <a16:creationId xmlns:a16="http://schemas.microsoft.com/office/drawing/2014/main" id="{39B53E9C-0EC9-F14B-8AFF-926961E144AB}"/>
              </a:ext>
            </a:extLst>
          </p:cNvPr>
          <p:cNvSpPr>
            <a:spLocks noGrp="1"/>
          </p:cNvSpPr>
          <p:nvPr>
            <p:ph idx="1"/>
          </p:nvPr>
        </p:nvSpPr>
        <p:spPr/>
        <p:txBody>
          <a:bodyPr/>
          <a:lstStyle/>
          <a:p>
            <a:r>
              <a:rPr lang="zh-CN" altLang="en-US" dirty="0"/>
              <a:t>门模型</a:t>
            </a:r>
            <a:endParaRPr lang="en-US" altLang="zh-CN" dirty="0"/>
          </a:p>
          <a:p>
            <a:r>
              <a:rPr lang="zh-CN" altLang="en-US" dirty="0"/>
              <a:t>参数提取</a:t>
            </a:r>
            <a:endParaRPr lang="en-US" altLang="zh-CN" dirty="0"/>
          </a:p>
          <a:p>
            <a:r>
              <a:rPr kumimoji="1" lang="zh-CN" altLang="en-US" dirty="0"/>
              <a:t>时序分析</a:t>
            </a:r>
          </a:p>
        </p:txBody>
      </p:sp>
    </p:spTree>
    <p:extLst>
      <p:ext uri="{BB962C8B-B14F-4D97-AF65-F5344CB8AC3E}">
        <p14:creationId xmlns:p14="http://schemas.microsoft.com/office/powerpoint/2010/main" val="97462060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1CDB4-618E-C549-92F0-591D19F74881}"/>
              </a:ext>
            </a:extLst>
          </p:cNvPr>
          <p:cNvSpPr>
            <a:spLocks noGrp="1"/>
          </p:cNvSpPr>
          <p:nvPr>
            <p:ph type="title"/>
          </p:nvPr>
        </p:nvSpPr>
        <p:spPr/>
        <p:txBody>
          <a:bodyPr/>
          <a:lstStyle/>
          <a:p>
            <a:r>
              <a:rPr kumimoji="1" lang="zh-CN" altLang="en-US" dirty="0"/>
              <a:t>门模型：逻辑功能</a:t>
            </a:r>
          </a:p>
        </p:txBody>
      </p:sp>
      <p:sp>
        <p:nvSpPr>
          <p:cNvPr id="3" name="内容占位符 2">
            <a:extLst>
              <a:ext uri="{FF2B5EF4-FFF2-40B4-BE49-F238E27FC236}">
                <a16:creationId xmlns:a16="http://schemas.microsoft.com/office/drawing/2014/main" id="{94B048FC-B899-BB49-8293-DB1DEADCF96A}"/>
              </a:ext>
            </a:extLst>
          </p:cNvPr>
          <p:cNvSpPr>
            <a:spLocks noGrp="1"/>
          </p:cNvSpPr>
          <p:nvPr>
            <p:ph idx="1"/>
          </p:nvPr>
        </p:nvSpPr>
        <p:spPr/>
        <p:txBody>
          <a:bodyPr/>
          <a:lstStyle/>
          <a:p>
            <a:r>
              <a:rPr kumimoji="1" lang="zh-CN" altLang="en-US" dirty="0"/>
              <a:t>门的逻辑功能，通过逻辑表达式来表示：</a:t>
            </a:r>
            <a:endParaRPr lang="en-US" altLang="zh-CN" dirty="0"/>
          </a:p>
          <a:p>
            <a:pPr marL="0" indent="0" algn="ctr">
              <a:buNone/>
            </a:pPr>
            <a:r>
              <a:rPr lang="en-US" altLang="zh-CN" dirty="0"/>
              <a:t>Y=!(A&amp;B)</a:t>
            </a:r>
            <a:r>
              <a:rPr lang="zh-CN" altLang="zh-CN" dirty="0"/>
              <a:t> </a:t>
            </a:r>
            <a:endParaRPr lang="en-US" altLang="zh-CN" dirty="0"/>
          </a:p>
          <a:p>
            <a:r>
              <a:rPr kumimoji="1" lang="zh-CN" altLang="en-US" dirty="0"/>
              <a:t>用于门的逻辑仿真</a:t>
            </a:r>
            <a:endParaRPr kumimoji="1" lang="en-US" altLang="zh-CN" dirty="0"/>
          </a:p>
        </p:txBody>
      </p:sp>
    </p:spTree>
    <p:extLst>
      <p:ext uri="{BB962C8B-B14F-4D97-AF65-F5344CB8AC3E}">
        <p14:creationId xmlns:p14="http://schemas.microsoft.com/office/powerpoint/2010/main" val="252952720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1C89F-E9E7-6443-8471-267529F36AB6}"/>
              </a:ext>
            </a:extLst>
          </p:cNvPr>
          <p:cNvSpPr>
            <a:spLocks noGrp="1"/>
          </p:cNvSpPr>
          <p:nvPr>
            <p:ph type="title"/>
          </p:nvPr>
        </p:nvSpPr>
        <p:spPr/>
        <p:txBody>
          <a:bodyPr/>
          <a:lstStyle/>
          <a:p>
            <a:r>
              <a:rPr kumimoji="1" lang="zh-CN" altLang="en-US" dirty="0"/>
              <a:t>门模型：时序模型</a:t>
            </a:r>
          </a:p>
        </p:txBody>
      </p:sp>
      <p:sp>
        <p:nvSpPr>
          <p:cNvPr id="3" name="内容占位符 2">
            <a:extLst>
              <a:ext uri="{FF2B5EF4-FFF2-40B4-BE49-F238E27FC236}">
                <a16:creationId xmlns:a16="http://schemas.microsoft.com/office/drawing/2014/main" id="{4EAE59F0-A942-394D-8151-6BE1C14D3B44}"/>
              </a:ext>
            </a:extLst>
          </p:cNvPr>
          <p:cNvSpPr>
            <a:spLocks noGrp="1"/>
          </p:cNvSpPr>
          <p:nvPr>
            <p:ph idx="1"/>
          </p:nvPr>
        </p:nvSpPr>
        <p:spPr/>
        <p:txBody>
          <a:bodyPr/>
          <a:lstStyle/>
          <a:p>
            <a:r>
              <a:rPr kumimoji="1" lang="zh-CN" altLang="en-US" dirty="0"/>
              <a:t>假设门的延迟是输入传输时间和负载电容的函数</a:t>
            </a:r>
          </a:p>
        </p:txBody>
      </p:sp>
      <p:pic>
        <p:nvPicPr>
          <p:cNvPr id="4" name="图片 3">
            <a:extLst>
              <a:ext uri="{FF2B5EF4-FFF2-40B4-BE49-F238E27FC236}">
                <a16:creationId xmlns:a16="http://schemas.microsoft.com/office/drawing/2014/main" id="{85615BF6-9206-5846-9FB9-1DDCE000A735}"/>
              </a:ext>
            </a:extLst>
          </p:cNvPr>
          <p:cNvPicPr>
            <a:picLocks noChangeAspect="1"/>
          </p:cNvPicPr>
          <p:nvPr/>
        </p:nvPicPr>
        <p:blipFill>
          <a:blip r:embed="rId2"/>
          <a:stretch>
            <a:fillRect/>
          </a:stretch>
        </p:blipFill>
        <p:spPr>
          <a:xfrm>
            <a:off x="3071664" y="4230689"/>
            <a:ext cx="4394200" cy="200660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DDBD2E7-0169-EA4B-BD02-EA09E84BAC77}"/>
                  </a:ext>
                </a:extLst>
              </p:cNvPr>
              <p:cNvSpPr/>
              <p:nvPr/>
            </p:nvSpPr>
            <p:spPr>
              <a:xfrm>
                <a:off x="2063552" y="2113938"/>
                <a:ext cx="6096000" cy="1426801"/>
              </a:xfrm>
              <a:prstGeom prst="rect">
                <a:avLst/>
              </a:prstGeom>
            </p:spPr>
            <p:txBody>
              <a:bodyPr>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800" i="1" kern="100">
                          <a:latin typeface="Cambria Math" panose="02040503050406030204" pitchFamily="18" charset="0"/>
                        </a:rPr>
                        <m:t>𝑑</m:t>
                      </m:r>
                      <m:r>
                        <a:rPr lang="en-US" altLang="zh-CN" sz="2800" i="1" kern="100">
                          <a:latin typeface="Cambria Math" panose="02040503050406030204" pitchFamily="18" charset="0"/>
                        </a:rPr>
                        <m:t>=</m:t>
                      </m:r>
                      <m:r>
                        <a:rPr lang="en-US" altLang="zh-CN" sz="2800" i="1" kern="100">
                          <a:latin typeface="Cambria Math" panose="02040503050406030204" pitchFamily="18" charset="0"/>
                        </a:rPr>
                        <m:t>𝑑𝑒𝑙𝑎𝑦</m:t>
                      </m:r>
                      <m:r>
                        <a:rPr lang="en-US" altLang="zh-CN" sz="2800" i="1" kern="100">
                          <a:latin typeface="Cambria Math" panose="02040503050406030204" pitchFamily="18" charset="0"/>
                        </a:rPr>
                        <m:t>(</m:t>
                      </m:r>
                      <m:sSubSup>
                        <m:sSubSupPr>
                          <m:ctrlPr>
                            <a:rPr lang="zh-CN" altLang="zh-CN" sz="2800" i="1" kern="100">
                              <a:effectLst/>
                              <a:latin typeface="Cambria Math" panose="02040503050406030204" pitchFamily="18" charset="0"/>
                              <a:ea typeface="Cambria Math" panose="02040503050406030204" pitchFamily="18" charset="0"/>
                            </a:rPr>
                          </m:ctrlPr>
                        </m:sSubSupPr>
                        <m:e>
                          <m:r>
                            <a:rPr lang="en-US" altLang="zh-CN" sz="2800" i="1" kern="100">
                              <a:latin typeface="Cambria Math" panose="02040503050406030204" pitchFamily="18" charset="0"/>
                            </a:rPr>
                            <m:t>𝑡</m:t>
                          </m:r>
                        </m:e>
                        <m:sub>
                          <m:r>
                            <a:rPr lang="en-US" altLang="zh-CN" sz="2800" i="1" kern="100">
                              <a:latin typeface="Cambria Math" panose="02040503050406030204" pitchFamily="18" charset="0"/>
                            </a:rPr>
                            <m:t>𝑠</m:t>
                          </m:r>
                        </m:sub>
                        <m:sup>
                          <m:r>
                            <a:rPr lang="en-US" altLang="zh-CN" sz="2800" i="1" kern="100">
                              <a:latin typeface="Cambria Math" panose="02040503050406030204" pitchFamily="18" charset="0"/>
                            </a:rPr>
                            <m:t>𝑖</m:t>
                          </m:r>
                        </m:sup>
                      </m:sSubSup>
                      <m:r>
                        <a:rPr lang="en-US" altLang="zh-CN" sz="2800" i="1" kern="100">
                          <a:latin typeface="Cambria Math" panose="02040503050406030204" pitchFamily="18" charset="0"/>
                        </a:rPr>
                        <m:t>, </m:t>
                      </m:r>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latin typeface="Cambria Math" panose="02040503050406030204" pitchFamily="18" charset="0"/>
                            </a:rPr>
                            <m:t>𝑐</m:t>
                          </m:r>
                        </m:e>
                        <m:sub>
                          <m:r>
                            <a:rPr lang="en-US" altLang="zh-CN" sz="2800" i="1" kern="100">
                              <a:latin typeface="Cambria Math" panose="02040503050406030204" pitchFamily="18" charset="0"/>
                            </a:rPr>
                            <m:t>𝑙</m:t>
                          </m:r>
                        </m:sub>
                      </m:sSub>
                      <m:r>
                        <a:rPr lang="en-US" altLang="zh-CN" sz="2800" i="1" kern="100">
                          <a:latin typeface="Cambria Math" panose="02040503050406030204" pitchFamily="18" charset="0"/>
                        </a:rPr>
                        <m:t>)</m:t>
                      </m:r>
                    </m:oMath>
                  </m:oMathPara>
                </a14:m>
                <a:endParaRPr lang="zh-CN" altLang="zh-CN" sz="2000" kern="100" dirty="0">
                  <a:latin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Sup>
                        <m:sSubSupPr>
                          <m:ctrlPr>
                            <a:rPr lang="zh-CN" altLang="zh-CN" sz="2800" i="1" kern="100">
                              <a:effectLst/>
                              <a:latin typeface="Cambria Math" panose="02040503050406030204" pitchFamily="18" charset="0"/>
                              <a:ea typeface="Cambria Math" panose="02040503050406030204" pitchFamily="18" charset="0"/>
                            </a:rPr>
                          </m:ctrlPr>
                        </m:sSubSupPr>
                        <m:e>
                          <m:r>
                            <a:rPr lang="en-US" altLang="zh-CN" sz="2800" i="1" kern="100">
                              <a:latin typeface="Cambria Math" panose="02040503050406030204" pitchFamily="18" charset="0"/>
                            </a:rPr>
                            <m:t>𝑡</m:t>
                          </m:r>
                        </m:e>
                        <m:sub>
                          <m:r>
                            <a:rPr lang="en-US" altLang="zh-CN" sz="2800" i="1" kern="100">
                              <a:latin typeface="Cambria Math" panose="02040503050406030204" pitchFamily="18" charset="0"/>
                            </a:rPr>
                            <m:t>𝑠</m:t>
                          </m:r>
                        </m:sub>
                        <m:sup>
                          <m:r>
                            <a:rPr lang="en-US" altLang="zh-CN" sz="2800" i="1" kern="100">
                              <a:latin typeface="Cambria Math" panose="02040503050406030204" pitchFamily="18" charset="0"/>
                            </a:rPr>
                            <m:t>𝑜</m:t>
                          </m:r>
                        </m:sup>
                      </m:sSubSup>
                      <m:r>
                        <a:rPr lang="en-US" altLang="zh-CN" sz="2800" i="1" kern="100">
                          <a:latin typeface="Cambria Math" panose="02040503050406030204" pitchFamily="18" charset="0"/>
                        </a:rPr>
                        <m:t>=</m:t>
                      </m:r>
                      <m:r>
                        <a:rPr lang="en-US" altLang="zh-CN" sz="2800" i="1" kern="100">
                          <a:latin typeface="Cambria Math" panose="02040503050406030204" pitchFamily="18" charset="0"/>
                        </a:rPr>
                        <m:t>𝑡𝑟𝑎𝑛𝑠𝑖𝑡𝑖𝑜𝑛</m:t>
                      </m:r>
                      <m:r>
                        <a:rPr lang="en-US" altLang="zh-CN" sz="2800" i="1" kern="100">
                          <a:latin typeface="Cambria Math" panose="02040503050406030204" pitchFamily="18" charset="0"/>
                        </a:rPr>
                        <m:t>(</m:t>
                      </m:r>
                      <m:sSubSup>
                        <m:sSubSupPr>
                          <m:ctrlPr>
                            <a:rPr lang="zh-CN" altLang="zh-CN" sz="2800" i="1" kern="100">
                              <a:effectLst/>
                              <a:latin typeface="Cambria Math" panose="02040503050406030204" pitchFamily="18" charset="0"/>
                              <a:ea typeface="Cambria Math" panose="02040503050406030204" pitchFamily="18" charset="0"/>
                            </a:rPr>
                          </m:ctrlPr>
                        </m:sSubSupPr>
                        <m:e>
                          <m:r>
                            <a:rPr lang="en-US" altLang="zh-CN" sz="2800" i="1" kern="100">
                              <a:latin typeface="Cambria Math" panose="02040503050406030204" pitchFamily="18" charset="0"/>
                            </a:rPr>
                            <m:t>𝑡</m:t>
                          </m:r>
                        </m:e>
                        <m:sub>
                          <m:r>
                            <a:rPr lang="en-US" altLang="zh-CN" sz="2800" i="1" kern="100">
                              <a:latin typeface="Cambria Math" panose="02040503050406030204" pitchFamily="18" charset="0"/>
                            </a:rPr>
                            <m:t>𝑠</m:t>
                          </m:r>
                        </m:sub>
                        <m:sup>
                          <m:r>
                            <a:rPr lang="en-US" altLang="zh-CN" sz="2800" i="1" kern="100">
                              <a:latin typeface="Cambria Math" panose="02040503050406030204" pitchFamily="18" charset="0"/>
                            </a:rPr>
                            <m:t>𝑖</m:t>
                          </m:r>
                        </m:sup>
                      </m:sSubSup>
                      <m:r>
                        <a:rPr lang="en-US" altLang="zh-CN" sz="2800" i="1" kern="100">
                          <a:latin typeface="Cambria Math" panose="02040503050406030204" pitchFamily="18" charset="0"/>
                        </a:rPr>
                        <m:t>, </m:t>
                      </m:r>
                      <m:sSub>
                        <m:sSubPr>
                          <m:ctrlPr>
                            <a:rPr lang="zh-CN" altLang="zh-CN" sz="2800" i="1" kern="100">
                              <a:effectLst/>
                              <a:latin typeface="Cambria Math" panose="02040503050406030204" pitchFamily="18" charset="0"/>
                              <a:ea typeface="Cambria Math" panose="02040503050406030204" pitchFamily="18" charset="0"/>
                            </a:rPr>
                          </m:ctrlPr>
                        </m:sSubPr>
                        <m:e>
                          <m:r>
                            <a:rPr lang="en-US" altLang="zh-CN" sz="2800" i="1" kern="100">
                              <a:latin typeface="Cambria Math" panose="02040503050406030204" pitchFamily="18" charset="0"/>
                            </a:rPr>
                            <m:t>𝑐</m:t>
                          </m:r>
                        </m:e>
                        <m:sub>
                          <m:r>
                            <a:rPr lang="en-US" altLang="zh-CN" sz="2800" i="1" kern="100">
                              <a:latin typeface="Cambria Math" panose="02040503050406030204" pitchFamily="18" charset="0"/>
                            </a:rPr>
                            <m:t>𝑙</m:t>
                          </m:r>
                        </m:sub>
                      </m:sSub>
                      <m:r>
                        <a:rPr lang="en-US" altLang="zh-CN" sz="2800" i="1" kern="100">
                          <a:latin typeface="Cambria Math" panose="02040503050406030204" pitchFamily="18" charset="0"/>
                        </a:rPr>
                        <m:t>)</m:t>
                      </m:r>
                    </m:oMath>
                  </m:oMathPara>
                </a14:m>
                <a:endParaRPr lang="zh-CN" altLang="zh-CN" sz="2000" kern="100" dirty="0">
                  <a:latin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1DDBD2E7-0169-EA4B-BD02-EA09E84BAC77}"/>
                  </a:ext>
                </a:extLst>
              </p:cNvPr>
              <p:cNvSpPr>
                <a:spLocks noRot="1" noChangeAspect="1" noMove="1" noResize="1" noEditPoints="1" noAdjustHandles="1" noChangeArrowheads="1" noChangeShapeType="1" noTextEdit="1"/>
              </p:cNvSpPr>
              <p:nvPr/>
            </p:nvSpPr>
            <p:spPr>
              <a:xfrm>
                <a:off x="2063552" y="2113938"/>
                <a:ext cx="6096000" cy="1426801"/>
              </a:xfrm>
              <a:prstGeom prst="rect">
                <a:avLst/>
              </a:prstGeom>
              <a:blipFill>
                <a:blip r:embed="rId3"/>
                <a:stretch>
                  <a:fillRect b="-177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CB553A-8815-9B4F-AC0E-DFF45C27C25F}"/>
              </a:ext>
            </a:extLst>
          </p:cNvPr>
          <p:cNvPicPr>
            <a:picLocks noChangeAspect="1"/>
          </p:cNvPicPr>
          <p:nvPr/>
        </p:nvPicPr>
        <p:blipFill>
          <a:blip r:embed="rId4"/>
          <a:stretch>
            <a:fillRect/>
          </a:stretch>
        </p:blipFill>
        <p:spPr>
          <a:xfrm>
            <a:off x="8688288" y="2606676"/>
            <a:ext cx="3095316" cy="2627312"/>
          </a:xfrm>
          <a:prstGeom prst="rect">
            <a:avLst/>
          </a:prstGeom>
        </p:spPr>
      </p:pic>
    </p:spTree>
    <p:extLst>
      <p:ext uri="{BB962C8B-B14F-4D97-AF65-F5344CB8AC3E}">
        <p14:creationId xmlns:p14="http://schemas.microsoft.com/office/powerpoint/2010/main" val="65479743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E6EED-7C41-D244-BFF3-EDF5E7B29236}"/>
              </a:ext>
            </a:extLst>
          </p:cNvPr>
          <p:cNvSpPr>
            <a:spLocks noGrp="1"/>
          </p:cNvSpPr>
          <p:nvPr>
            <p:ph type="title"/>
          </p:nvPr>
        </p:nvSpPr>
        <p:spPr/>
        <p:txBody>
          <a:bodyPr/>
          <a:lstStyle/>
          <a:p>
            <a:r>
              <a:rPr lang="zh-CN" altLang="en-US" dirty="0"/>
              <a:t>门模型：负载电容和互连线等效电容</a:t>
            </a:r>
            <a:endParaRPr kumimoji="1" lang="zh-CN" altLang="en-US" dirty="0"/>
          </a:p>
        </p:txBody>
      </p:sp>
      <p:sp>
        <p:nvSpPr>
          <p:cNvPr id="3" name="内容占位符 2">
            <a:extLst>
              <a:ext uri="{FF2B5EF4-FFF2-40B4-BE49-F238E27FC236}">
                <a16:creationId xmlns:a16="http://schemas.microsoft.com/office/drawing/2014/main" id="{6C8C9E78-13F8-E54C-8805-C28755960BC5}"/>
              </a:ext>
            </a:extLst>
          </p:cNvPr>
          <p:cNvSpPr>
            <a:spLocks noGrp="1"/>
          </p:cNvSpPr>
          <p:nvPr>
            <p:ph idx="1"/>
          </p:nvPr>
        </p:nvSpPr>
        <p:spPr/>
        <p:txBody>
          <a:bodyPr/>
          <a:lstStyle/>
          <a:p>
            <a:r>
              <a:rPr lang="zh-CN" altLang="zh-CN" sz="2400" dirty="0"/>
              <a:t>当门驱动的是下一级门时，对应的负载为驱动的下一级门的负载电容之和</a:t>
            </a:r>
            <a:endParaRPr lang="en-US" altLang="zh-CN" sz="2400" dirty="0"/>
          </a:p>
          <a:p>
            <a:r>
              <a:rPr lang="zh-CN" altLang="zh-CN" sz="2400" dirty="0"/>
              <a:t>当考虑互连线效应时，用于查找的负载电容值，是根据互连线寄生参数及驱动的下一级门的输入负载电容构成电路，求解出的一个等效电容值，该等效电容所查找得到的延迟与互连线及负载电容构成网络的实际延迟近似相等 </a:t>
            </a:r>
            <a:endParaRPr kumimoji="1" lang="zh-CN" altLang="en-US" sz="2400" dirty="0"/>
          </a:p>
        </p:txBody>
      </p:sp>
      <p:pic>
        <p:nvPicPr>
          <p:cNvPr id="5" name="图片 4">
            <a:extLst>
              <a:ext uri="{FF2B5EF4-FFF2-40B4-BE49-F238E27FC236}">
                <a16:creationId xmlns:a16="http://schemas.microsoft.com/office/drawing/2014/main" id="{E42755A1-2B63-684C-A22C-A30901006BCC}"/>
              </a:ext>
            </a:extLst>
          </p:cNvPr>
          <p:cNvPicPr>
            <a:picLocks noChangeAspect="1"/>
          </p:cNvPicPr>
          <p:nvPr/>
        </p:nvPicPr>
        <p:blipFill>
          <a:blip r:embed="rId2"/>
          <a:stretch>
            <a:fillRect/>
          </a:stretch>
        </p:blipFill>
        <p:spPr>
          <a:xfrm>
            <a:off x="983432" y="3450485"/>
            <a:ext cx="4486796" cy="2700484"/>
          </a:xfrm>
          <a:prstGeom prst="rect">
            <a:avLst/>
          </a:prstGeom>
        </p:spPr>
      </p:pic>
      <p:pic>
        <p:nvPicPr>
          <p:cNvPr id="6" name="图片 5">
            <a:extLst>
              <a:ext uri="{FF2B5EF4-FFF2-40B4-BE49-F238E27FC236}">
                <a16:creationId xmlns:a16="http://schemas.microsoft.com/office/drawing/2014/main" id="{38794510-FEC1-664F-AB14-188F1267F6B4}"/>
              </a:ext>
            </a:extLst>
          </p:cNvPr>
          <p:cNvPicPr>
            <a:picLocks noChangeAspect="1"/>
          </p:cNvPicPr>
          <p:nvPr/>
        </p:nvPicPr>
        <p:blipFill>
          <a:blip r:embed="rId3"/>
          <a:stretch>
            <a:fillRect/>
          </a:stretch>
        </p:blipFill>
        <p:spPr>
          <a:xfrm>
            <a:off x="6110817" y="4077072"/>
            <a:ext cx="5599088" cy="1226386"/>
          </a:xfrm>
          <a:prstGeom prst="rect">
            <a:avLst/>
          </a:prstGeom>
        </p:spPr>
      </p:pic>
      <p:sp>
        <p:nvSpPr>
          <p:cNvPr id="7" name="矩形 6">
            <a:extLst>
              <a:ext uri="{FF2B5EF4-FFF2-40B4-BE49-F238E27FC236}">
                <a16:creationId xmlns:a16="http://schemas.microsoft.com/office/drawing/2014/main" id="{6DD91BF8-F62D-704B-B515-6923C8761E38}"/>
              </a:ext>
            </a:extLst>
          </p:cNvPr>
          <p:cNvSpPr/>
          <p:nvPr/>
        </p:nvSpPr>
        <p:spPr bwMode="auto">
          <a:xfrm>
            <a:off x="9552384" y="4221088"/>
            <a:ext cx="1440160" cy="288032"/>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05048579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13053-8EA1-4C4E-8FEE-2376D769795F}"/>
              </a:ext>
            </a:extLst>
          </p:cNvPr>
          <p:cNvSpPr>
            <a:spLocks noGrp="1"/>
          </p:cNvSpPr>
          <p:nvPr>
            <p:ph type="title"/>
          </p:nvPr>
        </p:nvSpPr>
        <p:spPr/>
        <p:txBody>
          <a:bodyPr/>
          <a:lstStyle/>
          <a:p>
            <a:r>
              <a:rPr kumimoji="1" lang="zh-CN" altLang="en-US" dirty="0"/>
              <a:t>功耗模型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9194F0-7F9B-9348-9997-0DB88CB23FEE}"/>
                  </a:ext>
                </a:extLst>
              </p:cNvPr>
              <p:cNvSpPr>
                <a:spLocks noGrp="1"/>
              </p:cNvSpPr>
              <p:nvPr>
                <p:ph idx="1"/>
              </p:nvPr>
            </p:nvSpPr>
            <p:spPr>
              <a:xfrm>
                <a:off x="609600" y="1340768"/>
                <a:ext cx="10972800" cy="4813300"/>
              </a:xfrm>
            </p:spPr>
            <p:txBody>
              <a:bodyPr/>
              <a:lstStyle/>
              <a:p>
                <a:r>
                  <a:rPr lang="zh-CN" altLang="zh-CN" sz="2800" dirty="0"/>
                  <a:t>翻转功耗</a:t>
                </a:r>
                <a:r>
                  <a:rPr lang="en-US" altLang="zh-CN" sz="2800" dirty="0"/>
                  <a:t>(switching power)</a:t>
                </a:r>
                <a:r>
                  <a:rPr lang="zh-CN" altLang="en-US" sz="2800" dirty="0"/>
                  <a:t>，门外部节点的翻转</a:t>
                </a:r>
                <a:endParaRPr lang="en-US" altLang="zh-CN" sz="2800" dirty="0"/>
              </a:p>
              <a:p>
                <a:endParaRPr lang="en-US" altLang="zh-CN" sz="2800" dirty="0"/>
              </a:p>
              <a:p>
                <a:pPr marL="0" indent="0">
                  <a:buNone/>
                </a:pPr>
                <a:endParaRPr lang="en-US" altLang="zh-CN" sz="2800" dirty="0"/>
              </a:p>
              <a:p>
                <a:r>
                  <a:rPr lang="zh-CN" altLang="zh-CN" sz="2800" dirty="0"/>
                  <a:t>内部功耗</a:t>
                </a:r>
                <a:r>
                  <a:rPr lang="en-US" altLang="zh-CN" sz="2800" dirty="0"/>
                  <a:t>(Internal Power)</a:t>
                </a:r>
                <a:r>
                  <a:rPr lang="zh-CN" altLang="en-US" sz="2800" dirty="0"/>
                  <a:t>，门内部节点的翻转</a:t>
                </a:r>
                <a:endParaRPr lang="en-US" altLang="zh-CN" sz="2800" dirty="0"/>
              </a:p>
              <a:p>
                <a:pPr lvl="1"/>
                <a:r>
                  <a:rPr lang="zh-CN" altLang="zh-CN" sz="2400" dirty="0"/>
                  <a:t>内部翻转所消耗的能量</a:t>
                </a:r>
                <a14:m>
                  <m:oMath xmlns:m="http://schemas.openxmlformats.org/officeDocument/2006/math">
                    <m:r>
                      <a:rPr lang="en-US" altLang="zh-CN" sz="2400" i="1">
                        <a:latin typeface="Cambria Math" panose="02040503050406030204" pitchFamily="18" charset="0"/>
                      </a:rPr>
                      <m:t>𝑒</m:t>
                    </m:r>
                  </m:oMath>
                </a14:m>
                <a:r>
                  <a:rPr lang="zh-CN" altLang="zh-CN" sz="2400" dirty="0"/>
                  <a:t>同样认为是输入信号传输时间</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𝑡</m:t>
                        </m:r>
                      </m:e>
                      <m:sub>
                        <m:r>
                          <a:rPr lang="en-US" altLang="zh-CN" sz="2400" i="1">
                            <a:latin typeface="Cambria Math" panose="02040503050406030204" pitchFamily="18" charset="0"/>
                          </a:rPr>
                          <m:t>𝑠</m:t>
                        </m:r>
                      </m:sub>
                      <m:sup>
                        <m:r>
                          <a:rPr lang="en-US" altLang="zh-CN" sz="2400" i="1">
                            <a:latin typeface="Cambria Math" panose="02040503050406030204" pitchFamily="18" charset="0"/>
                          </a:rPr>
                          <m:t>𝑖</m:t>
                        </m:r>
                      </m:sup>
                    </m:sSubSup>
                  </m:oMath>
                </a14:m>
                <a:r>
                  <a:rPr lang="zh-CN" altLang="zh-CN" sz="2400" dirty="0"/>
                  <a:t>和输出负载电容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𝑙</m:t>
                        </m:r>
                      </m:sub>
                    </m:sSub>
                  </m:oMath>
                </a14:m>
                <a:r>
                  <a:rPr lang="zh-CN" altLang="zh-CN" sz="2400" dirty="0"/>
                  <a:t>的函数</a:t>
                </a:r>
                <a:r>
                  <a:rPr lang="zh-CN" altLang="zh-CN" sz="2000" dirty="0">
                    <a:effectLst/>
                  </a:rPr>
                  <a:t> </a:t>
                </a:r>
                <a:endParaRPr lang="en-US" altLang="zh-CN" sz="2000" dirty="0"/>
              </a:p>
              <a:p>
                <a:pPr marL="0" indent="0">
                  <a:buNone/>
                </a:pPr>
                <a:endParaRPr lang="en-US" altLang="zh-CN" sz="2800" dirty="0"/>
              </a:p>
              <a:p>
                <a:pPr marL="0" indent="0">
                  <a:buNone/>
                </a:pPr>
                <a:endParaRPr lang="en-US" altLang="zh-CN" sz="2800" dirty="0"/>
              </a:p>
              <a:p>
                <a:r>
                  <a:rPr lang="zh-CN" altLang="zh-CN" sz="2800" dirty="0"/>
                  <a:t>静态功耗</a:t>
                </a:r>
                <a:r>
                  <a:rPr lang="zh-CN" altLang="en-US" sz="2800" dirty="0"/>
                  <a:t>，漏电产生的功耗</a:t>
                </a:r>
                <a:endParaRPr lang="en-US" altLang="zh-CN" sz="2800" dirty="0"/>
              </a:p>
              <a:p>
                <a:pPr lvl="1"/>
                <a:r>
                  <a:rPr lang="zh-CN" altLang="en-US" sz="2400" dirty="0"/>
                  <a:t>门整体功耗扣除动态功耗外所消耗的功耗</a:t>
                </a:r>
                <a:endParaRPr lang="en-US" altLang="zh-CN" sz="2400" dirty="0"/>
              </a:p>
              <a:p>
                <a:pPr lvl="1"/>
                <a:r>
                  <a:rPr lang="zh-CN" altLang="en-US" sz="2400" dirty="0"/>
                  <a:t>静态功耗与翻转无关，但与门的输入电平情况也存在关系 </a:t>
                </a:r>
                <a:endParaRPr kumimoji="1" lang="zh-CN" altLang="en-US" sz="2400" dirty="0"/>
              </a:p>
            </p:txBody>
          </p:sp>
        </mc:Choice>
        <mc:Fallback xmlns="">
          <p:sp>
            <p:nvSpPr>
              <p:cNvPr id="3" name="内容占位符 2">
                <a:extLst>
                  <a:ext uri="{FF2B5EF4-FFF2-40B4-BE49-F238E27FC236}">
                    <a16:creationId xmlns:a16="http://schemas.microsoft.com/office/drawing/2014/main" id="{309194F0-7F9B-9348-9997-0DB88CB23FEE}"/>
                  </a:ext>
                </a:extLst>
              </p:cNvPr>
              <p:cNvSpPr>
                <a:spLocks noGrp="1" noRot="1" noChangeAspect="1" noMove="1" noResize="1" noEditPoints="1" noAdjustHandles="1" noChangeArrowheads="1" noChangeShapeType="1" noTextEdit="1"/>
              </p:cNvSpPr>
              <p:nvPr>
                <p:ph idx="1"/>
              </p:nvPr>
            </p:nvSpPr>
            <p:spPr>
              <a:xfrm>
                <a:off x="609600" y="1340768"/>
                <a:ext cx="10972800" cy="4813300"/>
              </a:xfrm>
              <a:blipFill>
                <a:blip r:embed="rId2"/>
                <a:stretch>
                  <a:fillRect l="-1040" t="-1579" b="-1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A0B24DE-E59F-534C-A3CD-2CA02A464C23}"/>
                  </a:ext>
                </a:extLst>
              </p:cNvPr>
              <p:cNvSpPr/>
              <p:nvPr/>
            </p:nvSpPr>
            <p:spPr>
              <a:xfrm>
                <a:off x="4142803" y="1858217"/>
                <a:ext cx="3906393"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𝑝</m:t>
                          </m:r>
                        </m:e>
                        <m:sub>
                          <m:r>
                            <a:rPr lang="zh-CN" altLang="en-US" sz="2400" i="1">
                              <a:latin typeface="Cambria Math" panose="02040503050406030204" pitchFamily="18" charset="0"/>
                            </a:rPr>
                            <m:t>𝑠𝑤𝑖𝑡𝑐h𝑖𝑛𝑔</m:t>
                          </m:r>
                        </m:sub>
                      </m:sSub>
                      <m:r>
                        <a:rPr lang="zh-CN" altLang="en-US" sz="2400" i="0">
                          <a:latin typeface="Cambria Math" panose="02040503050406030204" pitchFamily="18" charset="0"/>
                        </a:rPr>
                        <m:t>=</m:t>
                      </m:r>
                      <m:nary>
                        <m:naryPr>
                          <m:chr m:val="∑"/>
                          <m:limLoc m:val="undOvr"/>
                          <m:supHide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sub>
                        <m:sup/>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𝛼</m:t>
                              </m:r>
                            </m:e>
                            <m:sub>
                              <m:r>
                                <a:rPr lang="zh-CN" altLang="en-US" sz="2400" i="1">
                                  <a:latin typeface="Cambria Math" panose="02040503050406030204" pitchFamily="18" charset="0"/>
                                </a:rPr>
                                <m:t>𝑖</m:t>
                              </m:r>
                            </m:sub>
                          </m:sSub>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𝐶</m:t>
                              </m:r>
                            </m:e>
                            <m:sub>
                              <m:r>
                                <a:rPr lang="zh-CN" altLang="en-US" sz="2400" i="1">
                                  <a:latin typeface="Cambria Math" panose="02040503050406030204" pitchFamily="18" charset="0"/>
                                </a:rPr>
                                <m:t>𝑖</m:t>
                              </m:r>
                            </m:sub>
                          </m:sSub>
                          <m:r>
                            <a:rPr lang="zh-CN" altLang="en-US" sz="2400" i="1">
                              <a:latin typeface="Cambria Math" panose="02040503050406030204" pitchFamily="18" charset="0"/>
                            </a:rPr>
                            <m:t>𝑓</m:t>
                          </m:r>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𝑉</m:t>
                              </m:r>
                            </m:e>
                            <m:sup>
                              <m:r>
                                <a:rPr lang="zh-CN" altLang="en-US" sz="2400" i="0">
                                  <a:latin typeface="Cambria Math" panose="02040503050406030204" pitchFamily="18" charset="0"/>
                                </a:rPr>
                                <m:t>2</m:t>
                              </m:r>
                            </m:sup>
                          </m:sSup>
                        </m:e>
                      </m:nary>
                    </m:oMath>
                  </m:oMathPara>
                </a14:m>
                <a:endParaRPr lang="zh-CN" altLang="en-US" sz="2400" dirty="0"/>
              </a:p>
            </p:txBody>
          </p:sp>
        </mc:Choice>
        <mc:Fallback xmlns="">
          <p:sp>
            <p:nvSpPr>
              <p:cNvPr id="4" name="矩形 3">
                <a:extLst>
                  <a:ext uri="{FF2B5EF4-FFF2-40B4-BE49-F238E27FC236}">
                    <a16:creationId xmlns:a16="http://schemas.microsoft.com/office/drawing/2014/main" id="{DA0B24DE-E59F-534C-A3CD-2CA02A464C23}"/>
                  </a:ext>
                </a:extLst>
              </p:cNvPr>
              <p:cNvSpPr>
                <a:spLocks noRot="1" noChangeAspect="1" noMove="1" noResize="1" noEditPoints="1" noAdjustHandles="1" noChangeArrowheads="1" noChangeShapeType="1" noTextEdit="1"/>
              </p:cNvSpPr>
              <p:nvPr/>
            </p:nvSpPr>
            <p:spPr>
              <a:xfrm>
                <a:off x="4142803" y="1858217"/>
                <a:ext cx="3906393" cy="988540"/>
              </a:xfrm>
              <a:prstGeom prst="rect">
                <a:avLst/>
              </a:prstGeom>
              <a:blipFill>
                <a:blip r:embed="rId3"/>
                <a:stretch>
                  <a:fillRect t="-130380" b="-179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6F3D1E-307D-0140-B467-D08AC5E59337}"/>
                  </a:ext>
                </a:extLst>
              </p:cNvPr>
              <p:cNvSpPr/>
              <p:nvPr/>
            </p:nvSpPr>
            <p:spPr>
              <a:xfrm>
                <a:off x="4871864" y="4273705"/>
                <a:ext cx="2783070"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𝑑</m:t>
                      </m:r>
                      <m:r>
                        <a:rPr lang="zh-CN" altLang="en-US" sz="2400" i="0">
                          <a:latin typeface="Cambria Math" panose="02040503050406030204" pitchFamily="18" charset="0"/>
                        </a:rPr>
                        <m:t>=</m:t>
                      </m:r>
                      <m:r>
                        <a:rPr lang="zh-CN" altLang="en-US" sz="2400" i="1">
                          <a:latin typeface="Cambria Math" panose="02040503050406030204" pitchFamily="18" charset="0"/>
                        </a:rPr>
                        <m:t>𝑒𝑛𝑒𝑟𝑔𝑦</m:t>
                      </m:r>
                      <m:d>
                        <m:dPr>
                          <m:sepChr m:val=","/>
                          <m:ctrlPr>
                            <a:rPr lang="zh-CN" altLang="en-US" sz="2400" i="1">
                              <a:latin typeface="Cambria Math" panose="02040503050406030204" pitchFamily="18" charset="0"/>
                            </a:rPr>
                          </m:ctrlPr>
                        </m:dPr>
                        <m:e>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𝑡</m:t>
                              </m:r>
                            </m:e>
                            <m:sub>
                              <m:r>
                                <a:rPr lang="zh-CN" altLang="en-US" sz="2400" i="1">
                                  <a:latin typeface="Cambria Math" panose="02040503050406030204" pitchFamily="18" charset="0"/>
                                </a:rPr>
                                <m:t>𝑠</m:t>
                              </m:r>
                            </m:sub>
                            <m:sup>
                              <m:r>
                                <a:rPr lang="zh-CN" altLang="en-US" sz="2400" i="1">
                                  <a:latin typeface="Cambria Math" panose="02040503050406030204" pitchFamily="18" charset="0"/>
                                </a:rPr>
                                <m:t>𝑖</m:t>
                              </m:r>
                            </m:sup>
                          </m:sSubSup>
                        </m:e>
                        <m:e>
                          <m:r>
                            <a:rPr lang="zh-CN" altLang="en-US" sz="2400" i="0">
                              <a:latin typeface="Cambria Math" panose="02040503050406030204" pitchFamily="18" charset="0"/>
                            </a:rPr>
                            <m:t> </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𝑐</m:t>
                              </m:r>
                            </m:e>
                            <m:sub>
                              <m:r>
                                <a:rPr lang="zh-CN" altLang="en-US" sz="2400" i="1">
                                  <a:latin typeface="Cambria Math" panose="02040503050406030204" pitchFamily="18" charset="0"/>
                                </a:rPr>
                                <m:t>𝑙</m:t>
                              </m:r>
                            </m:sub>
                          </m:sSub>
                        </m:e>
                      </m:d>
                    </m:oMath>
                  </m:oMathPara>
                </a14:m>
                <a:endParaRPr lang="zh-CN" altLang="en-US" sz="2400" dirty="0"/>
              </a:p>
            </p:txBody>
          </p:sp>
        </mc:Choice>
        <mc:Fallback xmlns="">
          <p:sp>
            <p:nvSpPr>
              <p:cNvPr id="6" name="矩形 5">
                <a:extLst>
                  <a:ext uri="{FF2B5EF4-FFF2-40B4-BE49-F238E27FC236}">
                    <a16:creationId xmlns:a16="http://schemas.microsoft.com/office/drawing/2014/main" id="{856F3D1E-307D-0140-B467-D08AC5E59337}"/>
                  </a:ext>
                </a:extLst>
              </p:cNvPr>
              <p:cNvSpPr>
                <a:spLocks noRot="1" noChangeAspect="1" noMove="1" noResize="1" noEditPoints="1" noAdjustHandles="1" noChangeArrowheads="1" noChangeShapeType="1" noTextEdit="1"/>
              </p:cNvSpPr>
              <p:nvPr/>
            </p:nvSpPr>
            <p:spPr>
              <a:xfrm>
                <a:off x="4871864" y="4273705"/>
                <a:ext cx="2783070" cy="509178"/>
              </a:xfrm>
              <a:prstGeom prst="rect">
                <a:avLst/>
              </a:prstGeom>
              <a:blipFill>
                <a:blip r:embed="rId4"/>
                <a:stretch>
                  <a:fillRect b="-14634"/>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7114E6F-8BDC-DB45-9300-8863CE635E92}"/>
              </a:ext>
            </a:extLst>
          </p:cNvPr>
          <p:cNvGrpSpPr/>
          <p:nvPr/>
        </p:nvGrpSpPr>
        <p:grpSpPr>
          <a:xfrm>
            <a:off x="9120336" y="1799046"/>
            <a:ext cx="2248892" cy="1019330"/>
            <a:chOff x="0" y="0"/>
            <a:chExt cx="1041400" cy="349858"/>
          </a:xfrm>
        </p:grpSpPr>
        <p:sp>
          <p:nvSpPr>
            <p:cNvPr id="8" name="延迟 7">
              <a:extLst>
                <a:ext uri="{FF2B5EF4-FFF2-40B4-BE49-F238E27FC236}">
                  <a16:creationId xmlns:a16="http://schemas.microsoft.com/office/drawing/2014/main" id="{ACEE88A4-4C94-8A46-ADD2-7AA26B25222E}"/>
                </a:ext>
              </a:extLst>
            </p:cNvPr>
            <p:cNvSpPr/>
            <p:nvPr/>
          </p:nvSpPr>
          <p:spPr>
            <a:xfrm>
              <a:off x="269875" y="0"/>
              <a:ext cx="500932" cy="349858"/>
            </a:xfrm>
            <a:prstGeom prst="flowChartDelay">
              <a:avLst/>
            </a:prstGeom>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9" name="直线连接符 8">
              <a:extLst>
                <a:ext uri="{FF2B5EF4-FFF2-40B4-BE49-F238E27FC236}">
                  <a16:creationId xmlns:a16="http://schemas.microsoft.com/office/drawing/2014/main" id="{8E01C406-D5E0-1340-8BF0-6FF491E43A14}"/>
                </a:ext>
              </a:extLst>
            </p:cNvPr>
            <p:cNvCxnSpPr/>
            <p:nvPr/>
          </p:nvCxnSpPr>
          <p:spPr>
            <a:xfrm>
              <a:off x="0" y="92075"/>
              <a:ext cx="27034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C780D34E-7D6E-5645-9B7F-2A4BD217AC9E}"/>
                </a:ext>
              </a:extLst>
            </p:cNvPr>
            <p:cNvCxnSpPr/>
            <p:nvPr/>
          </p:nvCxnSpPr>
          <p:spPr>
            <a:xfrm>
              <a:off x="3175" y="244475"/>
              <a:ext cx="26987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B144E603-AE75-7C41-8776-6371CE330917}"/>
                </a:ext>
              </a:extLst>
            </p:cNvPr>
            <p:cNvCxnSpPr/>
            <p:nvPr/>
          </p:nvCxnSpPr>
          <p:spPr>
            <a:xfrm>
              <a:off x="771525" y="165100"/>
              <a:ext cx="269875"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42567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8AA88-D2E8-F942-917A-3FB4269BFC08}"/>
              </a:ext>
            </a:extLst>
          </p:cNvPr>
          <p:cNvSpPr>
            <a:spLocks noGrp="1"/>
          </p:cNvSpPr>
          <p:nvPr>
            <p:ph type="title"/>
          </p:nvPr>
        </p:nvSpPr>
        <p:spPr/>
        <p:txBody>
          <a:bodyPr/>
          <a:lstStyle/>
          <a:p>
            <a:r>
              <a:rPr kumimoji="1" lang="zh-CN" altLang="en-US" dirty="0"/>
              <a:t>电流源模型及波形传递方法</a:t>
            </a:r>
          </a:p>
        </p:txBody>
      </p:sp>
      <p:sp>
        <p:nvSpPr>
          <p:cNvPr id="3" name="内容占位符 2">
            <a:extLst>
              <a:ext uri="{FF2B5EF4-FFF2-40B4-BE49-F238E27FC236}">
                <a16:creationId xmlns:a16="http://schemas.microsoft.com/office/drawing/2014/main" id="{A3DDDE98-BEFA-5A4A-A75B-C630370E93D2}"/>
              </a:ext>
            </a:extLst>
          </p:cNvPr>
          <p:cNvSpPr>
            <a:spLocks noGrp="1"/>
          </p:cNvSpPr>
          <p:nvPr>
            <p:ph idx="1"/>
          </p:nvPr>
        </p:nvSpPr>
        <p:spPr/>
        <p:txBody>
          <a:bodyPr/>
          <a:lstStyle/>
          <a:p>
            <a:r>
              <a:rPr lang="zh-CN" altLang="zh-CN" sz="2400" dirty="0"/>
              <a:t>在先进工艺下，所采用的门的延时模型的主要改变是通过内阻无穷的电流源模型和波形传递来实现更精确的波形计算，可以处理任意的输出负载</a:t>
            </a:r>
            <a:endParaRPr lang="en-US" altLang="zh-CN" sz="2400" dirty="0"/>
          </a:p>
          <a:p>
            <a:r>
              <a:rPr lang="zh-CN" altLang="zh-CN" sz="2400" dirty="0"/>
              <a:t>输入引脚的电容模型分为多段来逼近非单调的波形</a:t>
            </a:r>
            <a:endParaRPr lang="en-US" altLang="zh-CN" sz="2400" dirty="0"/>
          </a:p>
          <a:p>
            <a:r>
              <a:rPr lang="zh-CN" altLang="zh-CN" sz="2400" dirty="0"/>
              <a:t>在查找表中记录的不再是延迟，而是不同输入传输时间和输出负载下的电流源的波形</a:t>
            </a:r>
            <a:endParaRPr lang="en-US" altLang="zh-CN" sz="2400" dirty="0"/>
          </a:p>
          <a:p>
            <a:pPr lvl="1"/>
            <a:r>
              <a:rPr lang="zh-CN" altLang="zh-CN" sz="2000" dirty="0"/>
              <a:t>在实际时序分析时，根据查找得到的电流源波形进行电路分析，获取电压波形数据后来计算门的延迟，并计算输出波形的传输时间用于下一级波形传递</a:t>
            </a:r>
            <a:endParaRPr kumimoji="1" lang="zh-CN" altLang="en-US" sz="2000" dirty="0"/>
          </a:p>
        </p:txBody>
      </p:sp>
    </p:spTree>
    <p:extLst>
      <p:ext uri="{BB962C8B-B14F-4D97-AF65-F5344CB8AC3E}">
        <p14:creationId xmlns:p14="http://schemas.microsoft.com/office/powerpoint/2010/main" val="361685447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5F185-0504-8F4F-B2AA-02C6F0B8286D}"/>
              </a:ext>
            </a:extLst>
          </p:cNvPr>
          <p:cNvSpPr>
            <a:spLocks noGrp="1"/>
          </p:cNvSpPr>
          <p:nvPr>
            <p:ph type="title"/>
          </p:nvPr>
        </p:nvSpPr>
        <p:spPr/>
        <p:txBody>
          <a:bodyPr/>
          <a:lstStyle/>
          <a:p>
            <a:r>
              <a:rPr kumimoji="1" lang="zh-CN" altLang="en-US" dirty="0"/>
              <a:t>互连线电阻参数提取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9072C7-22FF-664E-82D3-860A1978AF96}"/>
                  </a:ext>
                </a:extLst>
              </p:cNvPr>
              <p:cNvSpPr>
                <a:spLocks noGrp="1"/>
              </p:cNvSpPr>
              <p:nvPr>
                <p:ph idx="1"/>
              </p:nvPr>
            </p:nvSpPr>
            <p:spPr/>
            <p:txBody>
              <a:bodyPr/>
              <a:lstStyle/>
              <a:p>
                <a:r>
                  <a:rPr kumimoji="1" lang="zh-CN" altLang="en-US" sz="2800" dirty="0"/>
                  <a:t>电阻公式</a:t>
                </a:r>
                <a:endParaRPr kumimoji="1"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𝑅</m:t>
                      </m:r>
                      <m:r>
                        <a:rPr lang="en-US" altLang="zh-CN" sz="2800" i="1">
                          <a:latin typeface="Cambria Math" panose="02040503050406030204" pitchFamily="18" charset="0"/>
                        </a:rPr>
                        <m:t>=</m:t>
                      </m:r>
                      <m:r>
                        <a:rPr lang="en-US" altLang="zh-CN" sz="2800" i="1">
                          <a:latin typeface="Cambria Math" panose="02040503050406030204" pitchFamily="18" charset="0"/>
                        </a:rPr>
                        <m:t>𝜌</m:t>
                      </m:r>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𝑙</m:t>
                          </m:r>
                        </m:num>
                        <m:den>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h</m:t>
                          </m:r>
                        </m:den>
                      </m:f>
                    </m:oMath>
                  </m:oMathPara>
                </a14:m>
                <a:endParaRPr lang="zh-CN" altLang="zh-CN" sz="2800" dirty="0"/>
              </a:p>
              <a:p>
                <a:pPr marL="0" indent="0">
                  <a:buNone/>
                </a:pPr>
                <a:r>
                  <a:rPr lang="zh-CN" altLang="zh-CN" sz="2800" dirty="0"/>
                  <a:t>这里</a:t>
                </a:r>
                <a14:m>
                  <m:oMath xmlns:m="http://schemas.openxmlformats.org/officeDocument/2006/math">
                    <m:r>
                      <a:rPr lang="en-US" altLang="zh-CN" sz="2800" i="1">
                        <a:latin typeface="Cambria Math" panose="02040503050406030204" pitchFamily="18" charset="0"/>
                      </a:rPr>
                      <m:t>𝑅</m:t>
                    </m:r>
                  </m:oMath>
                </a14:m>
                <a:r>
                  <a:rPr lang="zh-CN" altLang="zh-CN" sz="2800" dirty="0"/>
                  <a:t>表示电阻，</a:t>
                </a:r>
                <a14:m>
                  <m:oMath xmlns:m="http://schemas.openxmlformats.org/officeDocument/2006/math">
                    <m:r>
                      <a:rPr lang="en-US" altLang="zh-CN" sz="2800" i="1">
                        <a:latin typeface="Cambria Math" panose="02040503050406030204" pitchFamily="18" charset="0"/>
                      </a:rPr>
                      <m:t>𝜌</m:t>
                    </m:r>
                  </m:oMath>
                </a14:m>
                <a:r>
                  <a:rPr lang="zh-CN" altLang="zh-CN" sz="2800" dirty="0"/>
                  <a:t>表示金属连线的电阻率，</a:t>
                </a:r>
                <a14:m>
                  <m:oMath xmlns:m="http://schemas.openxmlformats.org/officeDocument/2006/math">
                    <m:r>
                      <a:rPr lang="en-US" altLang="zh-CN" sz="2800" i="1">
                        <a:latin typeface="Cambria Math" panose="02040503050406030204" pitchFamily="18" charset="0"/>
                      </a:rPr>
                      <m:t>𝑙</m:t>
                    </m:r>
                    <m:r>
                      <a:rPr lang="en-US" altLang="zh-CN" sz="2800" i="1">
                        <a:latin typeface="Cambria Math" panose="02040503050406030204" pitchFamily="18" charset="0"/>
                      </a:rPr>
                      <m:t>,</m:t>
                    </m:r>
                    <m:r>
                      <a:rPr lang="en-US" altLang="zh-CN" sz="2800" i="1">
                        <a:latin typeface="Cambria Math" panose="02040503050406030204" pitchFamily="18" charset="0"/>
                      </a:rPr>
                      <m:t>𝑤</m:t>
                    </m:r>
                    <m:r>
                      <a:rPr lang="en-US" altLang="zh-CN" sz="2800" i="1">
                        <a:latin typeface="Cambria Math" panose="02040503050406030204" pitchFamily="18" charset="0"/>
                      </a:rPr>
                      <m:t>,</m:t>
                    </m:r>
                    <m:r>
                      <a:rPr lang="en-US" altLang="zh-CN" sz="2800" i="1">
                        <a:latin typeface="Cambria Math" panose="02040503050406030204" pitchFamily="18" charset="0"/>
                      </a:rPr>
                      <m:t>h</m:t>
                    </m:r>
                  </m:oMath>
                </a14:m>
                <a:r>
                  <a:rPr lang="zh-CN" altLang="zh-CN" sz="2800" dirty="0"/>
                  <a:t>分别表示互连线的长、宽和高，这里</a:t>
                </a:r>
                <a14:m>
                  <m:oMath xmlns:m="http://schemas.openxmlformats.org/officeDocument/2006/math">
                    <m:r>
                      <a:rPr lang="en-US" altLang="zh-CN" sz="2800" i="1">
                        <a:latin typeface="Cambria Math" panose="02040503050406030204" pitchFamily="18" charset="0"/>
                      </a:rPr>
                      <m:t>𝑙</m:t>
                    </m:r>
                  </m:oMath>
                </a14:m>
                <a:r>
                  <a:rPr lang="zh-CN" altLang="zh-CN" sz="2800" dirty="0"/>
                  <a:t>表示电流流动方向的长度</a:t>
                </a:r>
                <a:r>
                  <a:rPr lang="zh-CN" altLang="zh-CN" sz="2800" dirty="0">
                    <a:effectLst/>
                  </a:rPr>
                  <a:t> </a:t>
                </a:r>
                <a:endParaRPr lang="en-US" altLang="zh-CN" sz="2800" dirty="0">
                  <a:effectLst/>
                </a:endParaRPr>
              </a:p>
            </p:txBody>
          </p:sp>
        </mc:Choice>
        <mc:Fallback xmlns="">
          <p:sp>
            <p:nvSpPr>
              <p:cNvPr id="3" name="内容占位符 2">
                <a:extLst>
                  <a:ext uri="{FF2B5EF4-FFF2-40B4-BE49-F238E27FC236}">
                    <a16:creationId xmlns:a16="http://schemas.microsoft.com/office/drawing/2014/main" id="{7C9072C7-22FF-664E-82D3-860A1978AF96}"/>
                  </a:ext>
                </a:extLst>
              </p:cNvPr>
              <p:cNvSpPr>
                <a:spLocks noGrp="1" noRot="1" noChangeAspect="1" noMove="1" noResize="1" noEditPoints="1" noAdjustHandles="1" noChangeArrowheads="1" noChangeShapeType="1" noTextEdit="1"/>
              </p:cNvSpPr>
              <p:nvPr>
                <p:ph idx="1"/>
              </p:nvPr>
            </p:nvSpPr>
            <p:spPr>
              <a:blipFill>
                <a:blip r:embed="rId2"/>
                <a:stretch>
                  <a:fillRect l="-1040" t="-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7902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4B0F40-4BC9-4346-AFE2-3D917177914E}"/>
              </a:ext>
            </a:extLst>
          </p:cNvPr>
          <p:cNvSpPr>
            <a:spLocks noGrp="1"/>
          </p:cNvSpPr>
          <p:nvPr>
            <p:ph type="title"/>
          </p:nvPr>
        </p:nvSpPr>
        <p:spPr/>
        <p:txBody>
          <a:bodyPr/>
          <a:lstStyle/>
          <a:p>
            <a:r>
              <a:rPr kumimoji="1" lang="en-US" altLang="zh-CN" dirty="0"/>
              <a:t>P</a:t>
            </a:r>
            <a:r>
              <a:rPr kumimoji="1" lang="zh-CN" altLang="en-US" dirty="0"/>
              <a:t>与</a:t>
            </a:r>
            <a:r>
              <a:rPr kumimoji="1" lang="en-US" altLang="zh-CN" dirty="0"/>
              <a:t>NP</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F8D5F9-124A-5441-BD01-6F8218BA96C5}"/>
                  </a:ext>
                </a:extLst>
              </p:cNvPr>
              <p:cNvSpPr>
                <a:spLocks noGrp="1"/>
              </p:cNvSpPr>
              <p:nvPr>
                <p:ph idx="1"/>
              </p:nvPr>
            </p:nvSpPr>
            <p:spPr/>
            <p:txBody>
              <a:bodyPr/>
              <a:lstStyle/>
              <a:p>
                <a:r>
                  <a:rPr kumimoji="1" lang="zh-CN" altLang="en-US" dirty="0"/>
                  <a:t>确定性图灵机：即我们平常所用计算机的理论模型</a:t>
                </a:r>
                <a:endParaRPr kumimoji="1" lang="en-US" altLang="zh-CN" dirty="0"/>
              </a:p>
              <a:p>
                <a:r>
                  <a:rPr lang="zh-CN" altLang="en-US" dirty="0"/>
                  <a:t>非确定性图灵机：</a:t>
                </a:r>
                <a:r>
                  <a:rPr lang="zh-CN" altLang="zh-CN" dirty="0"/>
                  <a:t>非确定性图灵机是一种虚拟性的机器，它假设在单次计算可以探索所有可以探索的解，并找到其中的最优解。 </a:t>
                </a:r>
                <a:endParaRPr lang="en-US" altLang="zh-CN" dirty="0"/>
              </a:p>
              <a:p>
                <a:r>
                  <a:rPr kumimoji="1" lang="en-US" altLang="zh-CN" dirty="0"/>
                  <a:t>P</a:t>
                </a:r>
                <a:r>
                  <a:rPr kumimoji="1" lang="zh-CN" altLang="en-US" dirty="0"/>
                  <a:t>复杂度：确定性图灵机的多项式复杂度问题</a:t>
                </a:r>
                <a:endParaRPr kumimoji="1" lang="en-US" altLang="zh-CN" dirty="0"/>
              </a:p>
              <a:p>
                <a:r>
                  <a:rPr lang="en-US" altLang="zh-CN" dirty="0"/>
                  <a:t>NP</a:t>
                </a:r>
                <a:r>
                  <a:rPr lang="zh-CN" altLang="en-US" dirty="0"/>
                  <a:t>复杂度：非确定性图灵机的多项式复杂度问题</a:t>
                </a:r>
                <a:endParaRPr kumimoji="1"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𝑁𝑃</m:t>
                      </m:r>
                    </m:oMath>
                  </m:oMathPara>
                </a14:m>
                <a:endParaRPr kumimoji="1" lang="en-US" altLang="zh-CN" dirty="0"/>
              </a:p>
              <a:p>
                <a:pPr marL="0" indent="0">
                  <a:buNone/>
                </a:pPr>
                <a:r>
                  <a:rPr lang="zh-CN" altLang="en-US" dirty="0"/>
                  <a:t>但</a:t>
                </a:r>
                <a:r>
                  <a:rPr lang="en-US" altLang="zh-CN" dirty="0"/>
                  <a:t>P</a:t>
                </a:r>
                <a:r>
                  <a:rPr lang="zh-CN" altLang="en-US" dirty="0"/>
                  <a:t>与</a:t>
                </a:r>
                <a:r>
                  <a:rPr lang="en-US" altLang="zh-CN" dirty="0"/>
                  <a:t>NP</a:t>
                </a:r>
                <a:r>
                  <a:rPr lang="zh-CN" altLang="en-US" dirty="0"/>
                  <a:t>是否相等，目前仍悬而未决</a:t>
                </a:r>
                <a:endParaRPr kumimoji="1" lang="zh-CN" altLang="en-US" dirty="0"/>
              </a:p>
            </p:txBody>
          </p:sp>
        </mc:Choice>
        <mc:Fallback xmlns="">
          <p:sp>
            <p:nvSpPr>
              <p:cNvPr id="3" name="内容占位符 2">
                <a:extLst>
                  <a:ext uri="{FF2B5EF4-FFF2-40B4-BE49-F238E27FC236}">
                    <a16:creationId xmlns:a16="http://schemas.microsoft.com/office/drawing/2014/main" id="{CEF8D5F9-124A-5441-BD01-6F8218BA96C5}"/>
                  </a:ext>
                </a:extLst>
              </p:cNvPr>
              <p:cNvSpPr>
                <a:spLocks noGrp="1" noRot="1" noChangeAspect="1" noMove="1" noResize="1" noEditPoints="1" noAdjustHandles="1" noChangeArrowheads="1" noChangeShapeType="1" noTextEdit="1"/>
              </p:cNvSpPr>
              <p:nvPr>
                <p:ph idx="1"/>
              </p:nvPr>
            </p:nvSpPr>
            <p:spPr>
              <a:blipFill>
                <a:blip r:embed="rId2"/>
                <a:stretch>
                  <a:fillRect l="-1387" t="-2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950429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EEB49-AE3B-F345-A87A-4A88FFDC5838}"/>
              </a:ext>
            </a:extLst>
          </p:cNvPr>
          <p:cNvSpPr>
            <a:spLocks noGrp="1"/>
          </p:cNvSpPr>
          <p:nvPr>
            <p:ph type="title"/>
          </p:nvPr>
        </p:nvSpPr>
        <p:spPr/>
        <p:txBody>
          <a:bodyPr/>
          <a:lstStyle/>
          <a:p>
            <a:r>
              <a:rPr lang="zh-CN" altLang="en-US" dirty="0"/>
              <a:t>方块电阻计算</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0D264F-9751-464D-967E-B45FA719A06F}"/>
                  </a:ext>
                </a:extLst>
              </p:cNvPr>
              <p:cNvSpPr>
                <a:spLocks noGrp="1"/>
              </p:cNvSpPr>
              <p:nvPr>
                <p:ph idx="1"/>
              </p:nvPr>
            </p:nvSpPr>
            <p:spPr/>
            <p:txBody>
              <a:bodyPr/>
              <a:lstStyle/>
              <a:p>
                <a:r>
                  <a:rPr lang="zh-CN" altLang="zh-CN" dirty="0"/>
                  <a:t>我们将</a:t>
                </a:r>
                <a14:m>
                  <m:oMath xmlns:m="http://schemas.openxmlformats.org/officeDocument/2006/math">
                    <m:r>
                      <a:rPr lang="en-US" altLang="zh-CN" i="1">
                        <a:latin typeface="Cambria Math" panose="02040503050406030204" pitchFamily="18" charset="0"/>
                      </a:rPr>
                      <m:t>𝑙</m:t>
                    </m:r>
                  </m:oMath>
                </a14:m>
                <a:r>
                  <a:rPr lang="zh-CN" altLang="zh-CN" dirty="0"/>
                  <a:t>写成金属线宽度的倍数形式，即</a:t>
                </a:r>
                <a14:m>
                  <m:oMath xmlns:m="http://schemas.openxmlformats.org/officeDocument/2006/math">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𝑛𝑤</m:t>
                    </m:r>
                  </m:oMath>
                </a14:m>
                <a:r>
                  <a:rPr lang="zh-CN" altLang="zh-CN" dirty="0"/>
                  <a:t>，那么电阻可以写成如下形式：</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𝜌</m:t>
                      </m:r>
                      <m:f>
                        <m:fPr>
                          <m:ctrlPr>
                            <a:rPr lang="zh-CN" altLang="zh-CN" i="1">
                              <a:latin typeface="Cambria Math" panose="02040503050406030204" pitchFamily="18" charset="0"/>
                            </a:rPr>
                          </m:ctrlPr>
                        </m:fPr>
                        <m:num>
                          <m:r>
                            <a:rPr lang="en-US" altLang="zh-CN" i="1">
                              <a:latin typeface="Cambria Math" panose="02040503050406030204" pitchFamily="18" charset="0"/>
                            </a:rPr>
                            <m:t>𝑛𝑤</m:t>
                          </m:r>
                        </m:num>
                        <m:den>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h</m:t>
                          </m:r>
                        </m:den>
                      </m:f>
                      <m:r>
                        <a:rPr lang="en-US" altLang="zh-CN" i="1">
                          <a:latin typeface="Cambria Math" panose="02040503050406030204" pitchFamily="18" charset="0"/>
                        </a:rPr>
                        <m:t>=</m:t>
                      </m:r>
                      <m:r>
                        <a:rPr lang="en-US" altLang="zh-CN" i="1">
                          <a:latin typeface="Cambria Math" panose="02040503050406030204" pitchFamily="18" charset="0"/>
                        </a:rPr>
                        <m:t>𝑛</m:t>
                      </m:r>
                      <m:f>
                        <m:fPr>
                          <m:ctrlPr>
                            <a:rPr lang="zh-CN" altLang="zh-CN" i="1">
                              <a:latin typeface="Cambria Math" panose="02040503050406030204" pitchFamily="18" charset="0"/>
                            </a:rPr>
                          </m:ctrlPr>
                        </m:fPr>
                        <m:num>
                          <m:r>
                            <a:rPr lang="en-US" altLang="zh-CN" i="1">
                              <a:latin typeface="Cambria Math" panose="02040503050406030204" pitchFamily="18" charset="0"/>
                            </a:rPr>
                            <m:t>𝜌</m:t>
                          </m:r>
                        </m:num>
                        <m:den>
                          <m:r>
                            <a:rPr lang="en-US" altLang="zh-CN" i="1">
                              <a:latin typeface="Cambria Math" panose="02040503050406030204" pitchFamily="18" charset="0"/>
                            </a:rPr>
                            <m:t>h</m:t>
                          </m:r>
                        </m:den>
                      </m:f>
                      <m:r>
                        <a:rPr lang="en-US" altLang="zh-CN" i="1">
                          <a:latin typeface="Cambria Math" panose="02040503050406030204" pitchFamily="18" charset="0"/>
                        </a:rPr>
                        <m:t>=</m:t>
                      </m:r>
                      <m:r>
                        <a:rPr lang="en-US" altLang="zh-CN" i="1">
                          <a:latin typeface="Cambria Math" panose="02040503050406030204" pitchFamily="18" charset="0"/>
                        </a:rPr>
                        <m:t>𝑛</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𝑠h</m:t>
                          </m:r>
                        </m:sub>
                      </m:sSub>
                    </m:oMath>
                  </m:oMathPara>
                </a14:m>
                <a:endParaRPr lang="zh-CN" altLang="zh-CN" dirty="0"/>
              </a:p>
              <a:p>
                <a:pPr marL="0" indent="0">
                  <a:buNone/>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𝑠𝑞</m:t>
                        </m:r>
                      </m:sub>
                    </m:sSub>
                  </m:oMath>
                </a14:m>
                <a:r>
                  <a:rPr lang="zh-CN" altLang="zh-CN" dirty="0"/>
                  <a:t>又被称为方块电阻，</a:t>
                </a:r>
                <a:r>
                  <a:rPr lang="en-US" altLang="zh-CN" dirty="0"/>
                  <a:t>n</a:t>
                </a:r>
                <a:r>
                  <a:rPr lang="zh-CN" altLang="zh-CN" dirty="0"/>
                  <a:t>表示方块数</a:t>
                </a:r>
                <a:r>
                  <a:rPr lang="zh-CN" altLang="zh-CN" sz="2800" dirty="0"/>
                  <a:t> </a:t>
                </a:r>
                <a:endParaRPr lang="zh-CN" altLang="en-US" sz="2800" dirty="0"/>
              </a:p>
              <a:p>
                <a:endParaRPr kumimoji="1" lang="zh-CN" altLang="en-US" dirty="0"/>
              </a:p>
            </p:txBody>
          </p:sp>
        </mc:Choice>
        <mc:Fallback xmlns="">
          <p:sp>
            <p:nvSpPr>
              <p:cNvPr id="3" name="内容占位符 2">
                <a:extLst>
                  <a:ext uri="{FF2B5EF4-FFF2-40B4-BE49-F238E27FC236}">
                    <a16:creationId xmlns:a16="http://schemas.microsoft.com/office/drawing/2014/main" id="{220D264F-9751-464D-967E-B45FA719A06F}"/>
                  </a:ext>
                </a:extLst>
              </p:cNvPr>
              <p:cNvSpPr>
                <a:spLocks noGrp="1" noRot="1" noChangeAspect="1" noMove="1" noResize="1" noEditPoints="1" noAdjustHandles="1" noChangeArrowheads="1" noChangeShapeType="1" noTextEdit="1"/>
              </p:cNvSpPr>
              <p:nvPr>
                <p:ph idx="1"/>
              </p:nvPr>
            </p:nvSpPr>
            <p:spPr>
              <a:blipFill>
                <a:blip r:embed="rId2"/>
                <a:stretch>
                  <a:fillRect l="-1387" t="-1842" r="-11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5E08E95-DDB7-574F-927D-F6897DF09032}"/>
              </a:ext>
            </a:extLst>
          </p:cNvPr>
          <p:cNvPicPr>
            <a:picLocks noChangeAspect="1"/>
          </p:cNvPicPr>
          <p:nvPr/>
        </p:nvPicPr>
        <p:blipFill>
          <a:blip r:embed="rId3"/>
          <a:stretch>
            <a:fillRect/>
          </a:stretch>
        </p:blipFill>
        <p:spPr>
          <a:xfrm>
            <a:off x="3920067" y="3941887"/>
            <a:ext cx="4381500" cy="2324100"/>
          </a:xfrm>
          <a:prstGeom prst="rect">
            <a:avLst/>
          </a:prstGeom>
        </p:spPr>
      </p:pic>
    </p:spTree>
    <p:extLst>
      <p:ext uri="{BB962C8B-B14F-4D97-AF65-F5344CB8AC3E}">
        <p14:creationId xmlns:p14="http://schemas.microsoft.com/office/powerpoint/2010/main" val="257417315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F71E7-213A-6C49-A25A-166F7C1833DA}"/>
              </a:ext>
            </a:extLst>
          </p:cNvPr>
          <p:cNvSpPr>
            <a:spLocks noGrp="1"/>
          </p:cNvSpPr>
          <p:nvPr>
            <p:ph type="title"/>
          </p:nvPr>
        </p:nvSpPr>
        <p:spPr/>
        <p:txBody>
          <a:bodyPr/>
          <a:lstStyle/>
          <a:p>
            <a:r>
              <a:rPr kumimoji="1" lang="zh-CN" altLang="en-US" dirty="0"/>
              <a:t>电容参数提取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919F2F6-D20A-7B44-814B-F230C55386A0}"/>
                  </a:ext>
                </a:extLst>
              </p:cNvPr>
              <p:cNvSpPr>
                <a:spLocks noGrp="1"/>
              </p:cNvSpPr>
              <p:nvPr>
                <p:ph idx="1"/>
              </p:nvPr>
            </p:nvSpPr>
            <p:spPr/>
            <p:txBody>
              <a:bodyPr/>
              <a:lstStyle/>
              <a:p>
                <a:r>
                  <a:rPr lang="zh-CN" altLang="zh-CN" sz="2400" dirty="0"/>
                  <a:t>考虑导体块</a:t>
                </a:r>
                <a14:m>
                  <m:oMath xmlns:m="http://schemas.openxmlformats.org/officeDocument/2006/math">
                    <m:r>
                      <a:rPr lang="en-US" altLang="zh-CN" sz="2400" i="1">
                        <a:latin typeface="Cambria Math" panose="02040503050406030204" pitchFamily="18" charset="0"/>
                      </a:rPr>
                      <m:t>0,⋯,</m:t>
                    </m:r>
                    <m:r>
                      <a:rPr lang="en-US" altLang="zh-CN" sz="2400" i="1">
                        <a:latin typeface="Cambria Math" panose="02040503050406030204" pitchFamily="18" charset="0"/>
                      </a:rPr>
                      <m:t>𝑚</m:t>
                    </m:r>
                  </m:oMath>
                </a14:m>
                <a:r>
                  <a:rPr lang="zh-CN" altLang="zh-CN" sz="2400" dirty="0"/>
                  <a:t>，假设导体块</a:t>
                </a:r>
                <a:r>
                  <a:rPr lang="en-US" altLang="zh-CN" sz="2400" dirty="0"/>
                  <a:t>0</a:t>
                </a:r>
                <a:r>
                  <a:rPr lang="zh-CN" altLang="zh-CN" sz="2400" dirty="0"/>
                  <a:t>接地为参考导体块，其余导体块电压分别为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𝑚</m:t>
                        </m:r>
                      </m:sub>
                    </m:sSub>
                  </m:oMath>
                </a14:m>
                <a:r>
                  <a:rPr lang="zh-CN" altLang="zh-CN" sz="2400" dirty="0"/>
                  <a:t>，对应电荷为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𝑚</m:t>
                        </m:r>
                      </m:sub>
                    </m:sSub>
                  </m:oMath>
                </a14:m>
                <a:endParaRPr lang="en-US" altLang="zh-CN" sz="2400" dirty="0"/>
              </a:p>
              <a:p>
                <a:r>
                  <a:rPr lang="zh-CN" altLang="zh-CN" sz="2400" dirty="0"/>
                  <a:t>除</a:t>
                </a:r>
                <a:r>
                  <a:rPr lang="en-US" altLang="zh-CN" sz="2400" dirty="0"/>
                  <a:t>0</a:t>
                </a:r>
                <a:r>
                  <a:rPr lang="zh-CN" altLang="zh-CN" sz="2400" dirty="0"/>
                  <a:t>导体块外，其他导体块之间两两之间存在互容。同时，存在与参考导体</a:t>
                </a:r>
                <a:r>
                  <a:rPr lang="en-US" altLang="zh-CN" sz="2400" dirty="0"/>
                  <a:t>0</a:t>
                </a:r>
                <a:r>
                  <a:rPr lang="zh-CN" altLang="zh-CN" sz="2400" dirty="0"/>
                  <a:t>的互容</a:t>
                </a:r>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A919F2F6-D20A-7B44-814B-F230C55386A0}"/>
                  </a:ext>
                </a:extLst>
              </p:cNvPr>
              <p:cNvSpPr>
                <a:spLocks noGrp="1" noRot="1" noChangeAspect="1" noMove="1" noResize="1" noEditPoints="1" noAdjustHandles="1" noChangeArrowheads="1" noChangeShapeType="1" noTextEdit="1"/>
              </p:cNvSpPr>
              <p:nvPr>
                <p:ph idx="1"/>
              </p:nvPr>
            </p:nvSpPr>
            <p:spPr>
              <a:blipFill>
                <a:blip r:embed="rId2"/>
                <a:stretch>
                  <a:fillRect l="-694" t="-1316" r="-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2263492-0E8E-0349-8162-4AFB99964B07}"/>
                  </a:ext>
                </a:extLst>
              </p:cNvPr>
              <p:cNvSpPr/>
              <p:nvPr/>
            </p:nvSpPr>
            <p:spPr>
              <a:xfrm>
                <a:off x="624417" y="3573016"/>
                <a:ext cx="6096000" cy="1725857"/>
              </a:xfrm>
              <a:prstGeom prst="rect">
                <a:avLst/>
              </a:prstGeom>
            </p:spPr>
            <p:txBody>
              <a:bodyPr>
                <a:spAutoFit/>
              </a:bodyPr>
              <a:lstStyle/>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𝑄</m:t>
                          </m:r>
                        </m:e>
                        <m:sub>
                          <m:r>
                            <a:rPr lang="en-US" altLang="zh-CN" i="1" kern="100">
                              <a:latin typeface="Cambria Math" panose="02040503050406030204" pitchFamily="18" charset="0"/>
                              <a:cs typeface="Cambria" panose="02040503050406030204" pitchFamily="18" charset="0"/>
                            </a:rPr>
                            <m:t>1</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10</m:t>
                          </m:r>
                        </m:sub>
                      </m:sSub>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1</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12</m:t>
                          </m:r>
                        </m:sub>
                      </m:sSub>
                      <m:d>
                        <m:d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1</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2</m:t>
                              </m:r>
                            </m:sub>
                          </m:sSub>
                        </m:e>
                      </m:d>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1</m:t>
                          </m:r>
                          <m:r>
                            <a:rPr lang="en-US" altLang="zh-CN" i="1" kern="100">
                              <a:latin typeface="Cambria Math" panose="02040503050406030204" pitchFamily="18" charset="0"/>
                              <a:cs typeface="Cambria" panose="02040503050406030204" pitchFamily="18" charset="0"/>
                            </a:rPr>
                            <m:t>𝑚</m:t>
                          </m:r>
                        </m:sub>
                      </m:sSub>
                      <m:d>
                        <m:d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1</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𝑚</m:t>
                              </m:r>
                            </m:sub>
                          </m:sSub>
                        </m:e>
                      </m:d>
                    </m:oMath>
                  </m:oMathPara>
                </a14:m>
                <a:endParaRPr lang="zh-CN" altLang="zh-CN" sz="1400" kern="100" dirty="0">
                  <a:latin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𝑄</m:t>
                          </m:r>
                        </m:e>
                        <m:sub>
                          <m:r>
                            <a:rPr lang="en-US" altLang="zh-CN" i="1" kern="100">
                              <a:latin typeface="Cambria Math" panose="02040503050406030204" pitchFamily="18" charset="0"/>
                              <a:cs typeface="Cambria" panose="02040503050406030204" pitchFamily="18" charset="0"/>
                            </a:rPr>
                            <m:t>2</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21</m:t>
                          </m:r>
                        </m:sub>
                      </m:sSub>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2</m:t>
                              </m:r>
                            </m:sub>
                          </m:sSub>
                          <m:r>
                            <a:rPr lang="en-US" altLang="zh-CN" i="1" kern="100">
                              <a:latin typeface="Cambria Math" panose="02040503050406030204" pitchFamily="18" charset="0"/>
                              <a:cs typeface="Cambria" panose="02040503050406030204" pitchFamily="18" charset="0"/>
                            </a:rPr>
                            <m:t>−</m:t>
                          </m:r>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1</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20</m:t>
                          </m:r>
                        </m:sub>
                      </m:sSub>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2</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2</m:t>
                          </m:r>
                          <m:r>
                            <a:rPr lang="en-US" altLang="zh-CN" i="1" kern="100">
                              <a:latin typeface="Cambria Math" panose="02040503050406030204" pitchFamily="18" charset="0"/>
                              <a:cs typeface="Cambria" panose="02040503050406030204" pitchFamily="18" charset="0"/>
                            </a:rPr>
                            <m:t>𝑚</m:t>
                          </m:r>
                        </m:sub>
                      </m:sSub>
                      <m:d>
                        <m:d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2</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𝑚</m:t>
                              </m:r>
                            </m:sub>
                          </m:sSub>
                        </m:e>
                      </m:d>
                    </m:oMath>
                  </m:oMathPara>
                </a14:m>
                <a:endParaRPr lang="zh-CN" altLang="zh-CN" sz="1400" kern="100" dirty="0">
                  <a:latin typeface="Times New Roman" panose="02020603050405020304" pitchFamily="18" charset="0"/>
                </a:endParaRPr>
              </a:p>
              <a:p>
                <a:pPr indent="304800" algn="just">
                  <a:lnSpc>
                    <a:spcPct val="150000"/>
                  </a:lnSpc>
                </a:pPr>
                <a:r>
                  <a:rPr lang="en-US" altLang="zh-CN" kern="100" dirty="0">
                    <a:latin typeface="Cambria" panose="02040503050406030204" pitchFamily="18" charset="0"/>
                    <a:cs typeface="Cambria" panose="02040503050406030204" pitchFamily="18" charset="0"/>
                  </a:rPr>
                  <a:t>            </a:t>
                </a:r>
                <a14:m>
                  <m:oMath xmlns:m="http://schemas.openxmlformats.org/officeDocument/2006/math">
                    <m:r>
                      <a:rPr lang="en-US" altLang="zh-CN" i="1" kern="100">
                        <a:latin typeface="Cambria Math" panose="02040503050406030204" pitchFamily="18" charset="0"/>
                        <a:cs typeface="Cambria" panose="02040503050406030204" pitchFamily="18" charset="0"/>
                      </a:rPr>
                      <m:t>⋮</m:t>
                    </m:r>
                  </m:oMath>
                </a14:m>
                <a:endParaRPr lang="zh-CN" altLang="zh-CN" sz="1400" kern="100" dirty="0">
                  <a:latin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𝑄</m:t>
                          </m:r>
                        </m:e>
                        <m:sub>
                          <m:r>
                            <a:rPr lang="en-US" altLang="zh-CN" i="1" kern="100">
                              <a:latin typeface="Cambria Math" panose="02040503050406030204" pitchFamily="18" charset="0"/>
                              <a:cs typeface="Cambria" panose="02040503050406030204" pitchFamily="18" charset="0"/>
                            </a:rPr>
                            <m:t>𝑚</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𝑚</m:t>
                          </m:r>
                          <m:r>
                            <a:rPr lang="en-US" altLang="zh-CN" i="1" kern="100">
                              <a:latin typeface="Cambria Math" panose="02040503050406030204" pitchFamily="18" charset="0"/>
                              <a:cs typeface="Cambria" panose="02040503050406030204" pitchFamily="18" charset="0"/>
                            </a:rPr>
                            <m:t>1</m:t>
                          </m:r>
                        </m:sub>
                      </m:sSub>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𝑚</m:t>
                              </m:r>
                            </m:sub>
                          </m:sSub>
                          <m:r>
                            <a:rPr lang="en-US" altLang="zh-CN" i="1" kern="100">
                              <a:latin typeface="Cambria Math" panose="02040503050406030204" pitchFamily="18" charset="0"/>
                              <a:cs typeface="Cambria" panose="02040503050406030204" pitchFamily="18" charset="0"/>
                            </a:rPr>
                            <m:t>−</m:t>
                          </m:r>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1</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𝑚</m:t>
                          </m:r>
                          <m:r>
                            <a:rPr lang="en-US" altLang="zh-CN" i="1" kern="100">
                              <a:latin typeface="Cambria Math" panose="02040503050406030204" pitchFamily="18" charset="0"/>
                              <a:cs typeface="Cambria" panose="02040503050406030204" pitchFamily="18" charset="0"/>
                            </a:rPr>
                            <m:t>2</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𝑚</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2</m:t>
                          </m:r>
                        </m:sub>
                      </m:sSub>
                      <m:r>
                        <a:rPr lang="en-US" altLang="zh-CN" i="1" kern="100">
                          <a:latin typeface="Cambria Math" panose="02040503050406030204" pitchFamily="18" charset="0"/>
                          <a:cs typeface="Cambria"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𝐶</m:t>
                          </m:r>
                        </m:e>
                        <m:sub>
                          <m:r>
                            <a:rPr lang="en-US" altLang="zh-CN" i="1" kern="100">
                              <a:latin typeface="Cambria Math" panose="02040503050406030204" pitchFamily="18" charset="0"/>
                              <a:cs typeface="Cambria" panose="02040503050406030204" pitchFamily="18" charset="0"/>
                            </a:rPr>
                            <m:t>𝑚</m:t>
                          </m:r>
                          <m:r>
                            <a:rPr lang="en-US" altLang="zh-CN" i="1" kern="100">
                              <a:latin typeface="Cambria Math" panose="02040503050406030204" pitchFamily="18" charset="0"/>
                              <a:cs typeface="Cambria" panose="02040503050406030204" pitchFamily="18" charset="0"/>
                            </a:rPr>
                            <m:t>0</m:t>
                          </m:r>
                        </m:sub>
                      </m:sSub>
                      <m:sSub>
                        <m:sSubPr>
                          <m:ctrlPr>
                            <a:rPr lang="zh-CN" altLang="zh-CN" sz="1800" i="1" kern="100">
                              <a:effectLst/>
                              <a:latin typeface="Cambria Math" panose="02040503050406030204" pitchFamily="18" charset="0"/>
                              <a:ea typeface="Cambria Math" panose="02040503050406030204" pitchFamily="18" charset="0"/>
                              <a:cs typeface="Cambria" panose="02040503050406030204" pitchFamily="18" charset="0"/>
                            </a:rPr>
                          </m:ctrlPr>
                        </m:sSubPr>
                        <m:e>
                          <m:r>
                            <a:rPr lang="en-US" altLang="zh-CN" i="1" kern="100">
                              <a:latin typeface="Cambria Math" panose="02040503050406030204" pitchFamily="18" charset="0"/>
                              <a:cs typeface="Cambria" panose="02040503050406030204" pitchFamily="18" charset="0"/>
                            </a:rPr>
                            <m:t>𝑉</m:t>
                          </m:r>
                        </m:e>
                        <m:sub>
                          <m:r>
                            <a:rPr lang="en-US" altLang="zh-CN" i="1" kern="100">
                              <a:latin typeface="Cambria Math" panose="02040503050406030204" pitchFamily="18" charset="0"/>
                              <a:cs typeface="Cambria" panose="02040503050406030204" pitchFamily="18" charset="0"/>
                            </a:rPr>
                            <m:t>𝑚</m:t>
                          </m:r>
                        </m:sub>
                      </m:sSub>
                    </m:oMath>
                  </m:oMathPara>
                </a14:m>
                <a:endParaRPr lang="zh-CN" altLang="zh-CN" sz="1400" kern="100" dirty="0">
                  <a:latin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12263492-0E8E-0349-8162-4AFB99964B07}"/>
                  </a:ext>
                </a:extLst>
              </p:cNvPr>
              <p:cNvSpPr>
                <a:spLocks noRot="1" noChangeAspect="1" noMove="1" noResize="1" noEditPoints="1" noAdjustHandles="1" noChangeArrowheads="1" noChangeShapeType="1" noTextEdit="1"/>
              </p:cNvSpPr>
              <p:nvPr/>
            </p:nvSpPr>
            <p:spPr>
              <a:xfrm>
                <a:off x="624417" y="3573016"/>
                <a:ext cx="6096000" cy="1725857"/>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E864932-BCD0-8B42-879C-F3C994043E0C}"/>
              </a:ext>
            </a:extLst>
          </p:cNvPr>
          <p:cNvPicPr>
            <a:picLocks noChangeAspect="1"/>
          </p:cNvPicPr>
          <p:nvPr/>
        </p:nvPicPr>
        <p:blipFill>
          <a:blip r:embed="rId4"/>
          <a:stretch>
            <a:fillRect/>
          </a:stretch>
        </p:blipFill>
        <p:spPr>
          <a:xfrm>
            <a:off x="7206827" y="3068960"/>
            <a:ext cx="3903980" cy="2983865"/>
          </a:xfrm>
          <a:prstGeom prst="rect">
            <a:avLst/>
          </a:prstGeom>
        </p:spPr>
      </p:pic>
    </p:spTree>
    <p:extLst>
      <p:ext uri="{BB962C8B-B14F-4D97-AF65-F5344CB8AC3E}">
        <p14:creationId xmlns:p14="http://schemas.microsoft.com/office/powerpoint/2010/main" val="95139053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50836-B9DA-2040-863E-B94ED2887722}"/>
              </a:ext>
            </a:extLst>
          </p:cNvPr>
          <p:cNvSpPr>
            <a:spLocks noGrp="1"/>
          </p:cNvSpPr>
          <p:nvPr>
            <p:ph type="title"/>
          </p:nvPr>
        </p:nvSpPr>
        <p:spPr/>
        <p:txBody>
          <a:bodyPr/>
          <a:lstStyle/>
          <a:p>
            <a:r>
              <a:rPr lang="zh-CN" altLang="en-US" dirty="0"/>
              <a:t>电容参数提取</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E9355F-D2A6-8B4F-8C0C-6BFC87C53452}"/>
                  </a:ext>
                </a:extLst>
              </p:cNvPr>
              <p:cNvSpPr>
                <a:spLocks noGrp="1"/>
              </p:cNvSpPr>
              <p:nvPr>
                <p:ph idx="1"/>
              </p:nvPr>
            </p:nvSpPr>
            <p:spPr/>
            <p:txBody>
              <a:bodyPr/>
              <a:lstStyle/>
              <a:p>
                <a:r>
                  <a:rPr lang="zh-CN" altLang="zh-CN" sz="2800" dirty="0"/>
                  <a:t>首先将电压向量第</a:t>
                </a:r>
                <a:r>
                  <a:rPr lang="en-US" altLang="zh-CN" sz="2800" dirty="0" err="1"/>
                  <a:t>i</a:t>
                </a:r>
                <a:r>
                  <a:rPr lang="zh-CN" altLang="zh-CN" sz="2800" dirty="0"/>
                  <a:t>行置为</a:t>
                </a:r>
                <a:r>
                  <a:rPr lang="en-US" altLang="zh-CN" sz="2800" dirty="0"/>
                  <a:t>1</a:t>
                </a:r>
                <a:r>
                  <a:rPr lang="zh-CN" altLang="zh-CN" sz="2800" dirty="0"/>
                  <a:t>，其他行置为</a:t>
                </a:r>
                <a:r>
                  <a:rPr lang="en-US" altLang="zh-CN" sz="2800" dirty="0"/>
                  <a:t>0</a:t>
                </a:r>
                <a:r>
                  <a:rPr lang="zh-CN" altLang="zh-CN" sz="2800" dirty="0"/>
                  <a:t>，也就是把第</a:t>
                </a:r>
                <a:r>
                  <a:rPr lang="en-US" altLang="zh-CN" sz="2800" dirty="0" err="1"/>
                  <a:t>i</a:t>
                </a:r>
                <a:r>
                  <a:rPr lang="zh-CN" altLang="zh-CN" sz="2800" dirty="0"/>
                  <a:t>个导体块电压置</a:t>
                </a:r>
                <a:r>
                  <a:rPr lang="en-US" altLang="zh-CN" sz="2800" dirty="0"/>
                  <a:t>1</a:t>
                </a:r>
                <a:r>
                  <a:rPr lang="zh-CN" altLang="zh-CN" sz="2800" dirty="0"/>
                  <a:t>，其他导体块置</a:t>
                </a:r>
                <a:r>
                  <a:rPr lang="en-US" altLang="zh-CN" sz="2800" dirty="0"/>
                  <a:t>0</a:t>
                </a:r>
                <a:r>
                  <a:rPr lang="zh-CN" altLang="zh-CN" sz="2800" dirty="0"/>
                  <a:t>，求得的每个导体的电荷值即为电容矩阵的第</a:t>
                </a:r>
                <a:r>
                  <a:rPr lang="en-US" altLang="zh-CN" sz="2800" dirty="0" err="1"/>
                  <a:t>i</a:t>
                </a:r>
                <a:r>
                  <a:rPr lang="zh-CN" altLang="zh-CN" sz="2800" dirty="0"/>
                  <a:t>列的值</a:t>
                </a:r>
                <a:endParaRPr lang="en-US" altLang="zh-CN" sz="2800" dirty="0"/>
              </a:p>
              <a:p>
                <a:endParaRPr lang="zh-CN" altLang="zh-CN" sz="28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800" i="1">
                              <a:latin typeface="Cambria Math" panose="02040503050406030204" pitchFamily="18" charset="0"/>
                            </a:rPr>
                          </m:ctrlPr>
                        </m:dPr>
                        <m:e>
                          <m:m>
                            <m:mPr>
                              <m:mcs>
                                <m:mc>
                                  <m:mcPr>
                                    <m:count m:val="3"/>
                                    <m:mcJc m:val="center"/>
                                  </m:mcPr>
                                </m:mc>
                              </m:mcs>
                              <m:ctrlPr>
                                <a:rPr lang="zh-CN" altLang="zh-CN" sz="2800" i="1">
                                  <a:latin typeface="Cambria Math" panose="02040503050406030204" pitchFamily="18" charset="0"/>
                                </a:rPr>
                              </m:ctrlPr>
                            </m:mPr>
                            <m:mr>
                              <m:e>
                                <m:sSub>
                                  <m:sSubPr>
                                    <m:ctrlPr>
                                      <a:rPr lang="zh-CN" altLang="zh-CN" sz="2800" i="1">
                                        <a:latin typeface="Cambria Math" panose="02040503050406030204" pitchFamily="18" charset="0"/>
                                      </a:rPr>
                                    </m:ctrlPr>
                                  </m:sSubPr>
                                  <m:e>
                                    <m:acc>
                                      <m:accPr>
                                        <m:chr m:val="̃"/>
                                        <m:ctrlPr>
                                          <a:rPr lang="zh-CN" altLang="zh-CN" sz="2800" i="1">
                                            <a:latin typeface="Cambria Math" panose="02040503050406030204" pitchFamily="18" charset="0"/>
                                          </a:rPr>
                                        </m:ctrlPr>
                                      </m:accPr>
                                      <m:e>
                                        <m:r>
                                          <a:rPr lang="en-US" altLang="zh-CN" sz="2800" i="1">
                                            <a:latin typeface="Cambria Math" panose="02040503050406030204" pitchFamily="18" charset="0"/>
                                          </a:rPr>
                                          <m:t>𝐶</m:t>
                                        </m:r>
                                      </m:e>
                                    </m:acc>
                                  </m:e>
                                  <m:sub>
                                    <m:r>
                                      <a:rPr lang="en-US" altLang="zh-CN" sz="2800" i="1">
                                        <a:latin typeface="Cambria Math" panose="02040503050406030204" pitchFamily="18" charset="0"/>
                                      </a:rPr>
                                      <m:t>11</m:t>
                                    </m:r>
                                  </m:sub>
                                </m:sSub>
                              </m:e>
                              <m:e>
                                <m:r>
                                  <a:rPr lang="en-US" altLang="zh-CN" sz="2800" i="1">
                                    <a:latin typeface="Cambria Math" panose="02040503050406030204" pitchFamily="18" charset="0"/>
                                  </a:rPr>
                                  <m:t>⋯</m:t>
                                </m:r>
                              </m:e>
                              <m:e>
                                <m:sSub>
                                  <m:sSubPr>
                                    <m:ctrlPr>
                                      <a:rPr lang="zh-CN" altLang="zh-CN" sz="2800" i="1">
                                        <a:latin typeface="Cambria Math" panose="02040503050406030204" pitchFamily="18" charset="0"/>
                                      </a:rPr>
                                    </m:ctrlPr>
                                  </m:sSubPr>
                                  <m:e>
                                    <m:acc>
                                      <m:accPr>
                                        <m:chr m:val="̃"/>
                                        <m:ctrlPr>
                                          <a:rPr lang="zh-CN" altLang="zh-CN" sz="2800" i="1">
                                            <a:latin typeface="Cambria Math" panose="02040503050406030204" pitchFamily="18" charset="0"/>
                                          </a:rPr>
                                        </m:ctrlPr>
                                      </m:accPr>
                                      <m:e>
                                        <m:r>
                                          <a:rPr lang="en-US" altLang="zh-CN" sz="2800" i="1">
                                            <a:latin typeface="Cambria Math" panose="02040503050406030204" pitchFamily="18" charset="0"/>
                                          </a:rPr>
                                          <m:t>𝐶</m:t>
                                        </m:r>
                                      </m:e>
                                    </m:acc>
                                  </m:e>
                                  <m:sub>
                                    <m:r>
                                      <a:rPr lang="en-US" altLang="zh-CN" sz="2800" i="1">
                                        <a:latin typeface="Cambria Math" panose="02040503050406030204" pitchFamily="18" charset="0"/>
                                      </a:rPr>
                                      <m:t>1</m:t>
                                    </m:r>
                                    <m:r>
                                      <a:rPr lang="en-US" altLang="zh-CN" sz="2800" i="1">
                                        <a:latin typeface="Cambria Math" panose="02040503050406030204" pitchFamily="18" charset="0"/>
                                      </a:rPr>
                                      <m:t>𝑚</m:t>
                                    </m:r>
                                  </m:sub>
                                </m:sSub>
                              </m:e>
                            </m:mr>
                            <m:mr>
                              <m:e>
                                <m:r>
                                  <a:rPr lang="en-US" altLang="zh-CN" sz="2800" i="1">
                                    <a:latin typeface="Cambria Math" panose="02040503050406030204" pitchFamily="18" charset="0"/>
                                  </a:rPr>
                                  <m:t>⋮</m:t>
                                </m:r>
                              </m:e>
                              <m:e>
                                <m:r>
                                  <a:rPr lang="en-US" altLang="zh-CN" sz="2800" i="1">
                                    <a:latin typeface="Cambria Math" panose="02040503050406030204" pitchFamily="18" charset="0"/>
                                  </a:rPr>
                                  <m:t>⋱</m:t>
                                </m:r>
                              </m:e>
                              <m:e>
                                <m:r>
                                  <a:rPr lang="en-US" altLang="zh-CN" sz="2800" i="1">
                                    <a:latin typeface="Cambria Math" panose="02040503050406030204" pitchFamily="18" charset="0"/>
                                  </a:rPr>
                                  <m:t>⋮</m:t>
                                </m:r>
                              </m:e>
                            </m:mr>
                            <m:mr>
                              <m:e>
                                <m:sSub>
                                  <m:sSubPr>
                                    <m:ctrlPr>
                                      <a:rPr lang="zh-CN" altLang="zh-CN" sz="2800" i="1">
                                        <a:latin typeface="Cambria Math" panose="02040503050406030204" pitchFamily="18" charset="0"/>
                                      </a:rPr>
                                    </m:ctrlPr>
                                  </m:sSubPr>
                                  <m:e>
                                    <m:acc>
                                      <m:accPr>
                                        <m:chr m:val="̃"/>
                                        <m:ctrlPr>
                                          <a:rPr lang="zh-CN" altLang="zh-CN" sz="2800" i="1">
                                            <a:latin typeface="Cambria Math" panose="02040503050406030204" pitchFamily="18" charset="0"/>
                                          </a:rPr>
                                        </m:ctrlPr>
                                      </m:accPr>
                                      <m:e>
                                        <m:r>
                                          <a:rPr lang="en-US" altLang="zh-CN" sz="2800" i="1">
                                            <a:latin typeface="Cambria Math" panose="02040503050406030204" pitchFamily="18" charset="0"/>
                                          </a:rPr>
                                          <m:t>𝐶</m:t>
                                        </m:r>
                                      </m:e>
                                    </m:acc>
                                  </m:e>
                                  <m:sub>
                                    <m:r>
                                      <a:rPr lang="en-US" altLang="zh-CN" sz="2800" i="1">
                                        <a:latin typeface="Cambria Math" panose="02040503050406030204" pitchFamily="18" charset="0"/>
                                      </a:rPr>
                                      <m:t>𝑚</m:t>
                                    </m:r>
                                    <m:r>
                                      <a:rPr lang="en-US" altLang="zh-CN" sz="2800" i="1">
                                        <a:latin typeface="Cambria Math" panose="02040503050406030204" pitchFamily="18" charset="0"/>
                                      </a:rPr>
                                      <m:t>1</m:t>
                                    </m:r>
                                  </m:sub>
                                </m:sSub>
                              </m:e>
                              <m:e>
                                <m:r>
                                  <a:rPr lang="en-US" altLang="zh-CN" sz="2800" i="1">
                                    <a:latin typeface="Cambria Math" panose="02040503050406030204" pitchFamily="18" charset="0"/>
                                  </a:rPr>
                                  <m:t>⋯</m:t>
                                </m:r>
                              </m:e>
                              <m:e>
                                <m:sSub>
                                  <m:sSubPr>
                                    <m:ctrlPr>
                                      <a:rPr lang="zh-CN" altLang="zh-CN" sz="2800" i="1">
                                        <a:latin typeface="Cambria Math" panose="02040503050406030204" pitchFamily="18" charset="0"/>
                                      </a:rPr>
                                    </m:ctrlPr>
                                  </m:sSubPr>
                                  <m:e>
                                    <m:acc>
                                      <m:accPr>
                                        <m:chr m:val="̃"/>
                                        <m:ctrlPr>
                                          <a:rPr lang="zh-CN" altLang="zh-CN" sz="2800" i="1">
                                            <a:latin typeface="Cambria Math" panose="02040503050406030204" pitchFamily="18" charset="0"/>
                                          </a:rPr>
                                        </m:ctrlPr>
                                      </m:accPr>
                                      <m:e>
                                        <m:r>
                                          <a:rPr lang="en-US" altLang="zh-CN" sz="2800" i="1">
                                            <a:latin typeface="Cambria Math" panose="02040503050406030204" pitchFamily="18" charset="0"/>
                                          </a:rPr>
                                          <m:t>𝐶</m:t>
                                        </m:r>
                                      </m:e>
                                    </m:acc>
                                  </m:e>
                                  <m:sub>
                                    <m:r>
                                      <a:rPr lang="en-US" altLang="zh-CN" sz="2800" i="1">
                                        <a:latin typeface="Cambria Math" panose="02040503050406030204" pitchFamily="18" charset="0"/>
                                      </a:rPr>
                                      <m:t>𝑚𝑚</m:t>
                                    </m:r>
                                  </m:sub>
                                </m:sSub>
                              </m:e>
                            </m:mr>
                          </m:m>
                        </m:e>
                      </m:d>
                      <m:d>
                        <m:dPr>
                          <m:begChr m:val="["/>
                          <m:endChr m:val="]"/>
                          <m:ctrlPr>
                            <a:rPr lang="zh-CN" altLang="zh-CN" sz="2800" i="1">
                              <a:latin typeface="Cambria Math" panose="02040503050406030204" pitchFamily="18" charset="0"/>
                            </a:rPr>
                          </m:ctrlPr>
                        </m:dPr>
                        <m:e>
                          <m:m>
                            <m:mPr>
                              <m:mcs>
                                <m:mc>
                                  <m:mcPr>
                                    <m:count m:val="1"/>
                                    <m:mcJc m:val="center"/>
                                  </m:mcPr>
                                </m:mc>
                              </m:mcs>
                              <m:ctrlPr>
                                <a:rPr lang="zh-CN" altLang="zh-CN" sz="2800" i="1">
                                  <a:latin typeface="Cambria Math" panose="02040503050406030204" pitchFamily="18" charset="0"/>
                                </a:rPr>
                              </m:ctrlPr>
                            </m:mPr>
                            <m:mr>
                              <m:e>
                                <m:r>
                                  <a:rPr lang="en-US" altLang="zh-CN" sz="2800" i="1">
                                    <a:latin typeface="Cambria Math" panose="02040503050406030204" pitchFamily="18" charset="0"/>
                                  </a:rPr>
                                  <m:t>⋮</m:t>
                                </m:r>
                              </m:e>
                            </m:mr>
                            <m:mr>
                              <m:e>
                                <m:r>
                                  <a:rPr lang="en-US" altLang="zh-CN" sz="2800" i="1">
                                    <a:latin typeface="Cambria Math" panose="02040503050406030204" pitchFamily="18" charset="0"/>
                                  </a:rPr>
                                  <m:t>1</m:t>
                                </m:r>
                              </m:e>
                            </m:mr>
                            <m:mr>
                              <m:e>
                                <m:r>
                                  <a:rPr lang="en-US" altLang="zh-CN" sz="2800" i="1">
                                    <a:latin typeface="Cambria Math" panose="02040503050406030204" pitchFamily="18" charset="0"/>
                                  </a:rPr>
                                  <m:t>⋮</m:t>
                                </m:r>
                              </m:e>
                            </m:mr>
                          </m:m>
                        </m:e>
                      </m:d>
                      <m:r>
                        <a:rPr lang="en-US" altLang="zh-CN" sz="2800" i="1">
                          <a:latin typeface="Cambria Math" panose="02040503050406030204" pitchFamily="18" charset="0"/>
                        </a:rPr>
                        <m:t>=</m:t>
                      </m:r>
                      <m:d>
                        <m:dPr>
                          <m:begChr m:val="["/>
                          <m:endChr m:val="]"/>
                          <m:ctrlPr>
                            <a:rPr lang="zh-CN" altLang="zh-CN" sz="2800" i="1">
                              <a:latin typeface="Cambria Math" panose="02040503050406030204" pitchFamily="18" charset="0"/>
                            </a:rPr>
                          </m:ctrlPr>
                        </m:dPr>
                        <m:e>
                          <m:m>
                            <m:mPr>
                              <m:mcs>
                                <m:mc>
                                  <m:mcPr>
                                    <m:count m:val="1"/>
                                    <m:mcJc m:val="center"/>
                                  </m:mcPr>
                                </m:mc>
                              </m:mcs>
                              <m:ctrlPr>
                                <a:rPr lang="zh-CN" altLang="zh-CN" sz="2800" i="1">
                                  <a:latin typeface="Cambria Math" panose="02040503050406030204" pitchFamily="18" charset="0"/>
                                </a:rPr>
                              </m:ctrlPr>
                            </m:mPr>
                            <m:m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acc>
                                      <m:accPr>
                                        <m:chr m:val="̃"/>
                                        <m:ctrlPr>
                                          <a:rPr lang="zh-CN" altLang="zh-CN" sz="2800" i="1">
                                            <a:latin typeface="Cambria Math" panose="02040503050406030204" pitchFamily="18" charset="0"/>
                                          </a:rPr>
                                        </m:ctrlPr>
                                      </m:accPr>
                                      <m:e>
                                        <m:r>
                                          <a:rPr lang="en-US" altLang="zh-CN" sz="2800" i="1">
                                            <a:latin typeface="Cambria Math" panose="02040503050406030204" pitchFamily="18" charset="0"/>
                                          </a:rPr>
                                          <m:t>𝐶</m:t>
                                        </m:r>
                                      </m:e>
                                    </m:acc>
                                  </m:e>
                                  <m:sub>
                                    <m:r>
                                      <a:rPr lang="en-US" altLang="zh-CN" sz="2800" i="1">
                                        <a:latin typeface="Cambria Math" panose="02040503050406030204" pitchFamily="18" charset="0"/>
                                      </a:rPr>
                                      <m:t>1</m:t>
                                    </m:r>
                                    <m:r>
                                      <a:rPr lang="en-US" altLang="zh-CN" sz="2800" i="1">
                                        <a:latin typeface="Cambria Math" panose="02040503050406030204" pitchFamily="18" charset="0"/>
                                      </a:rPr>
                                      <m:t>𝑖</m:t>
                                    </m:r>
                                  </m:sub>
                                </m:sSub>
                              </m:e>
                            </m:mr>
                            <m:mr>
                              <m:e>
                                <m:r>
                                  <a:rPr lang="en-US" altLang="zh-CN" sz="2800" i="1">
                                    <a:latin typeface="Cambria Math" panose="02040503050406030204" pitchFamily="18" charset="0"/>
                                  </a:rPr>
                                  <m:t>⋮</m:t>
                                </m:r>
                              </m:e>
                            </m:mr>
                            <m:m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i="1">
                                        <a:latin typeface="Cambria Math" panose="02040503050406030204" pitchFamily="18" charset="0"/>
                                      </a:rPr>
                                      <m:t>𝑚</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acc>
                                      <m:accPr>
                                        <m:chr m:val="̃"/>
                                        <m:ctrlPr>
                                          <a:rPr lang="zh-CN" altLang="zh-CN" sz="2800" i="1">
                                            <a:latin typeface="Cambria Math" panose="02040503050406030204" pitchFamily="18" charset="0"/>
                                          </a:rPr>
                                        </m:ctrlPr>
                                      </m:accPr>
                                      <m:e>
                                        <m:r>
                                          <a:rPr lang="en-US" altLang="zh-CN" sz="2800" i="1">
                                            <a:latin typeface="Cambria Math" panose="02040503050406030204" pitchFamily="18" charset="0"/>
                                          </a:rPr>
                                          <m:t>𝐶</m:t>
                                        </m:r>
                                      </m:e>
                                    </m:acc>
                                  </m:e>
                                  <m:sub>
                                    <m:r>
                                      <a:rPr lang="en-US" altLang="zh-CN" sz="2800" i="1">
                                        <a:latin typeface="Cambria Math" panose="02040503050406030204" pitchFamily="18" charset="0"/>
                                      </a:rPr>
                                      <m:t>𝑚𝑖</m:t>
                                    </m:r>
                                  </m:sub>
                                </m:sSub>
                              </m:e>
                            </m:mr>
                          </m:m>
                        </m:e>
                      </m:d>
                    </m:oMath>
                  </m:oMathPara>
                </a14:m>
                <a:endParaRPr lang="en-US" altLang="zh-CN" sz="2800" dirty="0"/>
              </a:p>
              <a:p>
                <a:pPr marL="0" indent="0">
                  <a:buNone/>
                </a:pPr>
                <a:endParaRPr lang="zh-CN" altLang="zh-CN" sz="2800" dirty="0"/>
              </a:p>
              <a:p>
                <a:r>
                  <a:rPr lang="zh-CN" altLang="zh-CN" sz="2800" dirty="0"/>
                  <a:t>通过遍历每个导体块，将其电压值设为</a:t>
                </a:r>
                <a:r>
                  <a:rPr lang="en-US" altLang="zh-CN" sz="2800" dirty="0"/>
                  <a:t>1</a:t>
                </a:r>
                <a:r>
                  <a:rPr lang="zh-CN" altLang="zh-CN" sz="2800" dirty="0"/>
                  <a:t>，其他置为</a:t>
                </a:r>
                <a:r>
                  <a:rPr lang="en-US" altLang="zh-CN" sz="2800" dirty="0"/>
                  <a:t>0</a:t>
                </a:r>
                <a:r>
                  <a:rPr lang="zh-CN" altLang="zh-CN" sz="2800" dirty="0"/>
                  <a:t>，可以逐一计算出电容矩阵的每一列</a:t>
                </a:r>
                <a:r>
                  <a:rPr lang="zh-CN" altLang="zh-CN" sz="2800" dirty="0">
                    <a:effectLst/>
                  </a:rPr>
                  <a:t> </a:t>
                </a:r>
                <a:endParaRPr kumimoji="1" lang="zh-CN" altLang="en-US" sz="2800" dirty="0"/>
              </a:p>
            </p:txBody>
          </p:sp>
        </mc:Choice>
        <mc:Fallback xmlns="">
          <p:sp>
            <p:nvSpPr>
              <p:cNvPr id="3" name="内容占位符 2">
                <a:extLst>
                  <a:ext uri="{FF2B5EF4-FFF2-40B4-BE49-F238E27FC236}">
                    <a16:creationId xmlns:a16="http://schemas.microsoft.com/office/drawing/2014/main" id="{B5E9355F-D2A6-8B4F-8C0C-6BFC87C53452}"/>
                  </a:ext>
                </a:extLst>
              </p:cNvPr>
              <p:cNvSpPr>
                <a:spLocks noGrp="1" noRot="1" noChangeAspect="1" noMove="1" noResize="1" noEditPoints="1" noAdjustHandles="1" noChangeArrowheads="1" noChangeShapeType="1" noTextEdit="1"/>
              </p:cNvSpPr>
              <p:nvPr>
                <p:ph idx="1"/>
              </p:nvPr>
            </p:nvSpPr>
            <p:spPr>
              <a:blipFill>
                <a:blip r:embed="rId2"/>
                <a:stretch>
                  <a:fillRect l="-925" t="-1579" r="-347" b="-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923221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3FDA1-BD19-9D40-B49E-B90C6E54DB99}"/>
              </a:ext>
            </a:extLst>
          </p:cNvPr>
          <p:cNvSpPr>
            <a:spLocks noGrp="1"/>
          </p:cNvSpPr>
          <p:nvPr>
            <p:ph type="title"/>
          </p:nvPr>
        </p:nvSpPr>
        <p:spPr/>
        <p:txBody>
          <a:bodyPr/>
          <a:lstStyle/>
          <a:p>
            <a:r>
              <a:rPr kumimoji="1" lang="zh-CN" altLang="en-US" dirty="0"/>
              <a:t>电容参数提取</a:t>
            </a:r>
          </a:p>
        </p:txBody>
      </p:sp>
      <p:sp>
        <p:nvSpPr>
          <p:cNvPr id="3" name="内容占位符 2">
            <a:extLst>
              <a:ext uri="{FF2B5EF4-FFF2-40B4-BE49-F238E27FC236}">
                <a16:creationId xmlns:a16="http://schemas.microsoft.com/office/drawing/2014/main" id="{E450747F-2786-2340-9899-229D936631E5}"/>
              </a:ext>
            </a:extLst>
          </p:cNvPr>
          <p:cNvSpPr>
            <a:spLocks noGrp="1"/>
          </p:cNvSpPr>
          <p:nvPr>
            <p:ph idx="1"/>
          </p:nvPr>
        </p:nvSpPr>
        <p:spPr/>
        <p:txBody>
          <a:bodyPr/>
          <a:lstStyle/>
          <a:p>
            <a:r>
              <a:rPr lang="zh-CN" altLang="zh-CN" sz="2800" dirty="0"/>
              <a:t>由于导体的电荷分布在导体表面，可以通过将导体变面离散为面元，并假设面元内部电荷为均匀分布，面元内的电荷为待求解变量</a:t>
            </a:r>
            <a:endParaRPr lang="en-US" altLang="zh-CN" sz="2800" dirty="0"/>
          </a:p>
          <a:p>
            <a:r>
              <a:rPr lang="zh-CN" altLang="zh-CN" sz="2800" dirty="0"/>
              <a:t>在实际离散时，在金属面交迭处一般会进行加密以保证求解精度 </a:t>
            </a:r>
            <a:endParaRPr kumimoji="1" lang="zh-CN" altLang="en-US" sz="2800" dirty="0"/>
          </a:p>
        </p:txBody>
      </p:sp>
      <p:pic>
        <p:nvPicPr>
          <p:cNvPr id="4" name="图片 3">
            <a:extLst>
              <a:ext uri="{FF2B5EF4-FFF2-40B4-BE49-F238E27FC236}">
                <a16:creationId xmlns:a16="http://schemas.microsoft.com/office/drawing/2014/main" id="{28ACEB43-D9AC-4B4D-8068-AC0F38EAAF8C}"/>
              </a:ext>
            </a:extLst>
          </p:cNvPr>
          <p:cNvPicPr>
            <a:picLocks noChangeAspect="1"/>
          </p:cNvPicPr>
          <p:nvPr/>
        </p:nvPicPr>
        <p:blipFill>
          <a:blip r:embed="rId2"/>
          <a:stretch>
            <a:fillRect/>
          </a:stretch>
        </p:blipFill>
        <p:spPr>
          <a:xfrm>
            <a:off x="3688931" y="3212952"/>
            <a:ext cx="4814137" cy="3024336"/>
          </a:xfrm>
          <a:prstGeom prst="rect">
            <a:avLst/>
          </a:prstGeom>
        </p:spPr>
      </p:pic>
    </p:spTree>
    <p:extLst>
      <p:ext uri="{BB962C8B-B14F-4D97-AF65-F5344CB8AC3E}">
        <p14:creationId xmlns:p14="http://schemas.microsoft.com/office/powerpoint/2010/main" val="369019635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EBA2D-6C92-4348-91B5-3CA47F43F4BA}"/>
              </a:ext>
            </a:extLst>
          </p:cNvPr>
          <p:cNvSpPr>
            <a:spLocks noGrp="1"/>
          </p:cNvSpPr>
          <p:nvPr>
            <p:ph type="title"/>
          </p:nvPr>
        </p:nvSpPr>
        <p:spPr/>
        <p:txBody>
          <a:bodyPr/>
          <a:lstStyle/>
          <a:p>
            <a:r>
              <a:rPr lang="zh-CN" altLang="en-US" dirty="0"/>
              <a:t>电容参数提取</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60E805-0079-B142-8946-C62A63FB2945}"/>
                  </a:ext>
                </a:extLst>
              </p:cNvPr>
              <p:cNvSpPr>
                <a:spLocks noGrp="1"/>
              </p:cNvSpPr>
              <p:nvPr>
                <p:ph idx="1"/>
              </p:nvPr>
            </p:nvSpPr>
            <p:spPr/>
            <p:txBody>
              <a:bodyPr/>
              <a:lstStyle/>
              <a:p>
                <a:r>
                  <a:rPr lang="zh-CN" altLang="zh-CN" dirty="0"/>
                  <a:t>由于每个面元上的电势是已知的，我们可以得到如下方程</a:t>
                </a:r>
              </a:p>
              <a:p>
                <a:pPr marL="0" indent="0">
                  <a:buNone/>
                </a:pPr>
                <a:r>
                  <a:rPr lang="en-US" altLang="zh-CN" dirty="0"/>
                  <a:t> </a:t>
                </a:r>
                <a:endParaRPr lang="zh-CN"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11</m:t>
                                    </m:r>
                                  </m:sub>
                                </m:sSub>
                              </m:e>
                              <m:e>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r>
                                      <a:rPr lang="en-US" altLang="zh-CN" i="1">
                                        <a:latin typeface="Cambria Math" panose="02040503050406030204" pitchFamily="18" charset="0"/>
                                      </a:rPr>
                                      <m:t>𝑁</m:t>
                                    </m:r>
                                  </m:sub>
                                </m:sSub>
                              </m:e>
                            </m:mr>
                            <m:mr>
                              <m:e>
                                <m:r>
                                  <a:rPr lang="en-US" altLang="zh-CN" i="1">
                                    <a:latin typeface="Cambria Math" panose="02040503050406030204" pitchFamily="18" charset="0"/>
                                  </a:rPr>
                                  <m:t>⋮</m:t>
                                </m:r>
                              </m:e>
                              <m:e>
                                <m:r>
                                  <a:rPr lang="en-US" altLang="zh-CN" i="1">
                                    <a:latin typeface="Cambria Math" panose="02040503050406030204" pitchFamily="18" charset="0"/>
                                  </a:rPr>
                                  <m:t>⋱</m:t>
                                </m:r>
                              </m:e>
                              <m:e>
                                <m:r>
                                  <a:rPr lang="en-US" altLang="zh-CN" i="1">
                                    <a:latin typeface="Cambria Math" panose="02040503050406030204" pitchFamily="18" charset="0"/>
                                  </a:rPr>
                                  <m:t>⋮</m:t>
                                </m:r>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𝑁</m:t>
                                    </m:r>
                                    <m:r>
                                      <a:rPr lang="en-US" altLang="zh-CN" i="1">
                                        <a:latin typeface="Cambria Math" panose="02040503050406030204" pitchFamily="18" charset="0"/>
                                      </a:rPr>
                                      <m:t>1</m:t>
                                    </m:r>
                                  </m:sub>
                                </m:sSub>
                              </m:e>
                              <m:e>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𝑁𝑁</m:t>
                                    </m:r>
                                  </m:sub>
                                </m:sSub>
                              </m:e>
                            </m:mr>
                          </m:m>
                        </m:e>
                      </m:d>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m:t>
                                </m:r>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𝑁</m:t>
                                    </m:r>
                                  </m:sub>
                                </m:sSub>
                              </m:e>
                            </m:mr>
                          </m:m>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m:t>
                                </m:r>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𝑁</m:t>
                                    </m:r>
                                  </m:sub>
                                </m:sSub>
                              </m:e>
                            </m:mr>
                          </m:m>
                        </m:e>
                      </m:d>
                    </m:oMath>
                  </m:oMathPara>
                </a14:m>
                <a:endParaRPr lang="zh-CN" altLang="zh-CN" dirty="0"/>
              </a:p>
              <a:p>
                <a:r>
                  <a:rPr lang="zh-CN" altLang="zh-CN" dirty="0"/>
                  <a:t>其中矩阵元素</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𝑗</m:t>
                        </m:r>
                      </m:sub>
                    </m:sSub>
                  </m:oMath>
                </a14:m>
                <a:r>
                  <a:rPr lang="zh-CN" altLang="zh-CN" dirty="0"/>
                  <a:t>表示的是面元</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𝑗</m:t>
                        </m:r>
                      </m:sub>
                    </m:sSub>
                  </m:oMath>
                </a14:m>
                <a:r>
                  <a:rPr lang="zh-CN" altLang="zh-CN" dirty="0"/>
                  <a:t>上的电荷在面元</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oMath>
                </a14:m>
                <a:r>
                  <a:rPr lang="zh-CN" altLang="zh-CN" dirty="0"/>
                  <a:t>上形成的平均电势</a:t>
                </a:r>
                <a:r>
                  <a:rPr lang="zh-CN" altLang="zh-CN" dirty="0">
                    <a:effectLst/>
                  </a:rPr>
                  <a:t> </a:t>
                </a:r>
                <a:endParaRPr kumimoji="1" lang="zh-CN" altLang="en-US" dirty="0"/>
              </a:p>
            </p:txBody>
          </p:sp>
        </mc:Choice>
        <mc:Fallback xmlns="">
          <p:sp>
            <p:nvSpPr>
              <p:cNvPr id="3" name="内容占位符 2">
                <a:extLst>
                  <a:ext uri="{FF2B5EF4-FFF2-40B4-BE49-F238E27FC236}">
                    <a16:creationId xmlns:a16="http://schemas.microsoft.com/office/drawing/2014/main" id="{A860E805-0079-B142-8946-C62A63FB2945}"/>
                  </a:ext>
                </a:extLst>
              </p:cNvPr>
              <p:cNvSpPr>
                <a:spLocks noGrp="1" noRot="1" noChangeAspect="1" noMove="1" noResize="1" noEditPoints="1" noAdjustHandles="1" noChangeArrowheads="1" noChangeShapeType="1" noTextEdit="1"/>
              </p:cNvSpPr>
              <p:nvPr>
                <p:ph idx="1"/>
              </p:nvPr>
            </p:nvSpPr>
            <p:spPr>
              <a:blipFill>
                <a:blip r:embed="rId2"/>
                <a:stretch>
                  <a:fillRect l="-1272" t="-2105" r="-1387"/>
                </a:stretch>
              </a:blipFill>
            </p:spPr>
            <p:txBody>
              <a:bodyPr/>
              <a:lstStyle/>
              <a:p>
                <a:r>
                  <a:rPr lang="zh-CN" altLang="en-US">
                    <a:noFill/>
                  </a:rPr>
                  <a:t> </a:t>
                </a:r>
              </a:p>
            </p:txBody>
          </p:sp>
        </mc:Fallback>
      </mc:AlternateContent>
      <p:sp>
        <p:nvSpPr>
          <p:cNvPr id="4" name="平行四边形 3">
            <a:extLst>
              <a:ext uri="{FF2B5EF4-FFF2-40B4-BE49-F238E27FC236}">
                <a16:creationId xmlns:a16="http://schemas.microsoft.com/office/drawing/2014/main" id="{0B9A0AD9-79A0-174D-AAA4-C5533DF4BD7A}"/>
              </a:ext>
            </a:extLst>
          </p:cNvPr>
          <p:cNvSpPr/>
          <p:nvPr/>
        </p:nvSpPr>
        <p:spPr bwMode="auto">
          <a:xfrm>
            <a:off x="3647728" y="5517232"/>
            <a:ext cx="576064" cy="288032"/>
          </a:xfrm>
          <a:prstGeom prst="parallelogram">
            <a:avLst/>
          </a:prstGeom>
          <a:solidFill>
            <a:schemeClr val="accent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5" name="平行四边形 4">
            <a:extLst>
              <a:ext uri="{FF2B5EF4-FFF2-40B4-BE49-F238E27FC236}">
                <a16:creationId xmlns:a16="http://schemas.microsoft.com/office/drawing/2014/main" id="{2A5CCA8F-06A9-A442-9D31-F27C18FDE6BB}"/>
              </a:ext>
            </a:extLst>
          </p:cNvPr>
          <p:cNvSpPr/>
          <p:nvPr/>
        </p:nvSpPr>
        <p:spPr bwMode="auto">
          <a:xfrm>
            <a:off x="6240016" y="5456314"/>
            <a:ext cx="576064" cy="288032"/>
          </a:xfrm>
          <a:prstGeom prst="parallelogram">
            <a:avLst/>
          </a:prstGeom>
          <a:solidFill>
            <a:schemeClr val="accent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463B300-23DE-3A48-8991-E33BF4ED30E9}"/>
                  </a:ext>
                </a:extLst>
              </p:cNvPr>
              <p:cNvSpPr/>
              <p:nvPr/>
            </p:nvSpPr>
            <p:spPr>
              <a:xfrm>
                <a:off x="3701753" y="5085208"/>
                <a:ext cx="46801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𝑗</m:t>
                          </m:r>
                        </m:sub>
                      </m:sSub>
                    </m:oMath>
                  </m:oMathPara>
                </a14:m>
                <a:endParaRPr lang="zh-CN" altLang="en-US" dirty="0"/>
              </a:p>
            </p:txBody>
          </p:sp>
        </mc:Choice>
        <mc:Fallback xmlns="">
          <p:sp>
            <p:nvSpPr>
              <p:cNvPr id="7" name="矩形 6">
                <a:extLst>
                  <a:ext uri="{FF2B5EF4-FFF2-40B4-BE49-F238E27FC236}">
                    <a16:creationId xmlns:a16="http://schemas.microsoft.com/office/drawing/2014/main" id="{E463B300-23DE-3A48-8991-E33BF4ED30E9}"/>
                  </a:ext>
                </a:extLst>
              </p:cNvPr>
              <p:cNvSpPr>
                <a:spLocks noRot="1" noChangeAspect="1" noMove="1" noResize="1" noEditPoints="1" noAdjustHandles="1" noChangeArrowheads="1" noChangeShapeType="1" noTextEdit="1"/>
              </p:cNvSpPr>
              <p:nvPr/>
            </p:nvSpPr>
            <p:spPr>
              <a:xfrm>
                <a:off x="3701753" y="5085208"/>
                <a:ext cx="468013"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06B9B84-69AC-444C-B7D2-BE43835DB260}"/>
                  </a:ext>
                </a:extLst>
              </p:cNvPr>
              <p:cNvSpPr/>
              <p:nvPr/>
            </p:nvSpPr>
            <p:spPr>
              <a:xfrm>
                <a:off x="6346784" y="5006703"/>
                <a:ext cx="4692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oMath>
                  </m:oMathPara>
                </a14:m>
                <a:endParaRPr lang="zh-CN" altLang="en-US" dirty="0"/>
              </a:p>
            </p:txBody>
          </p:sp>
        </mc:Choice>
        <mc:Fallback xmlns="">
          <p:sp>
            <p:nvSpPr>
              <p:cNvPr id="8" name="矩形 7">
                <a:extLst>
                  <a:ext uri="{FF2B5EF4-FFF2-40B4-BE49-F238E27FC236}">
                    <a16:creationId xmlns:a16="http://schemas.microsoft.com/office/drawing/2014/main" id="{D06B9B84-69AC-444C-B7D2-BE43835DB260}"/>
                  </a:ext>
                </a:extLst>
              </p:cNvPr>
              <p:cNvSpPr>
                <a:spLocks noRot="1" noChangeAspect="1" noMove="1" noResize="1" noEditPoints="1" noAdjustHandles="1" noChangeArrowheads="1" noChangeShapeType="1" noTextEdit="1"/>
              </p:cNvSpPr>
              <p:nvPr/>
            </p:nvSpPr>
            <p:spPr>
              <a:xfrm>
                <a:off x="6346784" y="5006703"/>
                <a:ext cx="469296" cy="369332"/>
              </a:xfrm>
              <a:prstGeom prst="rect">
                <a:avLst/>
              </a:prstGeom>
              <a:blipFill>
                <a:blip r:embed="rId4"/>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F130E43-1A5B-B84D-BE40-8E09BF0011D9}"/>
                  </a:ext>
                </a:extLst>
              </p:cNvPr>
              <p:cNvSpPr/>
              <p:nvPr/>
            </p:nvSpPr>
            <p:spPr>
              <a:xfrm>
                <a:off x="6240016" y="5744346"/>
                <a:ext cx="4462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0" name="矩形 9">
                <a:extLst>
                  <a:ext uri="{FF2B5EF4-FFF2-40B4-BE49-F238E27FC236}">
                    <a16:creationId xmlns:a16="http://schemas.microsoft.com/office/drawing/2014/main" id="{6F130E43-1A5B-B84D-BE40-8E09BF0011D9}"/>
                  </a:ext>
                </a:extLst>
              </p:cNvPr>
              <p:cNvSpPr>
                <a:spLocks noRot="1" noChangeAspect="1" noMove="1" noResize="1" noEditPoints="1" noAdjustHandles="1" noChangeArrowheads="1" noChangeShapeType="1" noTextEdit="1"/>
              </p:cNvSpPr>
              <p:nvPr/>
            </p:nvSpPr>
            <p:spPr>
              <a:xfrm>
                <a:off x="6240016" y="5744346"/>
                <a:ext cx="446212" cy="369332"/>
              </a:xfrm>
              <a:prstGeom prst="rect">
                <a:avLst/>
              </a:prstGeom>
              <a:blipFill>
                <a:blip r:embed="rId5"/>
                <a:stretch>
                  <a:fillRect b="-3333"/>
                </a:stretch>
              </a:blipFill>
            </p:spPr>
            <p:txBody>
              <a:bodyPr/>
              <a:lstStyle/>
              <a:p>
                <a:r>
                  <a:rPr lang="zh-CN" altLang="en-US">
                    <a:noFill/>
                  </a:rPr>
                  <a:t> </a:t>
                </a:r>
              </a:p>
            </p:txBody>
          </p:sp>
        </mc:Fallback>
      </mc:AlternateContent>
      <p:sp>
        <p:nvSpPr>
          <p:cNvPr id="12" name="弧 11">
            <a:extLst>
              <a:ext uri="{FF2B5EF4-FFF2-40B4-BE49-F238E27FC236}">
                <a16:creationId xmlns:a16="http://schemas.microsoft.com/office/drawing/2014/main" id="{CB3D8F82-9D9E-BF41-8DBC-4FDCBF6A6253}"/>
              </a:ext>
            </a:extLst>
          </p:cNvPr>
          <p:cNvSpPr/>
          <p:nvPr/>
        </p:nvSpPr>
        <p:spPr bwMode="auto">
          <a:xfrm>
            <a:off x="4223792" y="4957287"/>
            <a:ext cx="2016224" cy="699903"/>
          </a:xfrm>
          <a:prstGeom prst="arc">
            <a:avLst>
              <a:gd name="adj1" fmla="val 10836745"/>
              <a:gd name="adj2" fmla="val 0"/>
            </a:avLst>
          </a:prstGeom>
          <a:no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58407534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F121F-85EB-C540-B6A2-979952DADA10}"/>
              </a:ext>
            </a:extLst>
          </p:cNvPr>
          <p:cNvSpPr>
            <a:spLocks noGrp="1"/>
          </p:cNvSpPr>
          <p:nvPr>
            <p:ph type="title"/>
          </p:nvPr>
        </p:nvSpPr>
        <p:spPr/>
        <p:txBody>
          <a:bodyPr/>
          <a:lstStyle/>
          <a:p>
            <a:r>
              <a:rPr lang="zh-CN" altLang="zh-CN" dirty="0"/>
              <a:t>全芯片的电容参数提取</a:t>
            </a:r>
            <a:endParaRPr kumimoji="1" lang="zh-CN" altLang="en-US" dirty="0"/>
          </a:p>
        </p:txBody>
      </p:sp>
      <p:sp>
        <p:nvSpPr>
          <p:cNvPr id="3" name="内容占位符 2">
            <a:extLst>
              <a:ext uri="{FF2B5EF4-FFF2-40B4-BE49-F238E27FC236}">
                <a16:creationId xmlns:a16="http://schemas.microsoft.com/office/drawing/2014/main" id="{9F3DE5A7-81DA-164F-BB53-BA917DD0FD4F}"/>
              </a:ext>
            </a:extLst>
          </p:cNvPr>
          <p:cNvSpPr>
            <a:spLocks noGrp="1"/>
          </p:cNvSpPr>
          <p:nvPr>
            <p:ph idx="1"/>
          </p:nvPr>
        </p:nvSpPr>
        <p:spPr/>
        <p:txBody>
          <a:bodyPr/>
          <a:lstStyle/>
          <a:p>
            <a:r>
              <a:rPr lang="zh-CN" altLang="zh-CN" sz="2400" dirty="0"/>
              <a:t>模式匹配的方法首先构建代表性的互连线结构，包括不同尺寸和间距的互连线的电容矩阵</a:t>
            </a:r>
            <a:endParaRPr lang="en-US" altLang="zh-CN" sz="2400" dirty="0"/>
          </a:p>
          <a:p>
            <a:r>
              <a:rPr lang="zh-CN" altLang="zh-CN" sz="2400" dirty="0"/>
              <a:t>在全芯片电容参数提取时，根据当前互连线的局部结构，匹配已构建好的互连线结构，并根据实际尺寸和间距从查找表中插值获得实际电容值 </a:t>
            </a:r>
            <a:endParaRPr kumimoji="1" lang="zh-CN" altLang="en-US" sz="2400" dirty="0"/>
          </a:p>
        </p:txBody>
      </p:sp>
      <p:pic>
        <p:nvPicPr>
          <p:cNvPr id="4" name="图片 3">
            <a:extLst>
              <a:ext uri="{FF2B5EF4-FFF2-40B4-BE49-F238E27FC236}">
                <a16:creationId xmlns:a16="http://schemas.microsoft.com/office/drawing/2014/main" id="{02E419C5-B25C-AC4D-A86A-603A1B98F359}"/>
              </a:ext>
            </a:extLst>
          </p:cNvPr>
          <p:cNvPicPr>
            <a:picLocks noChangeAspect="1"/>
          </p:cNvPicPr>
          <p:nvPr/>
        </p:nvPicPr>
        <p:blipFill>
          <a:blip r:embed="rId2"/>
          <a:stretch>
            <a:fillRect/>
          </a:stretch>
        </p:blipFill>
        <p:spPr>
          <a:xfrm>
            <a:off x="4223792" y="3573016"/>
            <a:ext cx="4299519" cy="2808288"/>
          </a:xfrm>
          <a:prstGeom prst="rect">
            <a:avLst/>
          </a:prstGeom>
        </p:spPr>
      </p:pic>
    </p:spTree>
    <p:extLst>
      <p:ext uri="{BB962C8B-B14F-4D97-AF65-F5344CB8AC3E}">
        <p14:creationId xmlns:p14="http://schemas.microsoft.com/office/powerpoint/2010/main" val="216071628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B7279-AE7D-0244-87D4-8692D9D1F16D}"/>
              </a:ext>
            </a:extLst>
          </p:cNvPr>
          <p:cNvSpPr>
            <a:spLocks noGrp="1"/>
          </p:cNvSpPr>
          <p:nvPr>
            <p:ph type="title"/>
          </p:nvPr>
        </p:nvSpPr>
        <p:spPr/>
        <p:txBody>
          <a:bodyPr/>
          <a:lstStyle/>
          <a:p>
            <a:r>
              <a:rPr lang="zh-CN" altLang="en-US" dirty="0"/>
              <a:t>互连线的电路方程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149E46-409D-B840-A23B-8FED52217B58}"/>
                  </a:ext>
                </a:extLst>
              </p:cNvPr>
              <p:cNvSpPr>
                <a:spLocks noGrp="1"/>
              </p:cNvSpPr>
              <p:nvPr>
                <p:ph idx="1"/>
              </p:nvPr>
            </p:nvSpPr>
            <p:spPr/>
            <p:txBody>
              <a:bodyPr/>
              <a:lstStyle/>
              <a:p>
                <a:r>
                  <a:rPr lang="zh-CN" altLang="zh-CN" sz="2400" dirty="0"/>
                  <a:t>对于包含电阻和电容的电路，可以通过以下矩阵方程来描述：</a:t>
                </a: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panose="02040503050406030204" pitchFamily="18" charset="0"/>
                            </a:rPr>
                          </m:ctrlPr>
                        </m:dPr>
                        <m:e>
                          <m:eqArr>
                            <m:eqArrPr>
                              <m:ctrlPr>
                                <a:rPr lang="zh-CN" altLang="zh-CN" sz="2400" i="1">
                                  <a:latin typeface="Cambria Math" panose="02040503050406030204" pitchFamily="18" charset="0"/>
                                </a:rPr>
                              </m:ctrlPr>
                            </m:eqArrPr>
                            <m:e>
                              <m:r>
                                <a:rPr lang="en-US" altLang="zh-CN" sz="2400" i="1">
                                  <a:latin typeface="Cambria Math" panose="02040503050406030204" pitchFamily="18" charset="0"/>
                                </a:rPr>
                                <m:t>𝐺𝑥</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𝐶</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𝑑𝑥</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num>
                                <m:den>
                                  <m:r>
                                    <a:rPr lang="en-US" altLang="zh-CN" sz="2400" i="1">
                                      <a:latin typeface="Cambria Math" panose="02040503050406030204" pitchFamily="18" charset="0"/>
                                    </a:rPr>
                                    <m:t>𝑑𝑡</m:t>
                                  </m:r>
                                </m:den>
                              </m:f>
                              <m:r>
                                <a:rPr lang="en-US" altLang="zh-CN" sz="2400" i="1">
                                  <a:latin typeface="Cambria Math" panose="02040503050406030204" pitchFamily="18" charset="0"/>
                                </a:rPr>
                                <m:t>=</m:t>
                              </m:r>
                              <m:r>
                                <a:rPr lang="en-US" altLang="zh-CN" sz="2400" i="1">
                                  <a:latin typeface="Cambria Math" panose="02040503050406030204" pitchFamily="18" charset="0"/>
                                </a:rPr>
                                <m:t>𝐵𝑢</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e>
                            <m:e>
                              <m:r>
                                <a:rPr lang="en-US" altLang="zh-CN" sz="2400" i="1">
                                  <a:latin typeface="Cambria Math" panose="02040503050406030204" pitchFamily="18" charset="0"/>
                                </a:rPr>
                                <m:t>              </m:t>
                              </m:r>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e>
                          </m:eqArr>
                        </m:e>
                      </m:d>
                    </m:oMath>
                  </m:oMathPara>
                </a14:m>
                <a:endParaRPr lang="zh-CN" altLang="zh-CN" sz="2400" dirty="0"/>
              </a:p>
              <a:p>
                <a14:m>
                  <m:oMath xmlns:m="http://schemas.openxmlformats.org/officeDocument/2006/math">
                    <m:r>
                      <a:rPr lang="en-US" altLang="zh-CN" sz="2400" i="1">
                        <a:latin typeface="Cambria Math" panose="02040503050406030204" pitchFamily="18" charset="0"/>
                      </a:rPr>
                      <m:t>𝐺</m:t>
                    </m:r>
                    <m:r>
                      <a:rPr lang="zh-CN"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𝑁</m:t>
                        </m:r>
                        <m:r>
                          <a:rPr lang="en-US" altLang="zh-CN" sz="2400" i="1">
                            <a:latin typeface="Cambria Math" panose="02040503050406030204" pitchFamily="18" charset="0"/>
                          </a:rPr>
                          <m:t>×</m:t>
                        </m:r>
                        <m:r>
                          <a:rPr lang="en-US" altLang="zh-CN" sz="2400" i="1">
                            <a:latin typeface="Cambria Math" panose="02040503050406030204" pitchFamily="18" charset="0"/>
                          </a:rPr>
                          <m:t>𝑁</m:t>
                        </m:r>
                      </m:sup>
                    </m:sSup>
                  </m:oMath>
                </a14:m>
                <a:r>
                  <a:rPr lang="zh-CN" altLang="zh-CN" sz="2400" dirty="0"/>
                  <a:t>分别表示</a:t>
                </a:r>
                <a:r>
                  <a:rPr lang="en-US" altLang="zh-CN" sz="2400" dirty="0"/>
                  <a:t>N</a:t>
                </a:r>
                <a:r>
                  <a:rPr lang="zh-CN" altLang="zh-CN" sz="2400" dirty="0"/>
                  <a:t>阶的电阻和电容矩阵</a:t>
                </a:r>
                <a:endParaRPr lang="en-US" altLang="zh-CN" sz="2400" dirty="0"/>
              </a:p>
              <a:p>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𝑁</m:t>
                        </m:r>
                      </m:sup>
                    </m:sSup>
                  </m:oMath>
                </a14:m>
                <a:r>
                  <a:rPr lang="zh-CN" altLang="zh-CN" sz="2400" dirty="0"/>
                  <a:t>表示节点的电压</a:t>
                </a:r>
                <a:endParaRPr lang="en-US" altLang="zh-CN" sz="2400" dirty="0"/>
              </a:p>
              <a:p>
                <a14:m>
                  <m:oMath xmlns:m="http://schemas.openxmlformats.org/officeDocument/2006/math">
                    <m:r>
                      <a:rPr lang="en-US" altLang="zh-CN" sz="2400" i="1">
                        <a:latin typeface="Cambria Math" panose="02040503050406030204" pitchFamily="18" charset="0"/>
                      </a:rPr>
                      <m:t>𝑢</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𝑝</m:t>
                        </m:r>
                      </m:sup>
                    </m:sSup>
                  </m:oMath>
                </a14:m>
                <a:r>
                  <a:rPr lang="zh-CN" altLang="zh-CN" sz="2400" dirty="0"/>
                  <a:t>表示互连线端口上的电流输入，</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oMath>
                </a14:m>
                <a:r>
                  <a:rPr lang="zh-CN" altLang="zh-CN" sz="2400" dirty="0"/>
                  <a:t>表示互连线端口上的电压</a:t>
                </a:r>
                <a:endParaRPr lang="en-US" altLang="zh-CN" sz="2400" dirty="0"/>
              </a:p>
              <a:p>
                <a14:m>
                  <m:oMath xmlns:m="http://schemas.openxmlformats.org/officeDocument/2006/math">
                    <m:r>
                      <a:rPr lang="en-US" altLang="zh-CN" sz="2400" i="1">
                        <a:latin typeface="Cambria Math" panose="02040503050406030204" pitchFamily="18" charset="0"/>
                      </a:rPr>
                      <m:t>𝐵</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𝑁</m:t>
                        </m:r>
                        <m:r>
                          <a:rPr lang="en-US" altLang="zh-CN" sz="2400" i="1">
                            <a:latin typeface="Cambria Math" panose="02040503050406030204" pitchFamily="18" charset="0"/>
                          </a:rPr>
                          <m:t>×</m:t>
                        </m:r>
                        <m:r>
                          <a:rPr lang="en-US" altLang="zh-CN" sz="2400" i="1">
                            <a:latin typeface="Cambria Math" panose="02040503050406030204" pitchFamily="18" charset="0"/>
                          </a:rPr>
                          <m:t>𝑝</m:t>
                        </m:r>
                      </m:sup>
                    </m:sSup>
                  </m:oMath>
                </a14:m>
                <a:r>
                  <a:rPr lang="zh-CN" altLang="zh-CN" sz="2400" dirty="0"/>
                  <a:t>为关联矩阵，用于把输入电流映射到对应节点上，其转置则将节点电压中对应端口的电压取出到</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oMath>
                </a14:m>
                <a:r>
                  <a:rPr lang="zh-CN" altLang="zh-CN" sz="2400" dirty="0"/>
                  <a:t>中。</a:t>
                </a:r>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CB149E46-409D-B840-A23B-8FED52217B58}"/>
                  </a:ext>
                </a:extLst>
              </p:cNvPr>
              <p:cNvSpPr>
                <a:spLocks noGrp="1" noRot="1" noChangeAspect="1" noMove="1" noResize="1" noEditPoints="1" noAdjustHandles="1" noChangeArrowheads="1" noChangeShapeType="1" noTextEdit="1"/>
              </p:cNvSpPr>
              <p:nvPr>
                <p:ph idx="1"/>
              </p:nvPr>
            </p:nvSpPr>
            <p:spPr>
              <a:blipFill>
                <a:blip r:embed="rId2"/>
                <a:stretch>
                  <a:fillRect l="-694" t="-58158" r="-347" b="-318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176962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15A4C-C686-DC4B-AF19-9F7A0B95F540}"/>
              </a:ext>
            </a:extLst>
          </p:cNvPr>
          <p:cNvSpPr>
            <a:spLocks noGrp="1"/>
          </p:cNvSpPr>
          <p:nvPr>
            <p:ph type="title"/>
          </p:nvPr>
        </p:nvSpPr>
        <p:spPr/>
        <p:txBody>
          <a:bodyPr/>
          <a:lstStyle/>
          <a:p>
            <a:r>
              <a:rPr kumimoji="1" lang="zh-CN" altLang="en-US" dirty="0"/>
              <a:t>对互连线系统降阶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3B440D2-6293-124A-B283-B4A1BD80CD91}"/>
                  </a:ext>
                </a:extLst>
              </p:cNvPr>
              <p:cNvSpPr>
                <a:spLocks noGrp="1"/>
              </p:cNvSpPr>
              <p:nvPr>
                <p:ph idx="1"/>
              </p:nvPr>
            </p:nvSpPr>
            <p:spPr/>
            <p:txBody>
              <a:bodyPr/>
              <a:lstStyle/>
              <a:p>
                <a:r>
                  <a:rPr lang="zh-CN" altLang="zh-CN" sz="2400" dirty="0"/>
                  <a:t>节点电压</a:t>
                </a:r>
                <a14:m>
                  <m:oMath xmlns:m="http://schemas.openxmlformats.org/officeDocument/2006/math">
                    <m:r>
                      <a:rPr lang="en-US" altLang="zh-CN" sz="2400" i="1">
                        <a:latin typeface="Cambria Math" panose="02040503050406030204" pitchFamily="18" charset="0"/>
                      </a:rPr>
                      <m:t>𝑥</m:t>
                    </m:r>
                  </m:oMath>
                </a14:m>
                <a:r>
                  <a:rPr lang="zh-CN" altLang="zh-CN" sz="2400" dirty="0"/>
                  <a:t>张成的空间并非一个</a:t>
                </a:r>
                <a:r>
                  <a:rPr lang="en-US" altLang="zh-CN" sz="2400" dirty="0"/>
                  <a:t>N</a:t>
                </a:r>
                <a:r>
                  <a:rPr lang="zh-CN" altLang="zh-CN" sz="2400" dirty="0"/>
                  <a:t>维空间，而是可以用远小于</a:t>
                </a:r>
                <a:r>
                  <a:rPr lang="en-US" altLang="zh-CN" sz="2400" dirty="0"/>
                  <a:t>N</a:t>
                </a:r>
                <a:r>
                  <a:rPr lang="zh-CN" altLang="zh-CN" sz="2400" dirty="0"/>
                  <a:t>的</a:t>
                </a:r>
                <a:r>
                  <a:rPr lang="en-US" altLang="zh-CN" sz="2400" dirty="0"/>
                  <a:t>n</a:t>
                </a:r>
                <a:r>
                  <a:rPr lang="zh-CN" altLang="zh-CN" sz="2400" dirty="0"/>
                  <a:t>维空间来近似表示</a:t>
                </a:r>
                <a:r>
                  <a:rPr lang="zh-CN" altLang="zh-CN" sz="2400" dirty="0">
                    <a:effectLst/>
                  </a:rPr>
                  <a:t> </a:t>
                </a:r>
                <a:endParaRPr lang="en-US" altLang="zh-CN" sz="2400" dirty="0">
                  <a:effectLst/>
                </a:endParaRPr>
              </a:p>
              <a:p>
                <a:r>
                  <a:rPr lang="zh-CN" altLang="zh-CN" sz="2400" dirty="0"/>
                  <a:t>可以把</a:t>
                </a:r>
                <a14:m>
                  <m:oMath xmlns:m="http://schemas.openxmlformats.org/officeDocument/2006/math">
                    <m:r>
                      <a:rPr lang="en-US" altLang="zh-CN" sz="2400" i="1">
                        <a:latin typeface="Cambria Math" panose="02040503050406030204" pitchFamily="18" charset="0"/>
                      </a:rPr>
                      <m:t>𝑥</m:t>
                    </m:r>
                  </m:oMath>
                </a14:m>
                <a:r>
                  <a:rPr lang="zh-CN" altLang="zh-CN" sz="2400" dirty="0"/>
                  <a:t>用一个</a:t>
                </a:r>
                <a:r>
                  <a:rPr lang="en-US" altLang="zh-CN" sz="2400" dirty="0"/>
                  <a:t>n</a:t>
                </a:r>
                <a:r>
                  <a:rPr lang="zh-CN" altLang="zh-CN" sz="2400" dirty="0"/>
                  <a:t>列向量张成的空间来近似表示，即：</a:t>
                </a: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𝑉</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oMath>
                  </m:oMathPara>
                </a14:m>
                <a:endParaRPr lang="zh-CN" altLang="zh-CN" sz="2400" dirty="0"/>
              </a:p>
              <a:p>
                <a:r>
                  <a:rPr lang="zh-CN" altLang="zh-CN" sz="2400" dirty="0"/>
                  <a:t>这里</a:t>
                </a:r>
                <a14:m>
                  <m:oMath xmlns:m="http://schemas.openxmlformats.org/officeDocument/2006/math">
                    <m:r>
                      <a:rPr lang="en-US" altLang="zh-CN" sz="2400" i="1">
                        <a:latin typeface="Cambria Math" panose="02040503050406030204" pitchFamily="18" charset="0"/>
                      </a:rPr>
                      <m:t>𝑉</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𝑁</m:t>
                        </m:r>
                        <m:r>
                          <a:rPr lang="en-US" altLang="zh-CN" sz="2400" i="1">
                            <a:latin typeface="Cambria Math" panose="02040503050406030204" pitchFamily="18" charset="0"/>
                          </a:rPr>
                          <m:t>×</m:t>
                        </m:r>
                        <m:r>
                          <a:rPr lang="en-US" altLang="zh-CN" sz="2400" i="1">
                            <a:latin typeface="Cambria Math" panose="02040503050406030204" pitchFamily="18" charset="0"/>
                          </a:rPr>
                          <m:t>𝑛</m:t>
                        </m:r>
                      </m:sup>
                    </m:sSup>
                  </m:oMath>
                </a14:m>
                <a:r>
                  <a:rPr lang="zh-CN" altLang="zh-CN" sz="2400" dirty="0"/>
                  <a:t>，而</a:t>
                </a: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𝑛</m:t>
                        </m:r>
                      </m:sup>
                    </m:sSup>
                  </m:oMath>
                </a14:m>
                <a:r>
                  <a:rPr lang="zh-CN" altLang="zh-CN" sz="2400" dirty="0"/>
                  <a:t>。这说明，如果找到一个合适的子空间</a:t>
                </a:r>
                <a14:m>
                  <m:oMath xmlns:m="http://schemas.openxmlformats.org/officeDocument/2006/math">
                    <m:r>
                      <a:rPr lang="en-US" altLang="zh-CN" sz="2400" i="1">
                        <a:latin typeface="Cambria Math" panose="02040503050406030204" pitchFamily="18" charset="0"/>
                      </a:rPr>
                      <m:t>𝑉</m:t>
                    </m:r>
                  </m:oMath>
                </a14:m>
                <a:r>
                  <a:rPr lang="zh-CN" altLang="zh-CN" sz="2400" dirty="0"/>
                  <a:t>，我们可以找到一个</a:t>
                </a:r>
                <a14:m>
                  <m:oMath xmlns:m="http://schemas.openxmlformats.org/officeDocument/2006/math">
                    <m:r>
                      <a:rPr lang="en-US" altLang="zh-CN" sz="2400" i="1">
                        <a:latin typeface="Cambria Math" panose="02040503050406030204" pitchFamily="18" charset="0"/>
                      </a:rPr>
                      <m:t>𝑥</m:t>
                    </m:r>
                  </m:oMath>
                </a14:m>
                <a:r>
                  <a:rPr lang="zh-CN" altLang="zh-CN" sz="2400" dirty="0"/>
                  <a:t>的低维表示</a:t>
                </a: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oMath>
                </a14:m>
                <a:r>
                  <a:rPr lang="zh-CN" altLang="zh-CN" sz="2400" dirty="0">
                    <a:effectLst/>
                  </a:rPr>
                  <a:t> </a:t>
                </a:r>
                <a:endParaRPr lang="en-US" altLang="zh-CN" sz="2400" dirty="0">
                  <a:effectLst/>
                </a:endParaRPr>
              </a:p>
              <a:p>
                <a:endParaRPr kumimoji="1" lang="en-US" altLang="zh-CN" sz="2400" dirty="0"/>
              </a:p>
              <a:p>
                <a:endParaRPr lang="en-US" altLang="zh-CN" sz="2400" dirty="0"/>
              </a:p>
              <a:p>
                <a:endParaRPr kumimoji="1" lang="zh-CN" altLang="en-US" sz="2400" dirty="0"/>
              </a:p>
            </p:txBody>
          </p:sp>
        </mc:Choice>
        <mc:Fallback xmlns="">
          <p:sp>
            <p:nvSpPr>
              <p:cNvPr id="3" name="内容占位符 2">
                <a:extLst>
                  <a:ext uri="{FF2B5EF4-FFF2-40B4-BE49-F238E27FC236}">
                    <a16:creationId xmlns:a16="http://schemas.microsoft.com/office/drawing/2014/main" id="{D3B440D2-6293-124A-B283-B4A1BD80CD91}"/>
                  </a:ext>
                </a:extLst>
              </p:cNvPr>
              <p:cNvSpPr>
                <a:spLocks noGrp="1" noRot="1" noChangeAspect="1" noMove="1" noResize="1" noEditPoints="1" noAdjustHandles="1" noChangeArrowheads="1" noChangeShapeType="1" noTextEdit="1"/>
              </p:cNvSpPr>
              <p:nvPr>
                <p:ph idx="1"/>
              </p:nvPr>
            </p:nvSpPr>
            <p:spPr>
              <a:blipFill>
                <a:blip r:embed="rId3"/>
                <a:stretch>
                  <a:fillRect l="-694" t="-1316"/>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D78CD67A-EE36-A14C-B433-98FA4973E107}"/>
              </a:ext>
            </a:extLst>
          </p:cNvPr>
          <p:cNvSpPr>
            <a:spLocks noChangeArrowheads="1"/>
          </p:cNvSpPr>
          <p:nvPr/>
        </p:nvSpPr>
        <p:spPr bwMode="auto">
          <a:xfrm>
            <a:off x="4367807" y="2395735"/>
            <a:ext cx="16029607" cy="551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81D76AAC-D7D3-6C4E-AC28-397745AAF06E}"/>
              </a:ext>
            </a:extLst>
          </p:cNvPr>
          <p:cNvGraphicFramePr>
            <a:graphicFrameLocks noChangeAspect="1"/>
          </p:cNvGraphicFramePr>
          <p:nvPr/>
        </p:nvGraphicFramePr>
        <p:xfrm>
          <a:off x="4382625" y="3875997"/>
          <a:ext cx="3456384" cy="2354349"/>
        </p:xfrm>
        <a:graphic>
          <a:graphicData uri="http://schemas.openxmlformats.org/presentationml/2006/ole">
            <mc:AlternateContent xmlns:mc="http://schemas.openxmlformats.org/markup-compatibility/2006">
              <mc:Choice xmlns:v="urn:schemas-microsoft-com:vml" Requires="v">
                <p:oleObj r:id="rId4" imgW="2628900" imgH="1784350" progId="Unknown">
                  <p:embed/>
                </p:oleObj>
              </mc:Choice>
              <mc:Fallback>
                <p:oleObj r:id="rId4" imgW="2628900" imgH="1784350" progId="Unknown">
                  <p:embed/>
                  <p:pic>
                    <p:nvPicPr>
                      <p:cNvPr id="5" name="对象 4">
                        <a:extLst>
                          <a:ext uri="{FF2B5EF4-FFF2-40B4-BE49-F238E27FC236}">
                            <a16:creationId xmlns:a16="http://schemas.microsoft.com/office/drawing/2014/main" id="{81D76AAC-D7D3-6C4E-AC28-397745AAF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625" y="3875997"/>
                        <a:ext cx="3456384" cy="2354349"/>
                      </a:xfrm>
                      <a:prstGeom prst="rect">
                        <a:avLst/>
                      </a:prstGeom>
                      <a:noFill/>
                    </p:spPr>
                  </p:pic>
                </p:oleObj>
              </mc:Fallback>
            </mc:AlternateContent>
          </a:graphicData>
        </a:graphic>
      </p:graphicFrame>
      <p:sp>
        <p:nvSpPr>
          <p:cNvPr id="6" name="Rectangle 3">
            <a:extLst>
              <a:ext uri="{FF2B5EF4-FFF2-40B4-BE49-F238E27FC236}">
                <a16:creationId xmlns:a16="http://schemas.microsoft.com/office/drawing/2014/main" id="{1ADFC6D5-F5BA-974B-A8CC-2F81D04F43CC}"/>
              </a:ext>
            </a:extLst>
          </p:cNvPr>
          <p:cNvSpPr>
            <a:spLocks noChangeArrowheads="1"/>
          </p:cNvSpPr>
          <p:nvPr/>
        </p:nvSpPr>
        <p:spPr bwMode="auto">
          <a:xfrm>
            <a:off x="4367807" y="4643635"/>
            <a:ext cx="160296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2998009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F1B7F-16A3-1D4D-A743-8EE2E0A1284C}"/>
              </a:ext>
            </a:extLst>
          </p:cNvPr>
          <p:cNvSpPr>
            <a:spLocks noGrp="1"/>
          </p:cNvSpPr>
          <p:nvPr>
            <p:ph type="title"/>
          </p:nvPr>
        </p:nvSpPr>
        <p:spPr/>
        <p:txBody>
          <a:bodyPr/>
          <a:lstStyle/>
          <a:p>
            <a:r>
              <a:rPr kumimoji="1" lang="zh-CN" altLang="en-US" dirty="0"/>
              <a:t>降阶系统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78627C-7284-FD4E-B92D-6E3DAAE48F65}"/>
                  </a:ext>
                </a:extLst>
              </p:cNvPr>
              <p:cNvSpPr>
                <a:spLocks noGrp="1"/>
              </p:cNvSpPr>
              <p:nvPr>
                <p:ph idx="1"/>
              </p:nvPr>
            </p:nvSpPr>
            <p:spPr/>
            <p:txBody>
              <a:bodyPr/>
              <a:lstStyle/>
              <a:p>
                <a:r>
                  <a:rPr lang="zh-CN" altLang="en-US" sz="2400" dirty="0"/>
                  <a:t>降阶系统可以表示为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d>
                        <m:dPr>
                          <m:ctrlPr>
                            <a:rPr lang="zh-CN" altLang="zh-CN" sz="2400" i="1">
                              <a:latin typeface="Cambria Math" panose="02040503050406030204" pitchFamily="18" charset="0"/>
                            </a:rPr>
                          </m:ctrlPr>
                        </m:d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𝐺</m:t>
                              </m:r>
                            </m:e>
                          </m:acc>
                          <m:r>
                            <a:rPr lang="en-US" altLang="zh-CN" sz="2400" i="1">
                              <a:latin typeface="Cambria Math" panose="02040503050406030204" pitchFamily="18" charset="0"/>
                            </a:rPr>
                            <m:t>+</m:t>
                          </m:r>
                          <m:r>
                            <a:rPr lang="en-US" altLang="zh-CN" sz="2400" i="1">
                              <a:latin typeface="Cambria Math" panose="02040503050406030204" pitchFamily="18" charset="0"/>
                            </a:rPr>
                            <m:t>𝑠</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𝐶</m:t>
                              </m:r>
                            </m:e>
                          </m:acc>
                        </m:e>
                      </m:d>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m:oMathPara>
                </a14:m>
                <a:endParaRPr lang="zh-CN" altLang="zh-CN" sz="2400" dirty="0"/>
              </a:p>
              <a:p>
                <a:r>
                  <a:rPr lang="zh-CN" altLang="zh-CN" sz="2400" dirty="0"/>
                  <a:t>其中</a:t>
                </a: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𝐺</m:t>
                        </m:r>
                      </m:e>
                    </m:acc>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𝑉</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𝐺𝑉</m:t>
                    </m:r>
                  </m:oMath>
                </a14:m>
                <a:r>
                  <a:rPr lang="zh-CN" altLang="zh-CN" sz="2400" dirty="0"/>
                  <a:t>，</a:t>
                </a: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𝐶</m:t>
                        </m:r>
                      </m:e>
                    </m:acc>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𝑉</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𝐶𝑉</m:t>
                    </m:r>
                  </m:oMath>
                </a14:m>
                <a:r>
                  <a:rPr lang="zh-CN" altLang="zh-CN" sz="2400" dirty="0"/>
                  <a:t>，</a:t>
                </a: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𝑉</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𝐵</m:t>
                    </m:r>
                  </m:oMath>
                </a14:m>
                <a:r>
                  <a:rPr lang="zh-CN" altLang="zh-CN" sz="2400" dirty="0"/>
                  <a:t>。同样的</a:t>
                </a:r>
                <a14:m>
                  <m:oMath xmlns:m="http://schemas.openxmlformats.org/officeDocument/2006/math">
                    <m:r>
                      <a:rPr lang="en-US" altLang="zh-CN" sz="2400" i="1">
                        <a:latin typeface="Cambria Math" panose="02040503050406030204" pitchFamily="18" charset="0"/>
                      </a:rPr>
                      <m:t>𝑦</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𝑦</m:t>
                        </m:r>
                      </m:e>
                    </m:acc>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𝐵</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𝑉</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e>
                    </m:d>
                  </m:oMath>
                </a14:m>
                <a:r>
                  <a:rPr lang="zh-CN" altLang="zh-CN" sz="2400" dirty="0"/>
                  <a:t>。</a:t>
                </a:r>
                <a:endParaRPr lang="en-US" altLang="zh-CN" sz="2400" dirty="0"/>
              </a:p>
              <a:p>
                <a:r>
                  <a:rPr lang="zh-CN" altLang="zh-CN" sz="2400" dirty="0"/>
                  <a:t>降阶的低阶</a:t>
                </a:r>
                <a:r>
                  <a:rPr lang="en-US" altLang="zh-CN" sz="2400" dirty="0"/>
                  <a:t>(q</a:t>
                </a:r>
                <a:r>
                  <a:rPr lang="zh-CN" altLang="zh-CN" sz="2400" dirty="0"/>
                  <a:t>阶</a:t>
                </a:r>
                <a:r>
                  <a:rPr lang="en-US" altLang="zh-CN" sz="2400" dirty="0"/>
                  <a:t>)</a:t>
                </a:r>
                <a:r>
                  <a:rPr lang="zh-CN" altLang="zh-CN" sz="2400" dirty="0"/>
                  <a:t>的系统：</a:t>
                </a:r>
              </a:p>
              <a:p>
                <a:pPr marL="0" indent="0">
                  <a:buNone/>
                </a:pPr>
                <a14:m>
                  <m:oMathPara xmlns:m="http://schemas.openxmlformats.org/officeDocument/2006/math">
                    <m:oMathParaPr>
                      <m:jc m:val="centerGroup"/>
                    </m:oMathParaPr>
                    <m:oMath xmlns:m="http://schemas.openxmlformats.org/officeDocument/2006/math">
                      <m:d>
                        <m:dPr>
                          <m:begChr m:val="{"/>
                          <m:endChr m:val=""/>
                          <m:ctrlPr>
                            <a:rPr lang="zh-CN" altLang="zh-CN" sz="2400" i="1">
                              <a:latin typeface="Cambria Math" panose="02040503050406030204" pitchFamily="18" charset="0"/>
                            </a:rPr>
                          </m:ctrlPr>
                        </m:dPr>
                        <m:e>
                          <m:eqArr>
                            <m:eqArrPr>
                              <m:ctrlPr>
                                <a:rPr lang="zh-CN" altLang="zh-CN" sz="2400" i="1">
                                  <a:latin typeface="Cambria Math" panose="02040503050406030204" pitchFamily="18" charset="0"/>
                                </a:rPr>
                              </m:ctrlPr>
                            </m:eqArrPr>
                            <m:e>
                              <m:d>
                                <m:dPr>
                                  <m:ctrlPr>
                                    <a:rPr lang="zh-CN" altLang="zh-CN" sz="2400" i="1">
                                      <a:latin typeface="Cambria Math" panose="02040503050406030204" pitchFamily="18" charset="0"/>
                                    </a:rPr>
                                  </m:ctrlPr>
                                </m:d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𝐺</m:t>
                                      </m:r>
                                    </m:e>
                                  </m:acc>
                                  <m:r>
                                    <a:rPr lang="en-US" altLang="zh-CN" sz="2400" i="1">
                                      <a:latin typeface="Cambria Math" panose="02040503050406030204" pitchFamily="18" charset="0"/>
                                    </a:rPr>
                                    <m:t>+</m:t>
                                  </m:r>
                                  <m:r>
                                    <a:rPr lang="en-US" altLang="zh-CN" sz="2400" i="1">
                                      <a:latin typeface="Cambria Math" panose="02040503050406030204" pitchFamily="18" charset="0"/>
                                    </a:rPr>
                                    <m:t>𝑠</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𝐺</m:t>
                                      </m:r>
                                    </m:e>
                                  </m:acc>
                                </m:e>
                              </m:d>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e>
                            <m:e>
                              <m:r>
                                <a:rPr lang="en-US" altLang="zh-CN" sz="2400" i="1">
                                  <a:latin typeface="Cambria Math" panose="02040503050406030204" pitchFamily="18" charset="0"/>
                                </a:rPr>
                                <m:t>                    </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𝑦</m:t>
                                  </m:r>
                                </m:e>
                              </m:acc>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e>
                                <m:sup>
                                  <m:r>
                                    <a:rPr lang="en-US" altLang="zh-CN" sz="2400" i="1">
                                      <a:latin typeface="Cambria Math" panose="02040503050406030204" pitchFamily="18" charset="0"/>
                                    </a:rPr>
                                    <m:t>𝑇</m:t>
                                  </m:r>
                                </m:sup>
                              </m:sSup>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e>
                          </m:eqArr>
                        </m:e>
                      </m:d>
                    </m:oMath>
                  </m:oMathPara>
                </a14:m>
                <a:endParaRPr lang="zh-CN" altLang="zh-CN" sz="2400" dirty="0"/>
              </a:p>
              <a:p>
                <a:r>
                  <a:rPr lang="zh-CN" altLang="zh-CN" sz="2400" dirty="0"/>
                  <a:t>通过该降阶系统，我们可以逼近原始的输出。此系统的传递函数具有与原系统传递函数相似的形式。</a:t>
                </a:r>
              </a:p>
              <a:p>
                <a:pPr marL="0" indent="0" algn="ctr">
                  <a:buNone/>
                </a:pPr>
                <a14:m>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𝐻</m:t>
                        </m:r>
                      </m:e>
                    </m:acc>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num>
                      <m:den>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den>
                    </m:f>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e>
                      <m:sup>
                        <m:r>
                          <a:rPr lang="en-US" altLang="zh-CN" sz="2400" i="1">
                            <a:latin typeface="Cambria Math" panose="02040503050406030204" pitchFamily="18" charset="0"/>
                          </a:rPr>
                          <m:t>𝑇</m:t>
                        </m:r>
                      </m:sup>
                    </m:sSup>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𝐺</m:t>
                                </m:r>
                              </m:e>
                            </m:acc>
                            <m:r>
                              <a:rPr lang="en-US" altLang="zh-CN" sz="2400" i="1">
                                <a:latin typeface="Cambria Math" panose="02040503050406030204" pitchFamily="18" charset="0"/>
                              </a:rPr>
                              <m:t>+</m:t>
                            </m:r>
                            <m:r>
                              <a:rPr lang="en-US" altLang="zh-CN" sz="2400" i="1">
                                <a:latin typeface="Cambria Math" panose="02040503050406030204" pitchFamily="18" charset="0"/>
                              </a:rPr>
                              <m:t>𝑠</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𝐺</m:t>
                                </m:r>
                              </m:e>
                            </m:acc>
                          </m:e>
                        </m:d>
                      </m:e>
                      <m:sup>
                        <m:r>
                          <a:rPr lang="en-US" altLang="zh-CN" sz="2400" i="1">
                            <a:latin typeface="Cambria Math" panose="02040503050406030204" pitchFamily="18" charset="0"/>
                          </a:rPr>
                          <m:t>−1</m:t>
                        </m:r>
                      </m:sup>
                    </m:sSup>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𝐵</m:t>
                        </m:r>
                      </m:e>
                    </m:acc>
                  </m:oMath>
                </a14:m>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2F78627C-7284-FD4E-B92D-6E3DAAE48F65}"/>
                  </a:ext>
                </a:extLst>
              </p:cNvPr>
              <p:cNvSpPr>
                <a:spLocks noGrp="1" noRot="1" noChangeAspect="1" noMove="1" noResize="1" noEditPoints="1" noAdjustHandles="1" noChangeArrowheads="1" noChangeShapeType="1" noTextEdit="1"/>
              </p:cNvSpPr>
              <p:nvPr>
                <p:ph idx="1"/>
              </p:nvPr>
            </p:nvSpPr>
            <p:spPr>
              <a:blipFill>
                <a:blip r:embed="rId2"/>
                <a:stretch>
                  <a:fillRect l="-694" t="-2632" r="-116" b="-2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27748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0990D-E909-EE4C-BC7E-E83482DAD430}"/>
              </a:ext>
            </a:extLst>
          </p:cNvPr>
          <p:cNvSpPr>
            <a:spLocks noGrp="1"/>
          </p:cNvSpPr>
          <p:nvPr>
            <p:ph type="title"/>
          </p:nvPr>
        </p:nvSpPr>
        <p:spPr/>
        <p:txBody>
          <a:bodyPr/>
          <a:lstStyle/>
          <a:p>
            <a:r>
              <a:rPr lang="zh-CN" altLang="en-US" dirty="0"/>
              <a:t>时序约束</a:t>
            </a:r>
            <a:r>
              <a:rPr lang="en-US" altLang="zh-CN" dirty="0"/>
              <a:t>—</a:t>
            </a:r>
            <a:r>
              <a:rPr lang="zh-CN" altLang="en-US" dirty="0"/>
              <a:t>建立时间和保持时间约束</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1066E9-25A7-2D43-A5FF-7788D37538EC}"/>
                  </a:ext>
                </a:extLst>
              </p:cNvPr>
              <p:cNvSpPr>
                <a:spLocks noGrp="1"/>
              </p:cNvSpPr>
              <p:nvPr>
                <p:ph idx="1"/>
              </p:nvPr>
            </p:nvSpPr>
            <p:spPr/>
            <p:txBody>
              <a:bodyPr/>
              <a:lstStyle/>
              <a:p>
                <a:r>
                  <a:rPr kumimoji="1" lang="zh-CN" altLang="en-US" sz="2800" dirty="0"/>
                  <a:t>触发器需满足建立时间和保持时间的约束</a:t>
                </a:r>
                <a:endParaRPr kumimoji="1" lang="en-US" altLang="zh-CN" sz="2800" dirty="0"/>
              </a:p>
              <a:p>
                <a:endParaRPr lang="en-US" altLang="zh-CN" sz="2800" dirty="0"/>
              </a:p>
              <a:p>
                <a:endParaRPr kumimoji="1" lang="en-US" altLang="zh-CN" sz="2800" dirty="0"/>
              </a:p>
              <a:p>
                <a:endParaRPr lang="en-US" altLang="zh-CN" sz="2800" dirty="0"/>
              </a:p>
              <a:p>
                <a:endParaRPr kumimoji="1" lang="en-US" altLang="zh-CN" sz="2800" dirty="0"/>
              </a:p>
              <a:p>
                <a:endParaRPr lang="en-US" altLang="zh-CN" sz="2800" dirty="0"/>
              </a:p>
              <a:p>
                <a:endParaRPr kumimoji="1" lang="en-US" altLang="zh-CN" sz="2800" dirty="0"/>
              </a:p>
              <a:p>
                <a:r>
                  <a:rPr lang="zh-CN" altLang="en-US" sz="2800" dirty="0"/>
                  <a:t>建立时间约束：</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𝑞</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𝑐𝑙</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𝑠𝑢</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𝑐𝑙𝑘</m:t>
                        </m:r>
                      </m:sub>
                    </m:sSub>
                  </m:oMath>
                </a14:m>
                <a:endParaRPr lang="en-US" altLang="zh-CN" sz="2800" dirty="0"/>
              </a:p>
              <a:p>
                <a:r>
                  <a:rPr kumimoji="1" lang="zh-CN" altLang="en-US" sz="2800" dirty="0"/>
                  <a:t>保持时间约束：</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𝑞</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𝑐𝑙</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h𝑜𝑙𝑑</m:t>
                        </m:r>
                      </m:sub>
                    </m:sSub>
                  </m:oMath>
                </a14:m>
                <a:endParaRPr lang="zh-CN" altLang="zh-CN" dirty="0"/>
              </a:p>
            </p:txBody>
          </p:sp>
        </mc:Choice>
        <mc:Fallback xmlns="">
          <p:sp>
            <p:nvSpPr>
              <p:cNvPr id="3" name="内容占位符 2">
                <a:extLst>
                  <a:ext uri="{FF2B5EF4-FFF2-40B4-BE49-F238E27FC236}">
                    <a16:creationId xmlns:a16="http://schemas.microsoft.com/office/drawing/2014/main" id="{F91066E9-25A7-2D43-A5FF-7788D37538EC}"/>
                  </a:ext>
                </a:extLst>
              </p:cNvPr>
              <p:cNvSpPr>
                <a:spLocks noGrp="1" noRot="1" noChangeAspect="1" noMove="1" noResize="1" noEditPoints="1" noAdjustHandles="1" noChangeArrowheads="1" noChangeShapeType="1" noTextEdit="1"/>
              </p:cNvSpPr>
              <p:nvPr>
                <p:ph idx="1"/>
              </p:nvPr>
            </p:nvSpPr>
            <p:spPr>
              <a:blipFill>
                <a:blip r:embed="rId2"/>
                <a:stretch>
                  <a:fillRect l="-925" t="-1579" b="-315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53576BF-FC40-074E-9CF9-56741F05902F}"/>
              </a:ext>
            </a:extLst>
          </p:cNvPr>
          <p:cNvPicPr>
            <a:picLocks noChangeAspect="1"/>
          </p:cNvPicPr>
          <p:nvPr/>
        </p:nvPicPr>
        <p:blipFill>
          <a:blip r:embed="rId3"/>
          <a:stretch>
            <a:fillRect/>
          </a:stretch>
        </p:blipFill>
        <p:spPr>
          <a:xfrm>
            <a:off x="3827747" y="2209043"/>
            <a:ext cx="4945927" cy="2660117"/>
          </a:xfrm>
          <a:prstGeom prst="rect">
            <a:avLst/>
          </a:prstGeom>
        </p:spPr>
      </p:pic>
    </p:spTree>
    <p:extLst>
      <p:ext uri="{BB962C8B-B14F-4D97-AF65-F5344CB8AC3E}">
        <p14:creationId xmlns:p14="http://schemas.microsoft.com/office/powerpoint/2010/main" val="26209733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CE835-FF5D-C54C-B834-567045058F1D}"/>
              </a:ext>
            </a:extLst>
          </p:cNvPr>
          <p:cNvSpPr>
            <a:spLocks noGrp="1"/>
          </p:cNvSpPr>
          <p:nvPr>
            <p:ph type="title"/>
          </p:nvPr>
        </p:nvSpPr>
        <p:spPr/>
        <p:txBody>
          <a:bodyPr/>
          <a:lstStyle/>
          <a:p>
            <a:r>
              <a:rPr kumimoji="1" lang="zh-CN" altLang="en-US" dirty="0"/>
              <a:t>归约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A8267F-CBEE-8343-8F8D-5A263A01D274}"/>
                  </a:ext>
                </a:extLst>
              </p:cNvPr>
              <p:cNvSpPr>
                <a:spLocks noGrp="1"/>
              </p:cNvSpPr>
              <p:nvPr>
                <p:ph idx="1"/>
              </p:nvPr>
            </p:nvSpPr>
            <p:spPr/>
            <p:txBody>
              <a:bodyPr/>
              <a:lstStyle/>
              <a:p>
                <a:r>
                  <a:rPr lang="zh-CN" altLang="zh-CN" sz="2800" dirty="0"/>
                  <a:t>问题</a:t>
                </a:r>
                <a:r>
                  <a:rPr lang="en-US" altLang="zh-CN" sz="2800" dirty="0"/>
                  <a:t>P</a:t>
                </a:r>
                <a:r>
                  <a:rPr lang="en-US" altLang="zh-CN" sz="2800" baseline="-25000" dirty="0"/>
                  <a:t>a</a:t>
                </a:r>
                <a:r>
                  <a:rPr lang="zh-CN" altLang="zh-CN" sz="2800" dirty="0"/>
                  <a:t>如果可以在多项式复杂度归约为问题</a:t>
                </a:r>
                <a:r>
                  <a:rPr lang="en-US" altLang="zh-CN" sz="2800" dirty="0"/>
                  <a:t>P</a:t>
                </a:r>
                <a:r>
                  <a:rPr lang="en-US" altLang="zh-CN" sz="2800" baseline="-25000" dirty="0"/>
                  <a:t>b</a:t>
                </a:r>
                <a:r>
                  <a:rPr lang="zh-CN" altLang="zh-CN" sz="2800" dirty="0"/>
                  <a:t>，那么我们认为问题</a:t>
                </a:r>
                <a:r>
                  <a:rPr lang="en-US" altLang="zh-CN" sz="2800" dirty="0"/>
                  <a:t>P</a:t>
                </a:r>
                <a:r>
                  <a:rPr lang="en-US" altLang="zh-CN" sz="2800" baseline="-25000" dirty="0"/>
                  <a:t>b</a:t>
                </a:r>
                <a:r>
                  <a:rPr lang="zh-CN" altLang="zh-CN" sz="2800" dirty="0"/>
                  <a:t>的复杂度等于或高于问题</a:t>
                </a:r>
                <a:r>
                  <a:rPr lang="en-US" altLang="zh-CN" sz="2800" dirty="0"/>
                  <a:t>P</a:t>
                </a:r>
                <a:r>
                  <a:rPr lang="en-US" altLang="zh-CN" sz="2800" baseline="-25000" dirty="0"/>
                  <a:t>a</a:t>
                </a:r>
                <a:r>
                  <a:rPr lang="zh-CN" altLang="zh-CN" sz="2800" dirty="0"/>
                  <a:t> </a:t>
                </a:r>
                <a:endParaRPr lang="en-US" altLang="zh-CN" sz="2800" dirty="0"/>
              </a:p>
              <a:p>
                <a:r>
                  <a:rPr kumimoji="1" lang="zh-CN" altLang="en-US" sz="2800" dirty="0"/>
                  <a:t>如果多项式复杂度求解了</a:t>
                </a:r>
                <a:r>
                  <a:rPr lang="en-US" altLang="zh-CN" sz="2800" dirty="0"/>
                  <a:t>P</a:t>
                </a:r>
                <a:r>
                  <a:rPr lang="en-US" altLang="zh-CN" sz="2800" baseline="-25000" dirty="0"/>
                  <a:t>b</a:t>
                </a:r>
                <a:r>
                  <a:rPr lang="zh-CN" altLang="en-US" sz="2800" dirty="0"/>
                  <a:t>，即可多项式复杂度求解</a:t>
                </a:r>
                <a:r>
                  <a:rPr lang="en-US" altLang="zh-CN" sz="2800" dirty="0"/>
                  <a:t>P</a:t>
                </a:r>
                <a:r>
                  <a:rPr lang="en-US" altLang="zh-CN" sz="2800" baseline="-25000" dirty="0"/>
                  <a:t>a</a:t>
                </a:r>
                <a:r>
                  <a:rPr lang="zh-CN" altLang="en-US" sz="2800" dirty="0"/>
                  <a:t>问题</a:t>
                </a:r>
                <a:endParaRPr lang="en-US" altLang="zh-CN" sz="2800" dirty="0"/>
              </a:p>
              <a:p>
                <a:endParaRPr kumimoji="1" lang="en-US" altLang="zh-CN" sz="2800" dirty="0"/>
              </a:p>
              <a:p>
                <a:r>
                  <a:rPr lang="zh-CN" altLang="en-US" sz="2800" dirty="0"/>
                  <a:t>例子：数组排序问题</a:t>
                </a:r>
                <a:r>
                  <a:rPr lang="en-US" altLang="zh-CN" sz="2800" dirty="0"/>
                  <a:t>(</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𝑠𝑜𝑟𝑡</m:t>
                        </m:r>
                      </m:sub>
                    </m:sSub>
                  </m:oMath>
                </a14:m>
                <a:r>
                  <a:rPr lang="en-US" altLang="zh-CN" sz="2800" dirty="0"/>
                  <a:t>)</a:t>
                </a:r>
                <a:r>
                  <a:rPr lang="zh-CN" altLang="en-US" sz="2800" dirty="0"/>
                  <a:t>，寻找数组最大值</a:t>
                </a:r>
                <a:r>
                  <a:rPr lang="en-US" altLang="zh-CN"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b="0" i="1" smtClean="0">
                            <a:latin typeface="Cambria Math" panose="02040503050406030204" pitchFamily="18" charset="0"/>
                          </a:rPr>
                          <m:t>𝑚𝑎𝑥</m:t>
                        </m:r>
                      </m:sub>
                    </m:sSub>
                  </m:oMath>
                </a14:m>
                <a:r>
                  <a:rPr kumimoji="1" lang="en-US" altLang="zh-CN" sz="2800" dirty="0"/>
                  <a:t>)</a:t>
                </a:r>
              </a:p>
              <a:p>
                <a:pPr marL="0" indent="0">
                  <a:buNone/>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𝑚𝑎𝑥</m:t>
                        </m:r>
                      </m:sub>
                    </m:sSub>
                  </m:oMath>
                </a14:m>
                <a:r>
                  <a:rPr kumimoji="1" lang="zh-CN" altLang="en-US" sz="2800" dirty="0"/>
                  <a:t>可以归约为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𝑠𝑜𝑟𝑡</m:t>
                        </m:r>
                      </m:sub>
                    </m:sSub>
                  </m:oMath>
                </a14:m>
                <a:r>
                  <a:rPr kumimoji="1" lang="zh-CN" altLang="en-US" sz="2800" dirty="0"/>
                  <a:t>，排序之后，可以常数复杂度找到最大值</a:t>
                </a:r>
                <a:endParaRPr kumimoji="1" lang="en-US" altLang="zh-CN" sz="2800" dirty="0"/>
              </a:p>
              <a:p>
                <a:pPr marL="0" indent="0">
                  <a:buNone/>
                </a:pPr>
                <a14:m>
                  <m:oMath xmlns:m="http://schemas.openxmlformats.org/officeDocument/2006/math">
                    <m:r>
                      <a:rPr lang="zh-CN" altLang="en-US" sz="2800" i="1" dirty="0">
                        <a:latin typeface="Cambria Math" panose="02040503050406030204" pitchFamily="18" charset="0"/>
                      </a:rPr>
                      <m:t>显然</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𝑠𝑜𝑟𝑡</m:t>
                        </m:r>
                      </m:sub>
                    </m:sSub>
                  </m:oMath>
                </a14:m>
                <a:r>
                  <a:rPr kumimoji="1" lang="zh-CN" altLang="en-US" sz="2800" dirty="0"/>
                  <a:t>复杂度高于</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𝑚𝑎𝑥</m:t>
                        </m:r>
                      </m:sub>
                    </m:sSub>
                  </m:oMath>
                </a14:m>
                <a:endParaRPr kumimoji="1" lang="zh-CN" altLang="en-US" sz="2800" dirty="0"/>
              </a:p>
            </p:txBody>
          </p:sp>
        </mc:Choice>
        <mc:Fallback xmlns="">
          <p:sp>
            <p:nvSpPr>
              <p:cNvPr id="3" name="内容占位符 2">
                <a:extLst>
                  <a:ext uri="{FF2B5EF4-FFF2-40B4-BE49-F238E27FC236}">
                    <a16:creationId xmlns:a16="http://schemas.microsoft.com/office/drawing/2014/main" id="{0DA8267F-CBEE-8343-8F8D-5A263A01D274}"/>
                  </a:ext>
                </a:extLst>
              </p:cNvPr>
              <p:cNvSpPr>
                <a:spLocks noGrp="1" noRot="1" noChangeAspect="1" noMove="1" noResize="1" noEditPoints="1" noAdjustHandles="1" noChangeArrowheads="1" noChangeShapeType="1" noTextEdit="1"/>
              </p:cNvSpPr>
              <p:nvPr>
                <p:ph idx="1"/>
              </p:nvPr>
            </p:nvSpPr>
            <p:spPr>
              <a:blipFill>
                <a:blip r:embed="rId2"/>
                <a:stretch>
                  <a:fillRect l="-925" t="-1579"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3097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649B7F-B168-6B4F-B1E2-7DC61A007B1D}"/>
              </a:ext>
            </a:extLst>
          </p:cNvPr>
          <p:cNvSpPr>
            <a:spLocks noGrp="1"/>
          </p:cNvSpPr>
          <p:nvPr>
            <p:ph type="title"/>
          </p:nvPr>
        </p:nvSpPr>
        <p:spPr/>
        <p:txBody>
          <a:bodyPr/>
          <a:lstStyle/>
          <a:p>
            <a:r>
              <a:rPr kumimoji="1" lang="zh-CN" altLang="en-US" dirty="0"/>
              <a:t>时序分析的过程</a:t>
            </a:r>
          </a:p>
        </p:txBody>
      </p:sp>
      <p:sp>
        <p:nvSpPr>
          <p:cNvPr id="3" name="内容占位符 2">
            <a:extLst>
              <a:ext uri="{FF2B5EF4-FFF2-40B4-BE49-F238E27FC236}">
                <a16:creationId xmlns:a16="http://schemas.microsoft.com/office/drawing/2014/main" id="{93B055A9-4E7E-584E-80DE-31384F2CFEFE}"/>
              </a:ext>
            </a:extLst>
          </p:cNvPr>
          <p:cNvSpPr>
            <a:spLocks noGrp="1"/>
          </p:cNvSpPr>
          <p:nvPr>
            <p:ph idx="1"/>
          </p:nvPr>
        </p:nvSpPr>
        <p:spPr/>
        <p:txBody>
          <a:bodyPr/>
          <a:lstStyle/>
          <a:p>
            <a:r>
              <a:rPr kumimoji="1" lang="zh-CN" altLang="en-US" dirty="0"/>
              <a:t>前向传递：</a:t>
            </a:r>
            <a:r>
              <a:rPr lang="zh-CN" altLang="zh-CN" dirty="0"/>
              <a:t>计算每个节点的上升和下降的最差到达延迟</a:t>
            </a:r>
            <a:r>
              <a:rPr lang="en-US" altLang="zh-CN" dirty="0"/>
              <a:t>AT(Arrival Time)</a:t>
            </a:r>
            <a:r>
              <a:rPr lang="zh-CN" altLang="zh-CN" dirty="0"/>
              <a:t> </a:t>
            </a:r>
            <a:endParaRPr lang="en-US" altLang="zh-CN" dirty="0"/>
          </a:p>
          <a:p>
            <a:r>
              <a:rPr kumimoji="1" lang="zh-CN" altLang="en-US" dirty="0"/>
              <a:t>后向传递：</a:t>
            </a:r>
            <a:r>
              <a:rPr lang="zh-CN" altLang="zh-CN" dirty="0"/>
              <a:t>计算每个内部节点及输入端的需要到达的时间</a:t>
            </a:r>
            <a:r>
              <a:rPr lang="en-US" altLang="zh-CN" dirty="0"/>
              <a:t>RT(Required Time)</a:t>
            </a:r>
            <a:r>
              <a:rPr lang="zh-CN" altLang="zh-CN" dirty="0"/>
              <a:t> </a:t>
            </a:r>
            <a:endParaRPr lang="en-US" altLang="zh-CN" dirty="0"/>
          </a:p>
          <a:p>
            <a:r>
              <a:rPr lang="zh-CN" altLang="en-US" dirty="0"/>
              <a:t>时序裕量：</a:t>
            </a:r>
            <a:r>
              <a:rPr lang="en-US" altLang="zh-CN" dirty="0"/>
              <a:t>slack=RT-AT</a:t>
            </a:r>
            <a:r>
              <a:rPr lang="zh-CN" altLang="zh-CN" dirty="0"/>
              <a:t> </a:t>
            </a:r>
            <a:endParaRPr lang="en-US" altLang="zh-CN" dirty="0"/>
          </a:p>
          <a:p>
            <a:pPr lvl="1"/>
            <a:r>
              <a:rPr lang="zh-CN" altLang="en-US" dirty="0"/>
              <a:t>正：该节点延迟有裕量</a:t>
            </a:r>
            <a:endParaRPr lang="en-US" altLang="zh-CN" dirty="0"/>
          </a:p>
          <a:p>
            <a:pPr lvl="1"/>
            <a:r>
              <a:rPr lang="zh-CN" altLang="en-US" dirty="0"/>
              <a:t>零：时序刚好满足</a:t>
            </a:r>
            <a:endParaRPr lang="en-US" altLang="zh-CN" dirty="0"/>
          </a:p>
          <a:p>
            <a:pPr lvl="1"/>
            <a:r>
              <a:rPr lang="zh-CN" altLang="en-US" dirty="0"/>
              <a:t>负：时序不满足</a:t>
            </a:r>
            <a:endParaRPr lang="en-US" altLang="zh-CN" dirty="0"/>
          </a:p>
        </p:txBody>
      </p:sp>
    </p:spTree>
    <p:extLst>
      <p:ext uri="{BB962C8B-B14F-4D97-AF65-F5344CB8AC3E}">
        <p14:creationId xmlns:p14="http://schemas.microsoft.com/office/powerpoint/2010/main" val="370082515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a:extLst>
              <a:ext uri="{FF2B5EF4-FFF2-40B4-BE49-F238E27FC236}">
                <a16:creationId xmlns:a16="http://schemas.microsoft.com/office/drawing/2014/main" id="{D2BFEF98-9144-1DEC-E0BE-D23B76D2036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5" name="灯片编号占位符 2">
            <a:extLst>
              <a:ext uri="{FF2B5EF4-FFF2-40B4-BE49-F238E27FC236}">
                <a16:creationId xmlns:a16="http://schemas.microsoft.com/office/drawing/2014/main" id="{1CA7EBE5-4189-47F0-2245-9EFFB7A55BCC}"/>
              </a:ext>
            </a:extLst>
          </p:cNvPr>
          <p:cNvSpPr txBox="1"/>
          <p:nvPr/>
        </p:nvSpPr>
        <p:spPr bwMode="auto">
          <a:xfrm>
            <a:off x="11385684" y="744477"/>
            <a:ext cx="441325" cy="273844"/>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141</a:t>
            </a:fld>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圓角化對角線角落矩形 3">
            <a:extLst>
              <a:ext uri="{FF2B5EF4-FFF2-40B4-BE49-F238E27FC236}">
                <a16:creationId xmlns:a16="http://schemas.microsoft.com/office/drawing/2014/main" id="{532DD531-7DA9-7D23-3DE1-1752F42FB6BF}"/>
              </a:ext>
            </a:extLst>
          </p:cNvPr>
          <p:cNvSpPr/>
          <p:nvPr/>
        </p:nvSpPr>
        <p:spPr>
          <a:xfrm>
            <a:off x="1267719" y="1145703"/>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1</a:t>
            </a:r>
          </a:p>
        </p:txBody>
      </p:sp>
      <p:sp>
        <p:nvSpPr>
          <p:cNvPr id="7" name="矩形 6">
            <a:extLst>
              <a:ext uri="{FF2B5EF4-FFF2-40B4-BE49-F238E27FC236}">
                <a16:creationId xmlns:a16="http://schemas.microsoft.com/office/drawing/2014/main" id="{1C4A3915-0C94-C895-6C5B-D5051BE55375}"/>
              </a:ext>
            </a:extLst>
          </p:cNvPr>
          <p:cNvSpPr/>
          <p:nvPr/>
        </p:nvSpPr>
        <p:spPr>
          <a:xfrm>
            <a:off x="2248613" y="990307"/>
            <a:ext cx="7938995" cy="823623"/>
          </a:xfrm>
          <a:prstGeom prst="rect">
            <a:avLst/>
          </a:prstGeom>
        </p:spPr>
        <p:txBody>
          <a:bodyPr wrap="square">
            <a:spAutoFit/>
          </a:bodyPr>
          <a:lstStyle/>
          <a:p>
            <a:pPr>
              <a:lnSpc>
                <a:spcPct val="150000"/>
              </a:lnSpc>
              <a:defRPr/>
            </a:pPr>
            <a:r>
              <a:rPr lang="ko-KR" altLang="en-US" sz="3600" b="1" dirty="0" err="1">
                <a:solidFill>
                  <a:schemeClr val="bg1">
                    <a:lumMod val="65000"/>
                  </a:schemeClr>
                </a:solidFill>
                <a:latin typeface="微软雅黑" panose="020B0503020204020204" pitchFamily="34" charset="-122"/>
                <a:cs typeface="+mn-ea"/>
                <a:sym typeface="+mn-lt"/>
              </a:rPr>
              <a:t>本科生</a:t>
            </a:r>
            <a:r>
              <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EDA</a:t>
            </a:r>
            <a:r>
              <a:rPr lang="ko-KR" altLang="en-US" sz="3600" b="1" dirty="0" err="1">
                <a:solidFill>
                  <a:schemeClr val="bg1">
                    <a:lumMod val="65000"/>
                  </a:schemeClr>
                </a:solidFill>
                <a:latin typeface="微软雅黑" panose="020B0503020204020204" pitchFamily="34" charset="-122"/>
                <a:cs typeface="+mn-ea"/>
                <a:sym typeface="+mn-lt"/>
              </a:rPr>
              <a:t>课程体系</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8" name="圓角化對角線角落矩形 3">
            <a:extLst>
              <a:ext uri="{FF2B5EF4-FFF2-40B4-BE49-F238E27FC236}">
                <a16:creationId xmlns:a16="http://schemas.microsoft.com/office/drawing/2014/main" id="{BB37F002-4A7A-CF88-163A-F16AD7917D9B}"/>
              </a:ext>
            </a:extLst>
          </p:cNvPr>
          <p:cNvSpPr/>
          <p:nvPr/>
        </p:nvSpPr>
        <p:spPr>
          <a:xfrm>
            <a:off x="1267719" y="2222015"/>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2</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8E7EDC34-9848-DBCE-2371-8933A24B6238}"/>
              </a:ext>
            </a:extLst>
          </p:cNvPr>
          <p:cNvSpPr/>
          <p:nvPr/>
        </p:nvSpPr>
        <p:spPr>
          <a:xfrm>
            <a:off x="2248613" y="2046820"/>
            <a:ext cx="9012422" cy="835934"/>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cs typeface="+mn-ea"/>
              </a:rPr>
              <a:t>数字集成电路设计自动化方法课程概览</a:t>
            </a:r>
            <a:endParaRPr lang="en-US" altLang="ko-KR" sz="3600" b="1" dirty="0">
              <a:solidFill>
                <a:schemeClr val="bg1">
                  <a:lumMod val="65000"/>
                </a:schemeClr>
              </a:solidFill>
              <a:latin typeface="微软雅黑" panose="020B0503020204020204" pitchFamily="34" charset="-122"/>
              <a:cs typeface="+mn-ea"/>
              <a:sym typeface="+mn-lt"/>
            </a:endParaRPr>
          </a:p>
        </p:txBody>
      </p:sp>
      <p:sp>
        <p:nvSpPr>
          <p:cNvPr id="10" name="圓角化對角線角落矩形 3">
            <a:extLst>
              <a:ext uri="{FF2B5EF4-FFF2-40B4-BE49-F238E27FC236}">
                <a16:creationId xmlns:a16="http://schemas.microsoft.com/office/drawing/2014/main" id="{6E68511E-2A01-BAF5-609C-188ED110326C}"/>
              </a:ext>
            </a:extLst>
          </p:cNvPr>
          <p:cNvSpPr/>
          <p:nvPr/>
        </p:nvSpPr>
        <p:spPr>
          <a:xfrm>
            <a:off x="1231767" y="3320507"/>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3</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F608FD3F-09C4-8F47-603A-E1D2A2652577}"/>
              </a:ext>
            </a:extLst>
          </p:cNvPr>
          <p:cNvSpPr/>
          <p:nvPr/>
        </p:nvSpPr>
        <p:spPr>
          <a:xfrm>
            <a:off x="2248612" y="3149777"/>
            <a:ext cx="10529541" cy="835934"/>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cs typeface="+mn-ea"/>
                <a:sym typeface="+mn-lt"/>
              </a:rPr>
              <a:t>高层次综合、逻辑综合与逻辑仿真</a:t>
            </a:r>
            <a:endParaRPr lang="en-US" altLang="ko-KR" sz="3600" b="1" dirty="0">
              <a:solidFill>
                <a:schemeClr val="bg1">
                  <a:lumMod val="65000"/>
                </a:schemeClr>
              </a:solidFill>
              <a:latin typeface="微软雅黑" panose="020B0503020204020204" pitchFamily="34" charset="-122"/>
              <a:cs typeface="+mn-ea"/>
              <a:sym typeface="+mn-lt"/>
            </a:endParaRPr>
          </a:p>
        </p:txBody>
      </p:sp>
      <p:sp>
        <p:nvSpPr>
          <p:cNvPr id="12" name="圓角化對角線角落矩形 3">
            <a:extLst>
              <a:ext uri="{FF2B5EF4-FFF2-40B4-BE49-F238E27FC236}">
                <a16:creationId xmlns:a16="http://schemas.microsoft.com/office/drawing/2014/main" id="{FCA6A3D5-D53D-FC70-B9C7-2C789524008F}"/>
              </a:ext>
            </a:extLst>
          </p:cNvPr>
          <p:cNvSpPr/>
          <p:nvPr/>
        </p:nvSpPr>
        <p:spPr>
          <a:xfrm>
            <a:off x="1212204" y="4488532"/>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微软雅黑" panose="020B0503020204020204" pitchFamily="34" charset="-122"/>
                <a:ea typeface="微软雅黑" panose="020B0503020204020204" pitchFamily="34" charset="-122"/>
                <a:cs typeface="+mn-ea"/>
                <a:sym typeface="+mn-lt"/>
              </a:rPr>
              <a:t>4</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3" name="矩形 32">
            <a:extLst>
              <a:ext uri="{FF2B5EF4-FFF2-40B4-BE49-F238E27FC236}">
                <a16:creationId xmlns:a16="http://schemas.microsoft.com/office/drawing/2014/main" id="{7E130A53-0772-7C40-C2F8-850771D9D63C}"/>
              </a:ext>
            </a:extLst>
          </p:cNvPr>
          <p:cNvSpPr/>
          <p:nvPr/>
        </p:nvSpPr>
        <p:spPr>
          <a:xfrm>
            <a:off x="2229050" y="4327634"/>
            <a:ext cx="7852796" cy="835934"/>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cs typeface="+mn-ea"/>
                <a:sym typeface="+mn-lt"/>
              </a:rPr>
              <a:t>参数提取与时序分析</a:t>
            </a:r>
            <a:endParaRPr lang="en-US" altLang="ko-KR" sz="3600" b="1" dirty="0">
              <a:solidFill>
                <a:schemeClr val="bg1">
                  <a:lumMod val="65000"/>
                </a:schemeClr>
              </a:solidFill>
              <a:latin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EDBA9B04-9027-A665-FD14-9FA4254A24F5}"/>
              </a:ext>
            </a:extLst>
          </p:cNvPr>
          <p:cNvSpPr/>
          <p:nvPr/>
        </p:nvSpPr>
        <p:spPr>
          <a:xfrm>
            <a:off x="0" y="97023"/>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kern="1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提纲</a:t>
            </a:r>
            <a:endParaRPr kumimoji="0" lang="zh-CN" altLang="zh-CN" sz="4800" b="1" i="0" u="none" strike="noStrike" kern="100" cap="none" spc="0" normalizeH="0" baseline="0" noProof="0" dirty="0">
              <a:ln>
                <a:noFill/>
              </a:ln>
              <a:solidFill>
                <a:srgbClr val="002060"/>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5" name="圓角化對角線角落矩形 3">
            <a:extLst>
              <a:ext uri="{FF2B5EF4-FFF2-40B4-BE49-F238E27FC236}">
                <a16:creationId xmlns:a16="http://schemas.microsoft.com/office/drawing/2014/main" id="{72BB1C0A-0EFA-FA0E-B753-2CBF807B99D6}"/>
              </a:ext>
            </a:extLst>
          </p:cNvPr>
          <p:cNvSpPr/>
          <p:nvPr/>
        </p:nvSpPr>
        <p:spPr>
          <a:xfrm>
            <a:off x="1152756" y="5639259"/>
            <a:ext cx="826582" cy="815630"/>
          </a:xfrm>
          <a:prstGeom prst="round2DiagRect">
            <a:avLst>
              <a:gd name="adj1" fmla="val 3396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5</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6" name="矩形 32">
            <a:extLst>
              <a:ext uri="{FF2B5EF4-FFF2-40B4-BE49-F238E27FC236}">
                <a16:creationId xmlns:a16="http://schemas.microsoft.com/office/drawing/2014/main" id="{7C778E0C-B3C9-15C2-1070-69AE2C996F2F}"/>
              </a:ext>
            </a:extLst>
          </p:cNvPr>
          <p:cNvSpPr/>
          <p:nvPr/>
        </p:nvSpPr>
        <p:spPr>
          <a:xfrm>
            <a:off x="2169602" y="5478361"/>
            <a:ext cx="7852796" cy="906851"/>
          </a:xfrm>
          <a:prstGeom prst="rect">
            <a:avLst/>
          </a:prstGeom>
        </p:spPr>
        <p:txBody>
          <a:bodyPr wrap="square">
            <a:spAutoFit/>
          </a:bodyPr>
          <a:lstStyle/>
          <a:p>
            <a:pPr>
              <a:lnSpc>
                <a:spcPct val="150000"/>
              </a:lnSpc>
              <a:defRPr/>
            </a:pPr>
            <a:r>
              <a:rPr lang="zh-CN" altLang="en-US" sz="4000" b="1" dirty="0">
                <a:solidFill>
                  <a:srgbClr val="C00000"/>
                </a:solidFill>
                <a:latin typeface="微软雅黑" panose="020B0503020204020204" pitchFamily="34" charset="-122"/>
                <a:ea typeface="微软雅黑" panose="020B0503020204020204" pitchFamily="34" charset="-122"/>
                <a:cs typeface="+mn-ea"/>
                <a:sym typeface="+mn-lt"/>
              </a:rPr>
              <a:t>物理设计</a:t>
            </a:r>
            <a:endParaRPr lang="en-US" altLang="ko-KR" sz="4000" b="1" dirty="0">
              <a:solidFill>
                <a:srgbClr val="C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086927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0C652-21A8-544D-8B66-F34BD1F10227}"/>
              </a:ext>
            </a:extLst>
          </p:cNvPr>
          <p:cNvSpPr>
            <a:spLocks noGrp="1"/>
          </p:cNvSpPr>
          <p:nvPr>
            <p:ph type="title"/>
          </p:nvPr>
        </p:nvSpPr>
        <p:spPr/>
        <p:txBody>
          <a:bodyPr/>
          <a:lstStyle/>
          <a:p>
            <a:r>
              <a:rPr lang="zh-CN" altLang="en-US" sz="3600" dirty="0"/>
              <a:t>第六章  物理设计 </a:t>
            </a:r>
          </a:p>
        </p:txBody>
      </p:sp>
      <p:sp>
        <p:nvSpPr>
          <p:cNvPr id="3" name="内容占位符 2">
            <a:extLst>
              <a:ext uri="{FF2B5EF4-FFF2-40B4-BE49-F238E27FC236}">
                <a16:creationId xmlns:a16="http://schemas.microsoft.com/office/drawing/2014/main" id="{39B53E9C-0EC9-F14B-8AFF-926961E144AB}"/>
              </a:ext>
            </a:extLst>
          </p:cNvPr>
          <p:cNvSpPr>
            <a:spLocks noGrp="1"/>
          </p:cNvSpPr>
          <p:nvPr>
            <p:ph idx="1"/>
          </p:nvPr>
        </p:nvSpPr>
        <p:spPr/>
        <p:txBody>
          <a:bodyPr/>
          <a:lstStyle/>
          <a:p>
            <a:r>
              <a:rPr lang="zh-CN" altLang="en-US" dirty="0"/>
              <a:t>划分算法 </a:t>
            </a:r>
            <a:endParaRPr lang="en-US" altLang="zh-CN" dirty="0"/>
          </a:p>
          <a:p>
            <a:r>
              <a:rPr lang="zh-CN" altLang="en-US" dirty="0"/>
              <a:t>布局规划算法</a:t>
            </a:r>
            <a:endParaRPr lang="en-US" altLang="zh-CN" dirty="0"/>
          </a:p>
          <a:p>
            <a:r>
              <a:rPr kumimoji="1" lang="zh-CN" altLang="en-US" dirty="0"/>
              <a:t>布局算法</a:t>
            </a:r>
            <a:endParaRPr kumimoji="1" lang="en-US" altLang="zh-CN" dirty="0"/>
          </a:p>
          <a:p>
            <a:r>
              <a:rPr lang="zh-CN" altLang="en-US" dirty="0"/>
              <a:t>布线算法</a:t>
            </a:r>
            <a:endParaRPr kumimoji="1" lang="zh-CN" altLang="en-US" dirty="0"/>
          </a:p>
        </p:txBody>
      </p:sp>
    </p:spTree>
    <p:extLst>
      <p:ext uri="{BB962C8B-B14F-4D97-AF65-F5344CB8AC3E}">
        <p14:creationId xmlns:p14="http://schemas.microsoft.com/office/powerpoint/2010/main" val="420821992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93B53-BC37-FF4B-A946-A15C82DAAFB7}"/>
              </a:ext>
            </a:extLst>
          </p:cNvPr>
          <p:cNvSpPr>
            <a:spLocks noGrp="1"/>
          </p:cNvSpPr>
          <p:nvPr>
            <p:ph type="title"/>
          </p:nvPr>
        </p:nvSpPr>
        <p:spPr/>
        <p:txBody>
          <a:bodyPr/>
          <a:lstStyle/>
          <a:p>
            <a:r>
              <a:rPr kumimoji="1" lang="zh-CN" altLang="en-US" dirty="0"/>
              <a:t>划分</a:t>
            </a:r>
          </a:p>
        </p:txBody>
      </p:sp>
      <p:sp>
        <p:nvSpPr>
          <p:cNvPr id="3" name="内容占位符 2">
            <a:extLst>
              <a:ext uri="{FF2B5EF4-FFF2-40B4-BE49-F238E27FC236}">
                <a16:creationId xmlns:a16="http://schemas.microsoft.com/office/drawing/2014/main" id="{5D8EE8EC-16C9-DE48-A821-04C6F82DAF21}"/>
              </a:ext>
            </a:extLst>
          </p:cNvPr>
          <p:cNvSpPr>
            <a:spLocks noGrp="1"/>
          </p:cNvSpPr>
          <p:nvPr>
            <p:ph idx="1"/>
          </p:nvPr>
        </p:nvSpPr>
        <p:spPr/>
        <p:txBody>
          <a:bodyPr/>
          <a:lstStyle/>
          <a:p>
            <a:r>
              <a:rPr lang="zh-CN" altLang="zh-CN" sz="2400" dirty="0"/>
              <a:t>划分算法用于将大规模的设计划分为小块，从而实现实现分而治之，将小的模块分块进行处理</a:t>
            </a:r>
            <a:endParaRPr lang="en-US" altLang="zh-CN" sz="2400" dirty="0"/>
          </a:p>
          <a:p>
            <a:pPr lvl="1"/>
            <a:r>
              <a:rPr lang="zh-CN" altLang="zh-CN" sz="2000" dirty="0"/>
              <a:t>划分的目标一般是尽可能实现不同划分节点数的平衡，同时尽可能的降低不同划分之间的边的连接关系</a:t>
            </a:r>
            <a:endParaRPr lang="en-US" altLang="zh-CN" sz="2000" dirty="0"/>
          </a:p>
          <a:p>
            <a:pPr lvl="1"/>
            <a:r>
              <a:rPr lang="zh-CN" altLang="zh-CN" sz="2000" dirty="0"/>
              <a:t>不同划分的节点数的平衡，可以在并行处理时，保证处理的并行性</a:t>
            </a:r>
            <a:endParaRPr lang="en-US" altLang="zh-CN" sz="2000" dirty="0"/>
          </a:p>
          <a:p>
            <a:pPr lvl="1"/>
            <a:r>
              <a:rPr lang="zh-CN" altLang="zh-CN" sz="2000" dirty="0"/>
              <a:t>不同划分之间的连接数最少，保证了划分内部数据的局域性，与其他划分的联系尽可能少，在设计优化过程中受其他划分的影响越少越好 </a:t>
            </a:r>
            <a:endParaRPr lang="en-US" altLang="zh-CN" sz="2000" dirty="0"/>
          </a:p>
          <a:p>
            <a:r>
              <a:rPr kumimoji="1" lang="zh-CN" altLang="en-US" sz="2400" dirty="0"/>
              <a:t>划分在矩阵计算、并行计算等领域也有广泛应用</a:t>
            </a:r>
          </a:p>
        </p:txBody>
      </p:sp>
      <p:pic>
        <p:nvPicPr>
          <p:cNvPr id="5" name="图片 4">
            <a:extLst>
              <a:ext uri="{FF2B5EF4-FFF2-40B4-BE49-F238E27FC236}">
                <a16:creationId xmlns:a16="http://schemas.microsoft.com/office/drawing/2014/main" id="{976E0E42-923A-E84C-9172-EB6D2FD70505}"/>
              </a:ext>
            </a:extLst>
          </p:cNvPr>
          <p:cNvPicPr>
            <a:picLocks noChangeAspect="1"/>
          </p:cNvPicPr>
          <p:nvPr/>
        </p:nvPicPr>
        <p:blipFill>
          <a:blip r:embed="rId2"/>
          <a:stretch>
            <a:fillRect/>
          </a:stretch>
        </p:blipFill>
        <p:spPr>
          <a:xfrm>
            <a:off x="624417" y="4597989"/>
            <a:ext cx="5114623" cy="1944192"/>
          </a:xfrm>
          <a:prstGeom prst="rect">
            <a:avLst/>
          </a:prstGeom>
        </p:spPr>
      </p:pic>
      <p:pic>
        <p:nvPicPr>
          <p:cNvPr id="6" name="图片 5">
            <a:extLst>
              <a:ext uri="{FF2B5EF4-FFF2-40B4-BE49-F238E27FC236}">
                <a16:creationId xmlns:a16="http://schemas.microsoft.com/office/drawing/2014/main" id="{BECA3823-EAFD-CF47-928C-6457724860E2}"/>
              </a:ext>
            </a:extLst>
          </p:cNvPr>
          <p:cNvPicPr>
            <a:picLocks noChangeAspect="1"/>
          </p:cNvPicPr>
          <p:nvPr/>
        </p:nvPicPr>
        <p:blipFill>
          <a:blip r:embed="rId3"/>
          <a:stretch>
            <a:fillRect/>
          </a:stretch>
        </p:blipFill>
        <p:spPr>
          <a:xfrm>
            <a:off x="6133132" y="4571228"/>
            <a:ext cx="5535068" cy="1997715"/>
          </a:xfrm>
          <a:prstGeom prst="rect">
            <a:avLst/>
          </a:prstGeom>
        </p:spPr>
      </p:pic>
    </p:spTree>
    <p:extLst>
      <p:ext uri="{BB962C8B-B14F-4D97-AF65-F5344CB8AC3E}">
        <p14:creationId xmlns:p14="http://schemas.microsoft.com/office/powerpoint/2010/main" val="110526753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FC703-4085-1B42-807F-41D091BB716F}"/>
              </a:ext>
            </a:extLst>
          </p:cNvPr>
          <p:cNvSpPr>
            <a:spLocks noGrp="1"/>
          </p:cNvSpPr>
          <p:nvPr>
            <p:ph type="title"/>
          </p:nvPr>
        </p:nvSpPr>
        <p:spPr/>
        <p:txBody>
          <a:bodyPr/>
          <a:lstStyle/>
          <a:p>
            <a:r>
              <a:rPr kumimoji="1" lang="zh-CN" altLang="en-US" dirty="0"/>
              <a:t>超图回顾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466394-5FD0-9E46-8F50-870B6B65D36E}"/>
                  </a:ext>
                </a:extLst>
              </p:cNvPr>
              <p:cNvSpPr>
                <a:spLocks noGrp="1"/>
              </p:cNvSpPr>
              <p:nvPr>
                <p:ph idx="1"/>
              </p:nvPr>
            </p:nvSpPr>
            <p:spPr/>
            <p:txBody>
              <a:bodyPr/>
              <a:lstStyle/>
              <a:p>
                <a:r>
                  <a:rPr lang="en-US" altLang="zh-CN" sz="2800" dirty="0"/>
                  <a:t>G=(V, E)</a:t>
                </a:r>
                <a:r>
                  <a:rPr lang="zh-CN" altLang="zh-CN" sz="2800" dirty="0"/>
                  <a:t>，其中</a:t>
                </a:r>
                <a14:m>
                  <m:oMath xmlns:m="http://schemas.openxmlformats.org/officeDocument/2006/math">
                    <m:r>
                      <a:rPr lang="en-US" altLang="zh-CN" sz="2800" i="1">
                        <a:latin typeface="Cambria Math" panose="02040503050406030204" pitchFamily="18" charset="0"/>
                      </a:rPr>
                      <m:t>𝑉</m:t>
                    </m:r>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a:latin typeface="Cambria Math" panose="02040503050406030204" pitchFamily="18" charset="0"/>
                              </a:rPr>
                              <m:t>1</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a:latin typeface="Cambria Math" panose="02040503050406030204" pitchFamily="18" charset="0"/>
                              </a:rPr>
                              <m:t>2</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𝑛</m:t>
                            </m:r>
                          </m:sub>
                        </m:sSub>
                      </m:e>
                    </m:d>
                  </m:oMath>
                </a14:m>
                <a:r>
                  <a:rPr lang="zh-CN" altLang="zh-CN" sz="2800" dirty="0"/>
                  <a:t>表示节点的集合，</a:t>
                </a:r>
                <a14:m>
                  <m:oMath xmlns:m="http://schemas.openxmlformats.org/officeDocument/2006/math">
                    <m:r>
                      <a:rPr lang="en-US" altLang="zh-CN" sz="2800" i="1">
                        <a:latin typeface="Cambria Math" panose="02040503050406030204" pitchFamily="18" charset="0"/>
                      </a:rPr>
                      <m:t>𝐸</m:t>
                    </m:r>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a:latin typeface="Cambria Math" panose="02040503050406030204" pitchFamily="18" charset="0"/>
                          </a:rPr>
                          <m:t>1</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a:latin typeface="Cambria Math" panose="02040503050406030204" pitchFamily="18" charset="0"/>
                          </a:rPr>
                          <m:t>2</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𝑚</m:t>
                        </m:r>
                      </m:sub>
                    </m:sSub>
                    <m:r>
                      <a:rPr lang="en-US" altLang="zh-CN" sz="2800">
                        <a:latin typeface="Cambria Math" panose="02040503050406030204" pitchFamily="18" charset="0"/>
                      </a:rPr>
                      <m:t>}</m:t>
                    </m:r>
                  </m:oMath>
                </a14:m>
                <a:r>
                  <a:rPr lang="zh-CN" altLang="zh-CN" sz="2800" dirty="0"/>
                  <a:t>表示边的集合</a:t>
                </a:r>
                <a:endParaRPr lang="en-US" altLang="zh-CN" sz="2800" dirty="0"/>
              </a:p>
              <a:p>
                <a:pPr lvl="1"/>
                <a:r>
                  <a:rPr lang="zh-CN" altLang="zh-CN" sz="2400" dirty="0"/>
                  <a:t>对于节点我们可以定义权重</a:t>
                </a:r>
                <a14:m>
                  <m:oMath xmlns:m="http://schemas.openxmlformats.org/officeDocument/2006/math">
                    <m:r>
                      <a:rPr lang="en-US" altLang="zh-CN" sz="2400" i="1">
                        <a:latin typeface="Cambria Math" panose="02040503050406030204" pitchFamily="18" charset="0"/>
                      </a:rPr>
                      <m:t>𝐴</m:t>
                    </m:r>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e>
                    </m:d>
                  </m:oMath>
                </a14:m>
                <a:endParaRPr lang="en-US" altLang="zh-CN" sz="2400" dirty="0"/>
              </a:p>
              <a:p>
                <a:pPr lvl="1"/>
                <a:r>
                  <a:rPr lang="zh-CN" altLang="zh-CN" sz="2400" dirty="0"/>
                  <a:t>在超图中，边不再是两个节点构成的有序或无序对，而是一个有若干个节点构成的集合，即</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d>
                      <m:dPr>
                        <m:begChr m:val="{"/>
                        <m:endChr m:val="}"/>
                        <m:ctrlPr>
                          <a:rPr lang="en-US"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𝑖𝑐</m:t>
                            </m:r>
                          </m:sub>
                        </m:sSub>
                      </m:e>
                    </m:d>
                  </m:oMath>
                </a14:m>
                <a:endParaRPr lang="en-US" altLang="zh-CN" sz="2400" dirty="0"/>
              </a:p>
              <a:p>
                <a:pPr lvl="1"/>
                <a:r>
                  <a:rPr lang="zh-CN" altLang="zh-CN" sz="2400" dirty="0"/>
                  <a:t>对于每条边可以定义权重</a:t>
                </a:r>
                <a14:m>
                  <m:oMath xmlns:m="http://schemas.openxmlformats.org/officeDocument/2006/math">
                    <m:r>
                      <a:rPr lang="en-US" altLang="zh-CN" sz="2400" i="1">
                        <a:latin typeface="Cambria Math" panose="02040503050406030204" pitchFamily="18" charset="0"/>
                      </a:rPr>
                      <m:t>𝑊</m:t>
                    </m:r>
                    <m:r>
                      <a:rPr lang="en-US" altLang="zh-CN" sz="2400">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a:latin typeface="Cambria Math" panose="02040503050406030204" pitchFamily="18" charset="0"/>
                              </a:rPr>
                              <m:t>1</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a:latin typeface="Cambria Math" panose="02040503050406030204" pitchFamily="18" charset="0"/>
                              </a:rPr>
                              <m:t>2</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𝑚</m:t>
                            </m:r>
                          </m:sub>
                        </m:sSub>
                      </m:e>
                    </m:d>
                  </m:oMath>
                </a14:m>
                <a:endParaRPr lang="zh-CN" altLang="zh-CN" sz="2400" dirty="0"/>
              </a:p>
              <a:p>
                <a:endParaRPr kumimoji="1" lang="zh-CN" altLang="en-US" sz="2800" dirty="0"/>
              </a:p>
            </p:txBody>
          </p:sp>
        </mc:Choice>
        <mc:Fallback xmlns="">
          <p:sp>
            <p:nvSpPr>
              <p:cNvPr id="3" name="内容占位符 2">
                <a:extLst>
                  <a:ext uri="{FF2B5EF4-FFF2-40B4-BE49-F238E27FC236}">
                    <a16:creationId xmlns:a16="http://schemas.microsoft.com/office/drawing/2014/main" id="{F1466394-5FD0-9E46-8F50-870B6B65D36E}"/>
                  </a:ext>
                </a:extLst>
              </p:cNvPr>
              <p:cNvSpPr>
                <a:spLocks noGrp="1" noRot="1" noChangeAspect="1" noMove="1" noResize="1" noEditPoints="1" noAdjustHandles="1" noChangeArrowheads="1" noChangeShapeType="1" noTextEdit="1"/>
              </p:cNvSpPr>
              <p:nvPr>
                <p:ph idx="1"/>
              </p:nvPr>
            </p:nvSpPr>
            <p:spPr>
              <a:blipFill>
                <a:blip r:embed="rId2"/>
                <a:stretch>
                  <a:fillRect l="-925" t="-15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701F91E-56DA-6548-A3E2-5D0EE05E66B3}"/>
              </a:ext>
            </a:extLst>
          </p:cNvPr>
          <p:cNvPicPr>
            <a:picLocks noChangeAspect="1"/>
          </p:cNvPicPr>
          <p:nvPr/>
        </p:nvPicPr>
        <p:blipFill>
          <a:blip r:embed="rId3"/>
          <a:stretch>
            <a:fillRect/>
          </a:stretch>
        </p:blipFill>
        <p:spPr>
          <a:xfrm>
            <a:off x="2351583" y="4581128"/>
            <a:ext cx="2407201" cy="1656160"/>
          </a:xfrm>
          <a:prstGeom prst="rect">
            <a:avLst/>
          </a:prstGeom>
        </p:spPr>
      </p:pic>
      <p:pic>
        <p:nvPicPr>
          <p:cNvPr id="5" name="图片 4">
            <a:extLst>
              <a:ext uri="{FF2B5EF4-FFF2-40B4-BE49-F238E27FC236}">
                <a16:creationId xmlns:a16="http://schemas.microsoft.com/office/drawing/2014/main" id="{7F6FFB2D-34EB-B043-8339-62A03533BD7E}"/>
              </a:ext>
            </a:extLst>
          </p:cNvPr>
          <p:cNvPicPr>
            <a:picLocks noChangeAspect="1"/>
          </p:cNvPicPr>
          <p:nvPr/>
        </p:nvPicPr>
        <p:blipFill>
          <a:blip r:embed="rId4"/>
          <a:stretch>
            <a:fillRect/>
          </a:stretch>
        </p:blipFill>
        <p:spPr>
          <a:xfrm>
            <a:off x="6816080" y="4437112"/>
            <a:ext cx="1928495" cy="1640840"/>
          </a:xfrm>
          <a:prstGeom prst="rect">
            <a:avLst/>
          </a:prstGeom>
        </p:spPr>
      </p:pic>
    </p:spTree>
    <p:extLst>
      <p:ext uri="{BB962C8B-B14F-4D97-AF65-F5344CB8AC3E}">
        <p14:creationId xmlns:p14="http://schemas.microsoft.com/office/powerpoint/2010/main" val="85574320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1627B-516C-0E4E-8FB3-C54D8087840B}"/>
              </a:ext>
            </a:extLst>
          </p:cNvPr>
          <p:cNvSpPr>
            <a:spLocks noGrp="1"/>
          </p:cNvSpPr>
          <p:nvPr>
            <p:ph type="title"/>
          </p:nvPr>
        </p:nvSpPr>
        <p:spPr/>
        <p:txBody>
          <a:bodyPr/>
          <a:lstStyle/>
          <a:p>
            <a:r>
              <a:rPr kumimoji="1" lang="zh-CN" altLang="en-US" dirty="0"/>
              <a:t>二分问题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898397-459F-6243-9D4C-9397DF5483F1}"/>
                  </a:ext>
                </a:extLst>
              </p:cNvPr>
              <p:cNvSpPr>
                <a:spLocks noGrp="1"/>
              </p:cNvSpPr>
              <p:nvPr>
                <p:ph idx="1"/>
              </p:nvPr>
            </p:nvSpPr>
            <p:spPr/>
            <p:txBody>
              <a:bodyPr/>
              <a:lstStyle/>
              <a:p>
                <a:r>
                  <a:rPr lang="zh-CN" altLang="zh-CN" sz="2800" dirty="0"/>
                  <a:t>图节点被划分为两部分</a:t>
                </a:r>
                <a14:m>
                  <m:oMath xmlns:m="http://schemas.openxmlformats.org/officeDocument/2006/math">
                    <m:r>
                      <a:rPr lang="en-US" altLang="zh-CN" sz="2800" i="1">
                        <a:latin typeface="Cambria Math" panose="02040503050406030204" pitchFamily="18" charset="0"/>
                      </a:rPr>
                      <m:t>𝑋</m:t>
                    </m:r>
                    <m:r>
                      <a:rPr lang="en-US" altLang="zh-CN" sz="2800" i="1">
                        <a:latin typeface="Cambria Math" panose="02040503050406030204" pitchFamily="18" charset="0"/>
                      </a:rPr>
                      <m:t>, </m:t>
                    </m:r>
                    <m:r>
                      <a:rPr lang="en-US" altLang="zh-CN" sz="2800" i="1">
                        <a:latin typeface="Cambria Math" panose="02040503050406030204" pitchFamily="18" charset="0"/>
                      </a:rPr>
                      <m:t>𝑋</m:t>
                    </m:r>
                    <m:r>
                      <a:rPr lang="en-US" altLang="zh-CN" sz="2800" i="1">
                        <a:latin typeface="Cambria Math" panose="02040503050406030204" pitchFamily="18" charset="0"/>
                      </a:rPr>
                      <m:t>′</m:t>
                    </m:r>
                  </m:oMath>
                </a14:m>
                <a:r>
                  <a:rPr lang="zh-CN" altLang="zh-CN" sz="2800" dirty="0"/>
                  <a:t>，</a:t>
                </a:r>
                <a14:m>
                  <m:oMath xmlns:m="http://schemas.openxmlformats.org/officeDocument/2006/math">
                    <m:r>
                      <a:rPr lang="en-US" altLang="zh-CN" sz="2800" i="1">
                        <a:latin typeface="Cambria Math" panose="02040503050406030204" pitchFamily="18" charset="0"/>
                      </a:rPr>
                      <m:t>𝑉</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i="1">
                            <a:latin typeface="Cambria Math" panose="02040503050406030204" pitchFamily="18" charset="0"/>
                          </a:rPr>
                          <m:t>′</m:t>
                        </m:r>
                      </m:sup>
                    </m:sSup>
                  </m:oMath>
                </a14:m>
                <a:endParaRPr lang="en-US" altLang="zh-CN" sz="2800" dirty="0"/>
              </a:p>
              <a:p>
                <a:r>
                  <a:rPr lang="zh-CN" altLang="zh-CN" sz="2800" dirty="0"/>
                  <a:t>划分之后被切割的边定义为</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r>
                      <a:rPr lang="en-US" altLang="zh-CN" sz="2800">
                        <a:latin typeface="Cambria Math" panose="02040503050406030204" pitchFamily="18" charset="0"/>
                      </a:rPr>
                      <m:t>=</m:t>
                    </m:r>
                    <m:d>
                      <m:dPr>
                        <m:begChr m:val="{"/>
                        <m:endChr m:val="}"/>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r>
                              <a:rPr lang="en-US" altLang="zh-CN" sz="2800">
                                <a:latin typeface="Cambria Math" panose="02040503050406030204" pitchFamily="18" charset="0"/>
                              </a:rPr>
                              <m:t>1</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r>
                              <a:rPr lang="en-US" altLang="zh-CN" sz="2800">
                                <a:latin typeface="Cambria Math" panose="02040503050406030204" pitchFamily="18" charset="0"/>
                              </a:rPr>
                              <m:t>2</m:t>
                            </m:r>
                          </m:sub>
                        </m:sSub>
                        <m:r>
                          <a:rPr lang="en-US" altLang="zh-CN" sz="2800">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𝑖𝑐</m:t>
                            </m:r>
                          </m:sub>
                        </m:sSub>
                      </m:e>
                    </m:d>
                    <m:r>
                      <a:rPr lang="en-US" altLang="zh-CN" sz="2800" i="1">
                        <a:latin typeface="Cambria Math" panose="02040503050406030204" pitchFamily="18" charset="0"/>
                      </a:rPr>
                      <m:t>, ∃</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𝑖𝑝</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 </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𝑖𝑞</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oMath>
                </a14:m>
                <a:r>
                  <a:rPr lang="zh-CN" altLang="zh-CN" sz="2800" dirty="0"/>
                  <a:t>，也就是超边存在部分节点分属两个划分</a:t>
                </a:r>
                <a14:m>
                  <m:oMath xmlns:m="http://schemas.openxmlformats.org/officeDocument/2006/math">
                    <m:r>
                      <a:rPr lang="en-US" altLang="zh-CN" sz="2800" i="1">
                        <a:latin typeface="Cambria Math" panose="02040503050406030204" pitchFamily="18" charset="0"/>
                      </a:rPr>
                      <m:t>𝑋</m:t>
                    </m:r>
                    <m:r>
                      <a:rPr lang="en-US" altLang="zh-CN" sz="2800" i="1">
                        <a:latin typeface="Cambria Math" panose="02040503050406030204" pitchFamily="18" charset="0"/>
                      </a:rPr>
                      <m:t>, </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i="1">
                            <a:latin typeface="Cambria Math" panose="02040503050406030204" pitchFamily="18" charset="0"/>
                          </a:rPr>
                          <m:t>′</m:t>
                        </m:r>
                      </m:sup>
                    </m:sSup>
                  </m:oMath>
                </a14:m>
                <a:endParaRPr lang="en-US" altLang="zh-CN" sz="2800" dirty="0"/>
              </a:p>
              <a:p>
                <a:r>
                  <a:rPr lang="zh-CN" altLang="zh-CN" sz="2800" dirty="0"/>
                  <a:t>被切割边的集合定义为</a:t>
                </a:r>
                <a14:m>
                  <m:oMath xmlns:m="http://schemas.openxmlformats.org/officeDocument/2006/math">
                    <m:r>
                      <a:rPr lang="en-US" altLang="zh-CN" sz="2800" i="1">
                        <a:latin typeface="Cambria Math" panose="02040503050406030204" pitchFamily="18" charset="0"/>
                      </a:rPr>
                      <m:t>𝑐</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 </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oMath>
                </a14:m>
                <a:r>
                  <a:rPr lang="zh-CN" altLang="zh-CN" sz="2800" dirty="0">
                    <a:effectLst/>
                  </a:rPr>
                  <a:t> </a:t>
                </a:r>
                <a:endParaRPr kumimoji="1" lang="zh-CN" altLang="en-US" sz="2800" dirty="0"/>
              </a:p>
            </p:txBody>
          </p:sp>
        </mc:Choice>
        <mc:Fallback xmlns="">
          <p:sp>
            <p:nvSpPr>
              <p:cNvPr id="3" name="内容占位符 2">
                <a:extLst>
                  <a:ext uri="{FF2B5EF4-FFF2-40B4-BE49-F238E27FC236}">
                    <a16:creationId xmlns:a16="http://schemas.microsoft.com/office/drawing/2014/main" id="{80898397-459F-6243-9D4C-9397DF5483F1}"/>
                  </a:ext>
                </a:extLst>
              </p:cNvPr>
              <p:cNvSpPr>
                <a:spLocks noGrp="1" noRot="1" noChangeAspect="1" noMove="1" noResize="1" noEditPoints="1" noAdjustHandles="1" noChangeArrowheads="1" noChangeShapeType="1" noTextEdit="1"/>
              </p:cNvSpPr>
              <p:nvPr>
                <p:ph idx="1"/>
              </p:nvPr>
            </p:nvSpPr>
            <p:spPr>
              <a:blipFill>
                <a:blip r:embed="rId2"/>
                <a:stretch>
                  <a:fillRect l="-925" t="-1053" r="-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554837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B6E30-0B15-E84F-A131-09700A1A7B9B}"/>
              </a:ext>
            </a:extLst>
          </p:cNvPr>
          <p:cNvSpPr>
            <a:spLocks noGrp="1"/>
          </p:cNvSpPr>
          <p:nvPr>
            <p:ph type="title"/>
          </p:nvPr>
        </p:nvSpPr>
        <p:spPr/>
        <p:txBody>
          <a:bodyPr/>
          <a:lstStyle/>
          <a:p>
            <a:r>
              <a:rPr kumimoji="1" lang="en-US" altLang="zh-CN" dirty="0"/>
              <a:t>K</a:t>
            </a:r>
            <a:r>
              <a:rPr kumimoji="1" lang="zh-CN" altLang="en-US" dirty="0"/>
              <a:t>划分问题</a:t>
            </a:r>
          </a:p>
        </p:txBody>
      </p:sp>
      <p:sp>
        <p:nvSpPr>
          <p:cNvPr id="3" name="内容占位符 2">
            <a:extLst>
              <a:ext uri="{FF2B5EF4-FFF2-40B4-BE49-F238E27FC236}">
                <a16:creationId xmlns:a16="http://schemas.microsoft.com/office/drawing/2014/main" id="{EA3115D9-8B76-7343-BFDC-483628B810C7}"/>
              </a:ext>
            </a:extLst>
          </p:cNvPr>
          <p:cNvSpPr>
            <a:spLocks noGrp="1"/>
          </p:cNvSpPr>
          <p:nvPr>
            <p:ph idx="1"/>
          </p:nvPr>
        </p:nvSpPr>
        <p:spPr/>
        <p:txBody>
          <a:bodyPr/>
          <a:lstStyle/>
          <a:p>
            <a:r>
              <a:rPr lang="zh-CN" altLang="zh-CN" dirty="0"/>
              <a:t>将节点切割为</a:t>
            </a:r>
            <a:r>
              <a:rPr lang="en-US" altLang="zh-CN" dirty="0"/>
              <a:t>k</a:t>
            </a:r>
            <a:r>
              <a:rPr lang="zh-CN" altLang="zh-CN" dirty="0"/>
              <a:t>份，目标可以是最小化总切割边数，或者在每个划分节点数相同的前提下，最小化总切割边数</a:t>
            </a:r>
          </a:p>
          <a:p>
            <a:pPr marL="0" indent="0">
              <a:buNone/>
            </a:pPr>
            <a:endParaRPr kumimoji="1" lang="zh-CN" altLang="en-US" dirty="0"/>
          </a:p>
        </p:txBody>
      </p:sp>
      <p:pic>
        <p:nvPicPr>
          <p:cNvPr id="5" name="图片 4">
            <a:extLst>
              <a:ext uri="{FF2B5EF4-FFF2-40B4-BE49-F238E27FC236}">
                <a16:creationId xmlns:a16="http://schemas.microsoft.com/office/drawing/2014/main" id="{8890164A-98D2-3847-8FD6-2912BC5CD6DF}"/>
              </a:ext>
            </a:extLst>
          </p:cNvPr>
          <p:cNvPicPr>
            <a:picLocks noChangeAspect="1"/>
          </p:cNvPicPr>
          <p:nvPr/>
        </p:nvPicPr>
        <p:blipFill>
          <a:blip r:embed="rId2"/>
          <a:stretch>
            <a:fillRect/>
          </a:stretch>
        </p:blipFill>
        <p:spPr>
          <a:xfrm>
            <a:off x="2783632" y="3129756"/>
            <a:ext cx="6384401" cy="2304256"/>
          </a:xfrm>
          <a:prstGeom prst="rect">
            <a:avLst/>
          </a:prstGeom>
        </p:spPr>
      </p:pic>
    </p:spTree>
    <p:extLst>
      <p:ext uri="{BB962C8B-B14F-4D97-AF65-F5344CB8AC3E}">
        <p14:creationId xmlns:p14="http://schemas.microsoft.com/office/powerpoint/2010/main" val="35335446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C2AE1-3C8C-BC48-92C2-101786BEAB83}"/>
              </a:ext>
            </a:extLst>
          </p:cNvPr>
          <p:cNvSpPr>
            <a:spLocks noGrp="1"/>
          </p:cNvSpPr>
          <p:nvPr>
            <p:ph type="title"/>
          </p:nvPr>
        </p:nvSpPr>
        <p:spPr/>
        <p:txBody>
          <a:bodyPr/>
          <a:lstStyle/>
          <a:p>
            <a:r>
              <a:rPr kumimoji="1" lang="en-US" altLang="zh-CN" dirty="0"/>
              <a:t>KL</a:t>
            </a:r>
            <a:r>
              <a:rPr kumimoji="1" lang="zh-CN" altLang="en-US" dirty="0"/>
              <a:t>算法</a:t>
            </a:r>
          </a:p>
        </p:txBody>
      </p:sp>
      <p:sp>
        <p:nvSpPr>
          <p:cNvPr id="3" name="内容占位符 2">
            <a:extLst>
              <a:ext uri="{FF2B5EF4-FFF2-40B4-BE49-F238E27FC236}">
                <a16:creationId xmlns:a16="http://schemas.microsoft.com/office/drawing/2014/main" id="{66582AE3-7DE6-0848-81C2-526A82E81C00}"/>
              </a:ext>
            </a:extLst>
          </p:cNvPr>
          <p:cNvSpPr>
            <a:spLocks noGrp="1"/>
          </p:cNvSpPr>
          <p:nvPr>
            <p:ph idx="1"/>
          </p:nvPr>
        </p:nvSpPr>
        <p:spPr/>
        <p:txBody>
          <a:bodyPr/>
          <a:lstStyle/>
          <a:p>
            <a:r>
              <a:rPr lang="en-US" altLang="zh-CN" sz="2400" dirty="0"/>
              <a:t>KL</a:t>
            </a:r>
            <a:r>
              <a:rPr lang="zh-CN" altLang="zh-CN" sz="2400" dirty="0"/>
              <a:t>算法</a:t>
            </a:r>
            <a:r>
              <a:rPr lang="en-US" altLang="zh-CN" sz="2400" dirty="0"/>
              <a:t>(Kernighan-Lin’s Algorithm)</a:t>
            </a:r>
            <a:r>
              <a:rPr lang="zh-CN" altLang="zh-CN" sz="2400" dirty="0"/>
              <a:t>考虑的是简单图的划分问题，每条边只连接两个节点 </a:t>
            </a:r>
            <a:endParaRPr lang="en-US" altLang="zh-CN" sz="2400" dirty="0"/>
          </a:p>
          <a:p>
            <a:pPr lvl="1"/>
            <a:r>
              <a:rPr lang="zh-CN" altLang="en-US" sz="2000" dirty="0"/>
              <a:t>从两个划分𝑋和𝑋</a:t>
            </a:r>
            <a:r>
              <a:rPr lang="en-US" altLang="zh-CN" sz="2000" dirty="0"/>
              <a:t>′</a:t>
            </a:r>
            <a:r>
              <a:rPr lang="zh-CN" altLang="en-US" sz="2000" dirty="0"/>
              <a:t>中各选择一个节点，即𝐴∈𝑋，𝐵∈𝑋</a:t>
            </a:r>
            <a:r>
              <a:rPr lang="en-US" altLang="zh-CN" sz="2000" dirty="0"/>
              <a:t>’</a:t>
            </a:r>
            <a:r>
              <a:rPr lang="zh-CN" altLang="en-US" sz="2000" dirty="0"/>
              <a:t>，将</a:t>
            </a:r>
            <a:r>
              <a:rPr lang="en" altLang="zh-CN" sz="2000" dirty="0"/>
              <a:t>A</a:t>
            </a:r>
            <a:r>
              <a:rPr lang="zh-CN" altLang="en-US" sz="2000" dirty="0"/>
              <a:t>和</a:t>
            </a:r>
            <a:r>
              <a:rPr lang="en" altLang="zh-CN" sz="2000" dirty="0"/>
              <a:t>B</a:t>
            </a:r>
            <a:r>
              <a:rPr lang="zh-CN" altLang="en-US" sz="2000" dirty="0"/>
              <a:t>交换之后切割边数量的减少量作为交换的增益</a:t>
            </a:r>
            <a:endParaRPr lang="en-US" altLang="zh-CN" sz="2000" dirty="0"/>
          </a:p>
          <a:p>
            <a:pPr lvl="1"/>
            <a:r>
              <a:rPr lang="zh-CN" altLang="en-US" sz="2000" dirty="0"/>
              <a:t>每次迭代时从𝑋和𝑋</a:t>
            </a:r>
            <a:r>
              <a:rPr lang="en-US" altLang="zh-CN" sz="2000" dirty="0"/>
              <a:t>′</a:t>
            </a:r>
            <a:r>
              <a:rPr lang="zh-CN" altLang="en-US" sz="2000" dirty="0"/>
              <a:t>中可移动节点中选择交换后增益最大的节点对进行交换。交换完成后，将移动的节点锁定，避免重复交换</a:t>
            </a:r>
            <a:endParaRPr lang="en-US" altLang="zh-CN" sz="2000" dirty="0"/>
          </a:p>
          <a:p>
            <a:pPr lvl="1"/>
            <a:r>
              <a:rPr lang="zh-CN" altLang="en-US" sz="2000" dirty="0"/>
              <a:t>当𝑋和𝑋</a:t>
            </a:r>
            <a:r>
              <a:rPr lang="en-US" altLang="zh-CN" sz="2000" dirty="0"/>
              <a:t>′</a:t>
            </a:r>
            <a:r>
              <a:rPr lang="zh-CN" altLang="en-US" sz="2000" dirty="0"/>
              <a:t>中所有节点都被锁定，即所有节点都交换一遍之后，称为一轮交换</a:t>
            </a:r>
            <a:r>
              <a:rPr lang="en-US" altLang="zh-CN" sz="2000" dirty="0"/>
              <a:t>(</a:t>
            </a:r>
            <a:r>
              <a:rPr lang="en" altLang="zh-CN" sz="2000" dirty="0"/>
              <a:t>pass)</a:t>
            </a:r>
          </a:p>
          <a:p>
            <a:pPr lvl="1"/>
            <a:r>
              <a:rPr lang="zh-CN" altLang="en-US" sz="2000" dirty="0"/>
              <a:t>整轮交换过程中记录增益的变换过程，假设增益在第</a:t>
            </a:r>
            <a:r>
              <a:rPr lang="en" altLang="zh-CN" sz="2000" dirty="0"/>
              <a:t>l</a:t>
            </a:r>
            <a:r>
              <a:rPr lang="zh-CN" altLang="en-US" sz="2000" dirty="0"/>
              <a:t>次交换取得最大值，则执行前</a:t>
            </a:r>
            <a:r>
              <a:rPr lang="en" altLang="zh-CN" sz="2000" i="1" dirty="0"/>
              <a:t>l</a:t>
            </a:r>
            <a:r>
              <a:rPr lang="zh-CN" altLang="en-US" sz="2000" dirty="0"/>
              <a:t>次交换，完成一轮迭代 </a:t>
            </a:r>
            <a:r>
              <a:rPr lang="zh-CN" altLang="en" sz="2000" dirty="0"/>
              <a:t> </a:t>
            </a:r>
            <a:endParaRPr kumimoji="1" lang="zh-CN" altLang="en-US" sz="2000" dirty="0"/>
          </a:p>
        </p:txBody>
      </p:sp>
    </p:spTree>
    <p:extLst>
      <p:ext uri="{BB962C8B-B14F-4D97-AF65-F5344CB8AC3E}">
        <p14:creationId xmlns:p14="http://schemas.microsoft.com/office/powerpoint/2010/main" val="289403515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9AA7B-4E7F-6141-AD30-1064BC1DC1B0}"/>
              </a:ext>
            </a:extLst>
          </p:cNvPr>
          <p:cNvSpPr>
            <a:spLocks noGrp="1"/>
          </p:cNvSpPr>
          <p:nvPr>
            <p:ph type="title"/>
          </p:nvPr>
        </p:nvSpPr>
        <p:spPr/>
        <p:txBody>
          <a:bodyPr/>
          <a:lstStyle/>
          <a:p>
            <a:r>
              <a:rPr kumimoji="1" lang="en-US" altLang="zh-CN" dirty="0"/>
              <a:t>FM</a:t>
            </a:r>
            <a:r>
              <a:rPr kumimoji="1"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92DCFF-1441-6848-B945-708978E5E6CB}"/>
                  </a:ext>
                </a:extLst>
              </p:cNvPr>
              <p:cNvSpPr>
                <a:spLocks noGrp="1"/>
              </p:cNvSpPr>
              <p:nvPr>
                <p:ph idx="1"/>
              </p:nvPr>
            </p:nvSpPr>
            <p:spPr/>
            <p:txBody>
              <a:bodyPr/>
              <a:lstStyle/>
              <a:p>
                <a:r>
                  <a:rPr lang="en-US" altLang="zh-CN" sz="2400" dirty="0"/>
                  <a:t>FM</a:t>
                </a:r>
                <a:r>
                  <a:rPr lang="zh-CN" altLang="zh-CN" sz="2400" dirty="0"/>
                  <a:t>算法对</a:t>
                </a:r>
                <a:r>
                  <a:rPr lang="en-US" altLang="zh-CN" sz="2400" dirty="0"/>
                  <a:t>KL</a:t>
                </a:r>
                <a:r>
                  <a:rPr lang="zh-CN" altLang="zh-CN" sz="2400" dirty="0"/>
                  <a:t>算法进行了改进</a:t>
                </a:r>
                <a:endParaRPr lang="en-US" altLang="zh-CN" sz="2400" dirty="0"/>
              </a:p>
              <a:p>
                <a:pPr lvl="1"/>
                <a:r>
                  <a:rPr lang="en-US" altLang="zh-CN" sz="2000" dirty="0"/>
                  <a:t>FM</a:t>
                </a:r>
                <a:r>
                  <a:rPr lang="zh-CN" altLang="zh-CN" sz="2000" dirty="0"/>
                  <a:t>算法不是寻找增益最大的节点对</a:t>
                </a:r>
                <a:r>
                  <a:rPr lang="en-US" altLang="zh-CN" sz="2000" dirty="0"/>
                  <a:t>(A, B)</a:t>
                </a:r>
                <a:r>
                  <a:rPr lang="zh-CN" altLang="zh-CN" sz="2000" dirty="0"/>
                  <a:t>进行交换</a:t>
                </a:r>
                <a:r>
                  <a:rPr lang="zh-CN" altLang="en-US" sz="2000" dirty="0"/>
                  <a:t>，</a:t>
                </a:r>
                <a:r>
                  <a:rPr lang="zh-CN" altLang="zh-CN" sz="2000" dirty="0"/>
                  <a:t>它首先从一个划分</a:t>
                </a:r>
                <a:r>
                  <a:rPr lang="en-US" altLang="zh-CN" sz="2000" dirty="0"/>
                  <a:t>X</a:t>
                </a:r>
                <a:r>
                  <a:rPr lang="zh-CN" altLang="zh-CN" sz="2000" dirty="0"/>
                  <a:t>从找到增益最大的节点交换到</a:t>
                </a:r>
                <a:r>
                  <a:rPr lang="en-US" altLang="zh-CN" sz="2000" dirty="0"/>
                  <a:t>X’</a:t>
                </a:r>
                <a:r>
                  <a:rPr lang="zh-CN" altLang="zh-CN" sz="2000" dirty="0"/>
                  <a:t>，再从划分</a:t>
                </a:r>
                <a:r>
                  <a:rPr lang="en-US" altLang="zh-CN" sz="2000" dirty="0"/>
                  <a:t>X’</a:t>
                </a:r>
                <a:r>
                  <a:rPr lang="zh-CN" altLang="zh-CN" sz="2000" dirty="0"/>
                  <a:t>中找到增益最大的节点交换到</a:t>
                </a:r>
                <a:r>
                  <a:rPr lang="en-US" altLang="zh-CN" sz="2000" dirty="0"/>
                  <a:t>X</a:t>
                </a:r>
                <a:r>
                  <a:rPr lang="zh-CN" altLang="zh-CN" sz="2000" dirty="0"/>
                  <a:t>，如此交替进行。增益计算公式仍然为：</a:t>
                </a: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𝑔𝑎𝑖𝑛</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𝐴</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𝐴</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𝐴</m:t>
                          </m:r>
                        </m:sub>
                      </m:sSub>
                    </m:oMath>
                  </m:oMathPara>
                </a14:m>
                <a:endParaRPr lang="zh-CN" altLang="zh-CN" sz="2400" dirty="0"/>
              </a:p>
              <a:p>
                <a:endParaRPr lang="en-US" altLang="zh-CN" sz="2400" dirty="0"/>
              </a:p>
              <a:p>
                <a:r>
                  <a:rPr lang="zh-CN" altLang="zh-CN" sz="2400" dirty="0"/>
                  <a:t>直观上来看，可以将每次交换的复杂度降低到</a:t>
                </a:r>
                <a:r>
                  <a:rPr lang="en-US" altLang="zh-CN" sz="2400" dirty="0"/>
                  <a:t>O(n)</a:t>
                </a:r>
              </a:p>
              <a:p>
                <a:r>
                  <a:rPr kumimoji="1" lang="en-US" altLang="zh-CN" sz="2400" dirty="0"/>
                  <a:t>FM</a:t>
                </a:r>
                <a:r>
                  <a:rPr kumimoji="1" lang="zh-CN" altLang="en-US" sz="2400" dirty="0"/>
                  <a:t>算法利用桶形结构对增益计算和节点选择进一步</a:t>
                </a:r>
                <a:r>
                  <a:rPr lang="zh-CN" altLang="en-US" sz="2400" dirty="0"/>
                  <a:t>优化</a:t>
                </a:r>
                <a:endParaRPr lang="en-US" altLang="zh-CN" sz="2400" dirty="0"/>
              </a:p>
              <a:p>
                <a:r>
                  <a:rPr lang="zh-CN" altLang="zh-CN" sz="2400" dirty="0"/>
                  <a:t>如果将</a:t>
                </a:r>
                <a:r>
                  <a:rPr lang="en-US" altLang="zh-CN" sz="2400" dirty="0"/>
                  <a:t>A</a:t>
                </a:r>
                <a:r>
                  <a:rPr lang="zh-CN" altLang="zh-CN" sz="2400" dirty="0"/>
                  <a:t>节点从</a:t>
                </a:r>
                <a:r>
                  <a:rPr lang="en-US" altLang="zh-CN" sz="2400" dirty="0"/>
                  <a:t>X</a:t>
                </a:r>
                <a:r>
                  <a:rPr lang="zh-CN" altLang="zh-CN" sz="2400" dirty="0"/>
                  <a:t>移动到</a:t>
                </a:r>
                <a:r>
                  <a:rPr lang="en-US" altLang="zh-CN" sz="2400" dirty="0"/>
                  <a:t>X’</a:t>
                </a:r>
                <a:r>
                  <a:rPr lang="zh-CN" altLang="zh-CN" sz="2400" dirty="0"/>
                  <a:t>后，要从</a:t>
                </a:r>
                <a:r>
                  <a:rPr lang="en-US" altLang="zh-CN" sz="2400" dirty="0"/>
                  <a:t>X’</a:t>
                </a:r>
                <a:r>
                  <a:rPr lang="zh-CN" altLang="zh-CN" sz="2400" dirty="0"/>
                  <a:t>寻找增益最大的节点</a:t>
                </a:r>
                <a:r>
                  <a:rPr lang="en-US" altLang="zh-CN" sz="2400" dirty="0"/>
                  <a:t>B</a:t>
                </a:r>
                <a:r>
                  <a:rPr lang="zh-CN" altLang="zh-CN" sz="2400" dirty="0"/>
                  <a:t>移动到</a:t>
                </a:r>
                <a:r>
                  <a:rPr lang="en-US" altLang="zh-CN" sz="2400" dirty="0"/>
                  <a:t>X</a:t>
                </a:r>
                <a:r>
                  <a:rPr lang="zh-CN" altLang="zh-CN" sz="2400" dirty="0"/>
                  <a:t>。无需对所有节点全部重新更新增益，只需要对与</a:t>
                </a:r>
                <a:r>
                  <a:rPr lang="en-US" altLang="zh-CN" sz="2400" dirty="0"/>
                  <a:t>A</a:t>
                </a:r>
                <a:r>
                  <a:rPr lang="zh-CN" altLang="zh-CN" sz="2400" dirty="0"/>
                  <a:t>节点相连接的节点更新增益即可</a:t>
                </a:r>
                <a:endParaRPr lang="zh-CN" altLang="en-US" sz="2400" dirty="0"/>
              </a:p>
            </p:txBody>
          </p:sp>
        </mc:Choice>
        <mc:Fallback xmlns="">
          <p:sp>
            <p:nvSpPr>
              <p:cNvPr id="3" name="内容占位符 2">
                <a:extLst>
                  <a:ext uri="{FF2B5EF4-FFF2-40B4-BE49-F238E27FC236}">
                    <a16:creationId xmlns:a16="http://schemas.microsoft.com/office/drawing/2014/main" id="{CD92DCFF-1441-6848-B945-708978E5E6CB}"/>
                  </a:ext>
                </a:extLst>
              </p:cNvPr>
              <p:cNvSpPr>
                <a:spLocks noGrp="1" noRot="1" noChangeAspect="1" noMove="1" noResize="1" noEditPoints="1" noAdjustHandles="1" noChangeArrowheads="1" noChangeShapeType="1" noTextEdit="1"/>
              </p:cNvSpPr>
              <p:nvPr>
                <p:ph idx="1"/>
              </p:nvPr>
            </p:nvSpPr>
            <p:spPr>
              <a:blipFill>
                <a:blip r:embed="rId2"/>
                <a:stretch>
                  <a:fillRect l="-694" t="-1316" r="-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59717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5B5CB-0A90-B34A-9728-9A1E070A82BB}"/>
              </a:ext>
            </a:extLst>
          </p:cNvPr>
          <p:cNvSpPr>
            <a:spLocks noGrp="1"/>
          </p:cNvSpPr>
          <p:nvPr>
            <p:ph type="title"/>
          </p:nvPr>
        </p:nvSpPr>
        <p:spPr/>
        <p:txBody>
          <a:bodyPr/>
          <a:lstStyle/>
          <a:p>
            <a:r>
              <a:rPr kumimoji="1" lang="en-US" altLang="zh-CN" dirty="0"/>
              <a:t>K</a:t>
            </a:r>
            <a:r>
              <a:rPr kumimoji="1" lang="zh-CN" altLang="en-US" dirty="0"/>
              <a:t>划分算法</a:t>
            </a:r>
          </a:p>
        </p:txBody>
      </p:sp>
      <p:sp>
        <p:nvSpPr>
          <p:cNvPr id="3" name="内容占位符 2">
            <a:extLst>
              <a:ext uri="{FF2B5EF4-FFF2-40B4-BE49-F238E27FC236}">
                <a16:creationId xmlns:a16="http://schemas.microsoft.com/office/drawing/2014/main" id="{C1211334-2505-B347-91B2-0755D9432EF4}"/>
              </a:ext>
            </a:extLst>
          </p:cNvPr>
          <p:cNvSpPr>
            <a:spLocks noGrp="1"/>
          </p:cNvSpPr>
          <p:nvPr>
            <p:ph idx="1"/>
          </p:nvPr>
        </p:nvSpPr>
        <p:spPr/>
        <p:txBody>
          <a:bodyPr/>
          <a:lstStyle/>
          <a:p>
            <a:r>
              <a:rPr kumimoji="1" lang="zh-CN" altLang="en-US" sz="2800" dirty="0"/>
              <a:t>基于递归二分实现</a:t>
            </a:r>
            <a:r>
              <a:rPr kumimoji="1" lang="en-US" altLang="zh-CN" sz="2800" dirty="0"/>
              <a:t>k</a:t>
            </a:r>
            <a:r>
              <a:rPr kumimoji="1" lang="zh-CN" altLang="en-US" sz="2800" dirty="0"/>
              <a:t>划分</a:t>
            </a:r>
            <a:endParaRPr kumimoji="1" lang="en-US" altLang="zh-CN" sz="2800" dirty="0"/>
          </a:p>
          <a:p>
            <a:pPr lvl="1"/>
            <a:r>
              <a:rPr kumimoji="1" lang="zh-CN" altLang="en-US" sz="2400" dirty="0"/>
              <a:t>二分，再对二分结果进行二分</a:t>
            </a:r>
            <a:endParaRPr kumimoji="1" lang="en-US" altLang="zh-CN" sz="2400" dirty="0"/>
          </a:p>
          <a:p>
            <a:pPr lvl="1"/>
            <a:r>
              <a:rPr lang="en-US" altLang="zh-CN" sz="2400" dirty="0"/>
              <a:t>log</a:t>
            </a:r>
            <a:r>
              <a:rPr lang="en-US" altLang="zh-CN" sz="2400" baseline="-25000" dirty="0"/>
              <a:t>2</a:t>
            </a:r>
            <a:r>
              <a:rPr lang="en-US" altLang="zh-CN" sz="2400" dirty="0"/>
              <a:t>k</a:t>
            </a:r>
            <a:r>
              <a:rPr lang="zh-CN" altLang="en-US" sz="2400" dirty="0"/>
              <a:t>次递归实现</a:t>
            </a:r>
            <a:r>
              <a:rPr lang="en-US" altLang="zh-CN" sz="2400" dirty="0"/>
              <a:t>k</a:t>
            </a:r>
            <a:r>
              <a:rPr lang="zh-CN" altLang="en-US" sz="2400" dirty="0"/>
              <a:t>划分</a:t>
            </a:r>
            <a:endParaRPr lang="en-US" altLang="zh-CN" sz="2400" dirty="0"/>
          </a:p>
          <a:p>
            <a:endParaRPr kumimoji="1" lang="en-US" altLang="zh-CN" sz="2800" dirty="0"/>
          </a:p>
          <a:p>
            <a:r>
              <a:rPr lang="zh-CN" altLang="en-US" sz="2800" dirty="0"/>
              <a:t>非</a:t>
            </a:r>
            <a:r>
              <a:rPr lang="en-US" altLang="zh-CN" sz="2800" dirty="0"/>
              <a:t>2</a:t>
            </a:r>
            <a:r>
              <a:rPr lang="zh-CN" altLang="en-US" sz="2800" dirty="0"/>
              <a:t>的幂次如何处理？</a:t>
            </a:r>
            <a:endParaRPr lang="en-US" altLang="zh-CN" sz="2800" dirty="0"/>
          </a:p>
          <a:p>
            <a:pPr lvl="1"/>
            <a:r>
              <a:rPr kumimoji="1" lang="zh-CN" altLang="en-US" sz="2400" dirty="0"/>
              <a:t>二分时，设置约束，实现非平衡划分</a:t>
            </a:r>
            <a:endParaRPr kumimoji="1" lang="en-US" altLang="zh-CN" sz="2400" dirty="0"/>
          </a:p>
          <a:p>
            <a:pPr lvl="1"/>
            <a:r>
              <a:rPr lang="zh-CN" altLang="en-US" sz="2400" dirty="0"/>
              <a:t>例如：</a:t>
            </a:r>
            <a:r>
              <a:rPr lang="en-US" altLang="zh-CN" sz="2400" dirty="0"/>
              <a:t>7:</a:t>
            </a:r>
            <a:r>
              <a:rPr lang="zh-CN" altLang="en-US" sz="2400" dirty="0"/>
              <a:t> </a:t>
            </a:r>
            <a:r>
              <a:rPr lang="en-US" altLang="zh-CN" sz="2400" dirty="0"/>
              <a:t>4/3</a:t>
            </a:r>
            <a:r>
              <a:rPr lang="zh-CN" altLang="en-US" sz="2400" dirty="0"/>
              <a:t>；</a:t>
            </a:r>
            <a:r>
              <a:rPr lang="en-US" altLang="zh-CN" sz="2400" dirty="0"/>
              <a:t>4: 2/2</a:t>
            </a:r>
            <a:r>
              <a:rPr lang="zh-CN" altLang="en-US" sz="2400" dirty="0"/>
              <a:t>；</a:t>
            </a:r>
            <a:r>
              <a:rPr lang="en-US" altLang="zh-CN" sz="2400" dirty="0"/>
              <a:t>3:</a:t>
            </a:r>
            <a:r>
              <a:rPr lang="zh-CN" altLang="en-US" sz="2400" dirty="0"/>
              <a:t> </a:t>
            </a:r>
            <a:r>
              <a:rPr lang="en-US" altLang="zh-CN" sz="2400" dirty="0"/>
              <a:t>1/2</a:t>
            </a:r>
            <a:r>
              <a:rPr lang="zh-CN" altLang="en-US" sz="2400" dirty="0"/>
              <a:t>；</a:t>
            </a:r>
            <a:r>
              <a:rPr lang="en-US" altLang="zh-CN" sz="2400" dirty="0"/>
              <a:t>2:</a:t>
            </a:r>
            <a:r>
              <a:rPr lang="zh-CN" altLang="en-US" sz="2400" dirty="0"/>
              <a:t> </a:t>
            </a:r>
            <a:r>
              <a:rPr lang="en-US" altLang="zh-CN" sz="2400" dirty="0"/>
              <a:t>1/1</a:t>
            </a:r>
          </a:p>
          <a:p>
            <a:pPr lvl="1"/>
            <a:endParaRPr kumimoji="1" lang="en-US" altLang="zh-CN" sz="2400" dirty="0"/>
          </a:p>
          <a:p>
            <a:r>
              <a:rPr lang="zh-CN" altLang="en-US" sz="2800" dirty="0"/>
              <a:t>递归二分的优缺点：</a:t>
            </a:r>
            <a:endParaRPr lang="en-US" altLang="zh-CN" sz="2800" dirty="0"/>
          </a:p>
          <a:p>
            <a:pPr lvl="1"/>
            <a:r>
              <a:rPr lang="zh-CN" altLang="en-US" sz="2400" dirty="0"/>
              <a:t>优点：速度快，实现简单，二分可以获得良好的划分效果</a:t>
            </a:r>
            <a:endParaRPr lang="en-US" altLang="zh-CN" sz="2400" dirty="0"/>
          </a:p>
          <a:p>
            <a:pPr lvl="1"/>
            <a:r>
              <a:rPr lang="zh-CN" altLang="en-US" sz="2400" dirty="0"/>
              <a:t>缺点：基于递归二分可能会得到非</a:t>
            </a:r>
            <a:r>
              <a:rPr lang="en-US" altLang="zh-CN" sz="2400" dirty="0"/>
              <a:t>k</a:t>
            </a:r>
            <a:r>
              <a:rPr lang="zh-CN" altLang="en-US" sz="2400" dirty="0"/>
              <a:t>分的最优解</a:t>
            </a:r>
            <a:endParaRPr lang="en-US" altLang="zh-CN" sz="2400" dirty="0"/>
          </a:p>
          <a:p>
            <a:endParaRPr kumimoji="1" lang="zh-CN" altLang="en-US" sz="2800" dirty="0"/>
          </a:p>
        </p:txBody>
      </p:sp>
    </p:spTree>
    <p:extLst>
      <p:ext uri="{BB962C8B-B14F-4D97-AF65-F5344CB8AC3E}">
        <p14:creationId xmlns:p14="http://schemas.microsoft.com/office/powerpoint/2010/main" val="18369514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0B441-E78A-3443-A12D-0CB6257BB5DD}"/>
              </a:ext>
            </a:extLst>
          </p:cNvPr>
          <p:cNvSpPr>
            <a:spLocks noGrp="1"/>
          </p:cNvSpPr>
          <p:nvPr>
            <p:ph type="title"/>
          </p:nvPr>
        </p:nvSpPr>
        <p:spPr/>
        <p:txBody>
          <a:bodyPr/>
          <a:lstStyle/>
          <a:p>
            <a:r>
              <a:rPr kumimoji="1" lang="en-US" altLang="zh-CN" dirty="0"/>
              <a:t>NPC</a:t>
            </a:r>
            <a:r>
              <a:rPr kumimoji="1" lang="zh-CN" altLang="en-US" dirty="0"/>
              <a:t>与</a:t>
            </a:r>
            <a:r>
              <a:rPr kumimoji="1" lang="en-US" altLang="zh-CN" dirty="0"/>
              <a:t>NP-hard</a:t>
            </a:r>
            <a:endParaRPr kumimoji="1" lang="zh-CN" altLang="en-US" dirty="0"/>
          </a:p>
        </p:txBody>
      </p:sp>
      <p:sp>
        <p:nvSpPr>
          <p:cNvPr id="3" name="内容占位符 2">
            <a:extLst>
              <a:ext uri="{FF2B5EF4-FFF2-40B4-BE49-F238E27FC236}">
                <a16:creationId xmlns:a16="http://schemas.microsoft.com/office/drawing/2014/main" id="{E6EC7C29-D9BA-F945-B555-64C31AC0FA37}"/>
              </a:ext>
            </a:extLst>
          </p:cNvPr>
          <p:cNvSpPr>
            <a:spLocks noGrp="1"/>
          </p:cNvSpPr>
          <p:nvPr>
            <p:ph idx="1"/>
          </p:nvPr>
        </p:nvSpPr>
        <p:spPr/>
        <p:txBody>
          <a:bodyPr/>
          <a:lstStyle/>
          <a:p>
            <a:r>
              <a:rPr lang="en-US" altLang="zh-CN" dirty="0"/>
              <a:t>NP-complete</a:t>
            </a:r>
            <a:r>
              <a:rPr lang="zh-CN" altLang="en-US" dirty="0"/>
              <a:t>（</a:t>
            </a:r>
            <a:r>
              <a:rPr lang="en-US" altLang="zh-CN" dirty="0"/>
              <a:t>NPC</a:t>
            </a:r>
            <a:r>
              <a:rPr lang="zh-CN" altLang="en-US" dirty="0"/>
              <a:t>）问题是</a:t>
            </a:r>
            <a:r>
              <a:rPr lang="en-US" altLang="zh-CN" dirty="0"/>
              <a:t>NP</a:t>
            </a:r>
            <a:r>
              <a:rPr lang="zh-CN" altLang="en-US" dirty="0"/>
              <a:t>问题里面最难的问题</a:t>
            </a:r>
            <a:endParaRPr lang="en-US" altLang="zh-CN" dirty="0"/>
          </a:p>
          <a:p>
            <a:pPr lvl="1"/>
            <a:r>
              <a:rPr lang="zh-CN" altLang="zh-CN" dirty="0"/>
              <a:t>它是一个</a:t>
            </a:r>
            <a:r>
              <a:rPr lang="en-US" altLang="zh-CN" dirty="0"/>
              <a:t>NP</a:t>
            </a:r>
            <a:r>
              <a:rPr lang="zh-CN" altLang="zh-CN" dirty="0"/>
              <a:t>问题</a:t>
            </a:r>
            <a:endParaRPr lang="en-US" altLang="zh-CN" dirty="0"/>
          </a:p>
          <a:p>
            <a:pPr lvl="1"/>
            <a:r>
              <a:rPr lang="zh-CN" altLang="en-US" dirty="0"/>
              <a:t>所有</a:t>
            </a:r>
            <a:r>
              <a:rPr lang="en-US" altLang="zh-CN" dirty="0"/>
              <a:t>NP</a:t>
            </a:r>
            <a:r>
              <a:rPr lang="zh-CN" altLang="en-US" dirty="0"/>
              <a:t>问题都可归约为</a:t>
            </a:r>
            <a:r>
              <a:rPr lang="en-US" altLang="zh-CN" dirty="0"/>
              <a:t>NP-complete</a:t>
            </a:r>
            <a:r>
              <a:rPr lang="zh-CN" altLang="en-US" dirty="0"/>
              <a:t>问题</a:t>
            </a:r>
            <a:endParaRPr lang="en-US" altLang="zh-CN" dirty="0"/>
          </a:p>
          <a:p>
            <a:pPr lvl="1"/>
            <a:r>
              <a:rPr lang="en-US" altLang="zh-CN" dirty="0"/>
              <a:t>3-SAT</a:t>
            </a:r>
            <a:r>
              <a:rPr lang="zh-CN" altLang="en-US" dirty="0"/>
              <a:t>问题是第一个被证明的</a:t>
            </a:r>
            <a:r>
              <a:rPr lang="en-US" altLang="zh-CN" dirty="0"/>
              <a:t>NPC</a:t>
            </a:r>
            <a:r>
              <a:rPr lang="zh-CN" altLang="en-US" dirty="0"/>
              <a:t>问题，</a:t>
            </a:r>
            <a:r>
              <a:rPr lang="en-US" altLang="zh-CN" dirty="0"/>
              <a:t>SAT</a:t>
            </a:r>
            <a:r>
              <a:rPr lang="zh-CN" altLang="en-US" dirty="0"/>
              <a:t>问题如果有多项式时间复杂度，那么</a:t>
            </a:r>
            <a:r>
              <a:rPr lang="en-US" altLang="zh-CN" dirty="0"/>
              <a:t>P=NP</a:t>
            </a:r>
          </a:p>
          <a:p>
            <a:pPr lvl="1"/>
            <a:endParaRPr lang="en-US" altLang="zh-CN" dirty="0"/>
          </a:p>
          <a:p>
            <a:r>
              <a:rPr lang="en-US" altLang="zh-CN" dirty="0"/>
              <a:t>NP-hard</a:t>
            </a:r>
            <a:r>
              <a:rPr lang="zh-CN" altLang="en-US" dirty="0"/>
              <a:t>问题是比</a:t>
            </a:r>
            <a:r>
              <a:rPr lang="en-US" altLang="zh-CN" dirty="0"/>
              <a:t>NPC</a:t>
            </a:r>
            <a:r>
              <a:rPr lang="zh-CN" altLang="en-US" dirty="0"/>
              <a:t>更难的问题</a:t>
            </a:r>
            <a:endParaRPr lang="en-US" altLang="zh-CN" dirty="0"/>
          </a:p>
          <a:p>
            <a:pPr lvl="1"/>
            <a:r>
              <a:rPr lang="en-US" altLang="zh-CN" dirty="0"/>
              <a:t>NP-hard</a:t>
            </a:r>
            <a:r>
              <a:rPr lang="zh-CN" altLang="zh-CN" dirty="0"/>
              <a:t>问题不一定是</a:t>
            </a:r>
            <a:r>
              <a:rPr lang="en-US" altLang="zh-CN" dirty="0"/>
              <a:t>NP</a:t>
            </a:r>
            <a:r>
              <a:rPr lang="zh-CN" altLang="zh-CN" dirty="0"/>
              <a:t>问题</a:t>
            </a:r>
            <a:endParaRPr lang="en-US" altLang="zh-CN" dirty="0"/>
          </a:p>
          <a:p>
            <a:pPr lvl="1"/>
            <a:r>
              <a:rPr lang="zh-CN" altLang="en-US" dirty="0"/>
              <a:t>但</a:t>
            </a:r>
            <a:r>
              <a:rPr lang="en-US" altLang="zh-CN" dirty="0"/>
              <a:t>NPC</a:t>
            </a:r>
            <a:r>
              <a:rPr lang="zh-CN" altLang="en-US" dirty="0"/>
              <a:t>问题可以归约为</a:t>
            </a:r>
            <a:r>
              <a:rPr lang="en-US" altLang="zh-CN" dirty="0"/>
              <a:t>NP-hard</a:t>
            </a:r>
            <a:r>
              <a:rPr lang="zh-CN" altLang="en-US" dirty="0"/>
              <a:t>问题</a:t>
            </a:r>
            <a:endParaRPr lang="en-US" altLang="zh-CN" dirty="0"/>
          </a:p>
        </p:txBody>
      </p:sp>
      <p:pic>
        <p:nvPicPr>
          <p:cNvPr id="4" name="图片 3">
            <a:extLst>
              <a:ext uri="{FF2B5EF4-FFF2-40B4-BE49-F238E27FC236}">
                <a16:creationId xmlns:a16="http://schemas.microsoft.com/office/drawing/2014/main" id="{12220E9C-7249-6942-88BE-F9EF5B46CF93}"/>
              </a:ext>
            </a:extLst>
          </p:cNvPr>
          <p:cNvPicPr>
            <a:picLocks noChangeAspect="1"/>
          </p:cNvPicPr>
          <p:nvPr/>
        </p:nvPicPr>
        <p:blipFill>
          <a:blip r:embed="rId2"/>
          <a:stretch>
            <a:fillRect/>
          </a:stretch>
        </p:blipFill>
        <p:spPr>
          <a:xfrm>
            <a:off x="7320136" y="3933056"/>
            <a:ext cx="4584700" cy="2146300"/>
          </a:xfrm>
          <a:prstGeom prst="rect">
            <a:avLst/>
          </a:prstGeom>
        </p:spPr>
      </p:pic>
    </p:spTree>
    <p:extLst>
      <p:ext uri="{BB962C8B-B14F-4D97-AF65-F5344CB8AC3E}">
        <p14:creationId xmlns:p14="http://schemas.microsoft.com/office/powerpoint/2010/main" val="338536702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CBE7E-E3ED-E841-9CB9-738D8F541E28}"/>
              </a:ext>
            </a:extLst>
          </p:cNvPr>
          <p:cNvSpPr>
            <a:spLocks noGrp="1"/>
          </p:cNvSpPr>
          <p:nvPr>
            <p:ph type="title"/>
          </p:nvPr>
        </p:nvSpPr>
        <p:spPr/>
        <p:txBody>
          <a:bodyPr/>
          <a:lstStyle/>
          <a:p>
            <a:r>
              <a:rPr lang="en-US" altLang="zh-CN" dirty="0"/>
              <a:t>K</a:t>
            </a:r>
            <a:r>
              <a:rPr lang="zh-CN" altLang="en-US" dirty="0"/>
              <a:t>划分算法</a:t>
            </a:r>
            <a:endParaRPr kumimoji="1" lang="zh-CN" altLang="en-US" dirty="0"/>
          </a:p>
        </p:txBody>
      </p:sp>
      <p:sp>
        <p:nvSpPr>
          <p:cNvPr id="3" name="内容占位符 2">
            <a:extLst>
              <a:ext uri="{FF2B5EF4-FFF2-40B4-BE49-F238E27FC236}">
                <a16:creationId xmlns:a16="http://schemas.microsoft.com/office/drawing/2014/main" id="{CBC23C8C-3606-0146-BF6D-6C1D81BF5C32}"/>
              </a:ext>
            </a:extLst>
          </p:cNvPr>
          <p:cNvSpPr>
            <a:spLocks noGrp="1"/>
          </p:cNvSpPr>
          <p:nvPr>
            <p:ph idx="1"/>
          </p:nvPr>
        </p:nvSpPr>
        <p:spPr/>
        <p:txBody>
          <a:bodyPr/>
          <a:lstStyle/>
          <a:p>
            <a:r>
              <a:rPr lang="zh-CN" altLang="en-US" sz="2800" dirty="0"/>
              <a:t>二分</a:t>
            </a:r>
            <a:r>
              <a:rPr lang="en-US" altLang="zh-CN" sz="2800" dirty="0"/>
              <a:t>FM</a:t>
            </a:r>
            <a:r>
              <a:rPr lang="zh-CN" altLang="en-US" sz="2800" dirty="0"/>
              <a:t>算法扩展为</a:t>
            </a:r>
            <a:r>
              <a:rPr lang="en-US" altLang="zh-CN" sz="2800" dirty="0"/>
              <a:t>k</a:t>
            </a:r>
            <a:r>
              <a:rPr lang="zh-CN" altLang="en-US" sz="2800" dirty="0"/>
              <a:t>划分</a:t>
            </a:r>
            <a:endParaRPr lang="en-US" altLang="zh-CN" sz="2800" dirty="0"/>
          </a:p>
          <a:p>
            <a:pPr lvl="1"/>
            <a:r>
              <a:rPr lang="en-US" altLang="zh-CN" sz="2400" dirty="0"/>
              <a:t>k</a:t>
            </a:r>
            <a:r>
              <a:rPr lang="zh-CN" altLang="zh-CN" sz="2400" dirty="0"/>
              <a:t>分时，需要维持</a:t>
            </a:r>
            <a:r>
              <a:rPr lang="en-US" altLang="zh-CN" sz="2400" dirty="0"/>
              <a:t>(k-1)k</a:t>
            </a:r>
            <a:r>
              <a:rPr lang="zh-CN" altLang="zh-CN" sz="2400" dirty="0"/>
              <a:t>个桶形结构，表示</a:t>
            </a:r>
            <a:r>
              <a:rPr lang="en-US" altLang="zh-CN" sz="2400" dirty="0"/>
              <a:t>k</a:t>
            </a:r>
            <a:r>
              <a:rPr lang="zh-CN" altLang="zh-CN" sz="2400" dirty="0"/>
              <a:t>个划分中不同的移动方向的节点移动的增益 </a:t>
            </a:r>
            <a:endParaRPr lang="en-US" altLang="zh-CN" sz="2400" dirty="0"/>
          </a:p>
          <a:p>
            <a:pPr lvl="1"/>
            <a:r>
              <a:rPr lang="zh-CN" altLang="en-US" sz="2400" dirty="0"/>
              <a:t>在满足划分平衡约束时，我们选择增益最大的节点进行移动，此时会导致平衡约束被破坏</a:t>
            </a:r>
            <a:endParaRPr lang="en-US" altLang="zh-CN" sz="2400" dirty="0"/>
          </a:p>
          <a:p>
            <a:pPr lvl="1"/>
            <a:r>
              <a:rPr lang="zh-CN" altLang="en-US" sz="2400" dirty="0"/>
              <a:t>后续移动，在满足平衡约束时，优先选择增益最大的节点进行移动</a:t>
            </a:r>
            <a:endParaRPr lang="en-US" altLang="zh-CN" sz="2400" dirty="0"/>
          </a:p>
          <a:p>
            <a:pPr lvl="1"/>
            <a:endParaRPr lang="en-US" altLang="zh-CN" sz="2400" dirty="0"/>
          </a:p>
          <a:p>
            <a:pPr marL="0" indent="0">
              <a:buNone/>
            </a:pPr>
            <a:endParaRPr kumimoji="1" lang="zh-CN" altLang="en-US" sz="2800" dirty="0"/>
          </a:p>
        </p:txBody>
      </p:sp>
    </p:spTree>
    <p:extLst>
      <p:ext uri="{BB962C8B-B14F-4D97-AF65-F5344CB8AC3E}">
        <p14:creationId xmlns:p14="http://schemas.microsoft.com/office/powerpoint/2010/main" val="167739160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E94C3-7DAD-EF4E-9DBC-07C768294205}"/>
              </a:ext>
            </a:extLst>
          </p:cNvPr>
          <p:cNvSpPr>
            <a:spLocks noGrp="1"/>
          </p:cNvSpPr>
          <p:nvPr>
            <p:ph type="title"/>
          </p:nvPr>
        </p:nvSpPr>
        <p:spPr/>
        <p:txBody>
          <a:bodyPr/>
          <a:lstStyle/>
          <a:p>
            <a:r>
              <a:rPr kumimoji="1" lang="zh-CN" altLang="en-US" dirty="0"/>
              <a:t>多级划分算法</a:t>
            </a:r>
          </a:p>
        </p:txBody>
      </p:sp>
      <p:sp>
        <p:nvSpPr>
          <p:cNvPr id="3" name="内容占位符 2">
            <a:extLst>
              <a:ext uri="{FF2B5EF4-FFF2-40B4-BE49-F238E27FC236}">
                <a16:creationId xmlns:a16="http://schemas.microsoft.com/office/drawing/2014/main" id="{0CADAA07-F9D2-9E47-818D-A29319D357B9}"/>
              </a:ext>
            </a:extLst>
          </p:cNvPr>
          <p:cNvSpPr>
            <a:spLocks noGrp="1"/>
          </p:cNvSpPr>
          <p:nvPr>
            <p:ph idx="1"/>
          </p:nvPr>
        </p:nvSpPr>
        <p:spPr/>
        <p:txBody>
          <a:bodyPr/>
          <a:lstStyle/>
          <a:p>
            <a:r>
              <a:rPr lang="zh-CN" altLang="zh-CN" sz="2800" dirty="0"/>
              <a:t>多级划分算法是提高划分效率的有效手段，其思想类似于线性方程求解中的多重网格方法</a:t>
            </a:r>
            <a:endParaRPr lang="en-US" altLang="zh-CN" sz="2800" dirty="0"/>
          </a:p>
          <a:p>
            <a:pPr lvl="1"/>
            <a:r>
              <a:rPr lang="zh-CN" altLang="zh-CN" sz="2400" dirty="0"/>
              <a:t>在多级划分算法中，通过对节点的逐级启发式聚合，得到节点数更少的粗化图。当聚合到最粗化的图后，进行划分</a:t>
            </a:r>
            <a:endParaRPr lang="en-US" altLang="zh-CN" sz="2400" dirty="0"/>
          </a:p>
          <a:p>
            <a:pPr lvl="1"/>
            <a:r>
              <a:rPr lang="zh-CN" altLang="zh-CN" sz="2400" dirty="0"/>
              <a:t>在划分之后，再逐级将粗化图展开为下一级的细化图，并在这一级上基于上一级粗化图的划分，进行迭代改进</a:t>
            </a:r>
            <a:endParaRPr lang="en-US" altLang="zh-CN" sz="2400" dirty="0"/>
          </a:p>
          <a:p>
            <a:pPr lvl="1"/>
            <a:r>
              <a:rPr lang="zh-CN" altLang="zh-CN" sz="2400" dirty="0"/>
              <a:t>再重复上述过程，直到到达最细化图 </a:t>
            </a:r>
            <a:endParaRPr kumimoji="1" lang="zh-CN" altLang="en-US" sz="2400" dirty="0"/>
          </a:p>
        </p:txBody>
      </p:sp>
    </p:spTree>
    <p:extLst>
      <p:ext uri="{BB962C8B-B14F-4D97-AF65-F5344CB8AC3E}">
        <p14:creationId xmlns:p14="http://schemas.microsoft.com/office/powerpoint/2010/main" val="355892441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3DBC8-EE3F-2340-8D26-27A73130BBE4}"/>
              </a:ext>
            </a:extLst>
          </p:cNvPr>
          <p:cNvSpPr>
            <a:spLocks noGrp="1"/>
          </p:cNvSpPr>
          <p:nvPr>
            <p:ph type="title"/>
          </p:nvPr>
        </p:nvSpPr>
        <p:spPr/>
        <p:txBody>
          <a:bodyPr/>
          <a:lstStyle/>
          <a:p>
            <a:r>
              <a:rPr kumimoji="1" lang="zh-CN" altLang="en-US" dirty="0"/>
              <a:t>布局规划问题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583309-1DA1-6445-8AD1-0B08B260D638}"/>
                  </a:ext>
                </a:extLst>
              </p:cNvPr>
              <p:cNvSpPr>
                <a:spLocks noGrp="1"/>
              </p:cNvSpPr>
              <p:nvPr>
                <p:ph idx="1"/>
              </p:nvPr>
            </p:nvSpPr>
            <p:spPr/>
            <p:txBody>
              <a:bodyPr/>
              <a:lstStyle/>
              <a:p>
                <a:r>
                  <a:rPr lang="zh-CN" altLang="zh-CN" sz="2800" dirty="0"/>
                  <a:t>布局规划</a:t>
                </a:r>
                <a:r>
                  <a:rPr lang="en-US" altLang="zh-CN" sz="2800" dirty="0"/>
                  <a:t>(</a:t>
                </a:r>
                <a:r>
                  <a:rPr lang="en-US" altLang="zh-CN" sz="2800" dirty="0" err="1"/>
                  <a:t>floorplanning</a:t>
                </a:r>
                <a:r>
                  <a:rPr lang="en-US" altLang="zh-CN" sz="2800" dirty="0"/>
                  <a:t>)</a:t>
                </a:r>
                <a:r>
                  <a:rPr lang="zh-CN" altLang="zh-CN" sz="2800" dirty="0"/>
                  <a:t>的目标</a:t>
                </a:r>
                <a:endParaRPr lang="en-US" altLang="zh-CN" sz="2800" dirty="0"/>
              </a:p>
              <a:p>
                <a:pPr lvl="1"/>
                <a:r>
                  <a:rPr lang="zh-CN" altLang="en-US" sz="2400" dirty="0"/>
                  <a:t>确定每个模块的位置和软核的长宽</a:t>
                </a:r>
                <a:endParaRPr lang="en-US" altLang="zh-CN" sz="2400" dirty="0"/>
              </a:p>
              <a:p>
                <a:pPr lvl="1"/>
                <a:r>
                  <a:rPr lang="zh-CN" altLang="en-US" sz="2400" dirty="0"/>
                  <a:t>使得整体面积最小，线长最短</a:t>
                </a:r>
                <a:endParaRPr lang="en-US" altLang="zh-CN" sz="2400" dirty="0"/>
              </a:p>
              <a:p>
                <a:r>
                  <a:rPr kumimoji="1" lang="zh-CN" altLang="en-US" sz="2800" dirty="0"/>
                  <a:t>布局规划问题</a:t>
                </a:r>
                <a:endParaRPr kumimoji="1" lang="en-US" altLang="zh-CN" sz="2800" dirty="0"/>
              </a:p>
              <a:p>
                <a:pPr lvl="1"/>
                <a:r>
                  <a:rPr lang="zh-CN" altLang="zh-CN" sz="2400" dirty="0"/>
                  <a:t>给定</a:t>
                </a:r>
                <a:r>
                  <a:rPr lang="en-US" altLang="zh-CN" sz="2400" dirty="0"/>
                  <a:t>n</a:t>
                </a:r>
                <a:r>
                  <a:rPr lang="zh-CN" altLang="zh-CN" sz="2400" dirty="0"/>
                  <a:t>个模块</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a14:m>
                <a:r>
                  <a:rPr lang="zh-CN" altLang="zh-CN" sz="2400" dirty="0"/>
                  <a:t>，其面积分别为</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a14:m>
                <a:r>
                  <a:rPr lang="zh-CN" altLang="zh-CN" sz="2400" dirty="0"/>
                  <a:t>，对应的高度、宽度为</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a14:m>
                <a:r>
                  <a:rPr lang="zh-CN" altLang="zh-CN" sz="2400" dirty="0">
                    <a:effectLst/>
                  </a:rPr>
                  <a:t> </a:t>
                </a:r>
                <a:endParaRPr lang="en-US" altLang="zh-CN" sz="2400" dirty="0">
                  <a:effectLst/>
                </a:endParaRPr>
              </a:p>
              <a:p>
                <a:pPr lvl="1"/>
                <a:r>
                  <a:rPr lang="zh-CN" altLang="en-US" sz="2400" dirty="0"/>
                  <a:t>对于</a:t>
                </a:r>
                <a:r>
                  <a:rPr lang="zh-CN" altLang="zh-CN" sz="2400" dirty="0"/>
                  <a:t>软核，面积固定，高度和宽度比例可变，一般会设置高度和宽度比例的上限</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oMath>
                </a14:m>
                <a:r>
                  <a:rPr lang="zh-CN" altLang="zh-CN" sz="2400" dirty="0"/>
                  <a:t>和下限</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𝑖</m:t>
                        </m:r>
                      </m:sub>
                    </m:sSub>
                  </m:oMath>
                </a14:m>
                <a:r>
                  <a:rPr lang="zh-CN" altLang="zh-CN" sz="2400" dirty="0"/>
                  <a:t>，即</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den>
                    </m:f>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oMath>
                </a14:m>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9C583309-1DA1-6445-8AD1-0B08B260D638}"/>
                  </a:ext>
                </a:extLst>
              </p:cNvPr>
              <p:cNvSpPr>
                <a:spLocks noGrp="1" noRot="1" noChangeAspect="1" noMove="1" noResize="1" noEditPoints="1" noAdjustHandles="1" noChangeArrowheads="1" noChangeShapeType="1" noTextEdit="1"/>
              </p:cNvSpPr>
              <p:nvPr>
                <p:ph idx="1"/>
              </p:nvPr>
            </p:nvSpPr>
            <p:spPr>
              <a:blipFill>
                <a:blip r:embed="rId2"/>
                <a:stretch>
                  <a:fillRect l="-925" t="-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38095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09FED-DA2C-594E-B20C-ACE5C7CA35FE}"/>
              </a:ext>
            </a:extLst>
          </p:cNvPr>
          <p:cNvSpPr>
            <a:spLocks noGrp="1"/>
          </p:cNvSpPr>
          <p:nvPr>
            <p:ph type="title"/>
          </p:nvPr>
        </p:nvSpPr>
        <p:spPr/>
        <p:txBody>
          <a:bodyPr/>
          <a:lstStyle/>
          <a:p>
            <a:r>
              <a:rPr lang="zh-CN" altLang="en-US" dirty="0"/>
              <a:t>布局规划的优化目标</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D106211-5F41-D044-9FE1-C942B3E1C692}"/>
                  </a:ext>
                </a:extLst>
              </p:cNvPr>
              <p:cNvSpPr>
                <a:spLocks noGrp="1"/>
              </p:cNvSpPr>
              <p:nvPr>
                <p:ph idx="1"/>
              </p:nvPr>
            </p:nvSpPr>
            <p:spPr/>
            <p:txBody>
              <a:bodyPr/>
              <a:lstStyle/>
              <a:p>
                <a:r>
                  <a:rPr lang="zh-CN" altLang="zh-CN" sz="2800" dirty="0"/>
                  <a:t>布局规划问题，其优化目标是确定每个模块的位置，以及软核的形状，同时最小化整体面积</a:t>
                </a:r>
                <a:r>
                  <a:rPr lang="en-US" altLang="zh-CN" sz="2800" dirty="0"/>
                  <a:t>A</a:t>
                </a:r>
                <a:r>
                  <a:rPr lang="zh-CN" altLang="zh-CN" sz="2800" dirty="0"/>
                  <a:t>和总线长</a:t>
                </a:r>
                <a:r>
                  <a:rPr lang="en-US" altLang="zh-CN" sz="2800" dirty="0"/>
                  <a:t>L</a:t>
                </a:r>
                <a:r>
                  <a:rPr lang="zh-CN" altLang="zh-CN" sz="2800" dirty="0"/>
                  <a:t>。一般整体面积和线长通过加权来平衡。优化目标可以表示为：</a:t>
                </a:r>
                <a:endParaRPr lang="en-US" altLang="zh-CN" sz="2800" dirty="0"/>
              </a:p>
              <a:p>
                <a:endParaRPr lang="zh-CN" altLang="zh-CN" sz="2800" dirty="0"/>
              </a:p>
              <a:p>
                <a:pPr marL="0" indent="0">
                  <a:buNone/>
                </a:pPr>
                <a14:m>
                  <m:oMathPara xmlns:m="http://schemas.openxmlformats.org/officeDocument/2006/math">
                    <m:oMathParaPr>
                      <m:jc m:val="centerGroup"/>
                    </m:oMathParaPr>
                    <m:oMath xmlns:m="http://schemas.openxmlformats.org/officeDocument/2006/math">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min</m:t>
                          </m:r>
                        </m:fName>
                        <m:e>
                          <m:r>
                            <a:rPr lang="en-US" altLang="zh-CN" sz="2800" i="1">
                              <a:latin typeface="Cambria Math" panose="02040503050406030204" pitchFamily="18" charset="0"/>
                            </a:rPr>
                            <m:t>𝛼</m:t>
                          </m:r>
                          <m:r>
                            <a:rPr lang="en-US" altLang="zh-CN" sz="2800" i="1">
                              <a:latin typeface="Cambria Math" panose="02040503050406030204" pitchFamily="18" charset="0"/>
                            </a:rPr>
                            <m:t>𝐴</m:t>
                          </m:r>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𝐿</m:t>
                          </m:r>
                        </m:e>
                      </m:func>
                    </m:oMath>
                  </m:oMathPara>
                </a14:m>
                <a:endParaRPr lang="en-US" altLang="zh-CN" sz="2800" dirty="0"/>
              </a:p>
              <a:p>
                <a:pPr marL="0" indent="0">
                  <a:buNone/>
                </a:pPr>
                <a:endParaRPr lang="zh-CN" altLang="zh-CN" sz="2800" dirty="0"/>
              </a:p>
              <a:p>
                <a:pPr marL="0" indent="0">
                  <a:buNone/>
                </a:pPr>
                <a:r>
                  <a:rPr lang="zh-CN" altLang="zh-CN" sz="2800" dirty="0"/>
                  <a:t>这里</a:t>
                </a:r>
                <a14:m>
                  <m:oMath xmlns:m="http://schemas.openxmlformats.org/officeDocument/2006/math">
                    <m:r>
                      <a:rPr lang="en-US" altLang="zh-CN" sz="2800" i="1">
                        <a:latin typeface="Cambria Math" panose="02040503050406030204" pitchFamily="18" charset="0"/>
                      </a:rPr>
                      <m:t>𝛼</m:t>
                    </m:r>
                  </m:oMath>
                </a14:m>
                <a:r>
                  <a:rPr lang="zh-CN" altLang="zh-CN" sz="2800" dirty="0"/>
                  <a:t>和</a:t>
                </a:r>
                <a14:m>
                  <m:oMath xmlns:m="http://schemas.openxmlformats.org/officeDocument/2006/math">
                    <m:r>
                      <a:rPr lang="en-US" altLang="zh-CN" sz="2800" i="1">
                        <a:latin typeface="Cambria Math" panose="02040503050406030204" pitchFamily="18" charset="0"/>
                      </a:rPr>
                      <m:t>𝛽</m:t>
                    </m:r>
                  </m:oMath>
                </a14:m>
                <a:r>
                  <a:rPr lang="zh-CN" altLang="zh-CN" sz="2800" dirty="0"/>
                  <a:t>表示面积和线长的权重</a:t>
                </a:r>
                <a:r>
                  <a:rPr lang="zh-CN" altLang="zh-CN" sz="2800" dirty="0">
                    <a:effectLst/>
                  </a:rPr>
                  <a:t> </a:t>
                </a:r>
                <a:endParaRPr kumimoji="1" lang="zh-CN" altLang="en-US" sz="2800" dirty="0"/>
              </a:p>
            </p:txBody>
          </p:sp>
        </mc:Choice>
        <mc:Fallback xmlns="">
          <p:sp>
            <p:nvSpPr>
              <p:cNvPr id="3" name="内容占位符 2">
                <a:extLst>
                  <a:ext uri="{FF2B5EF4-FFF2-40B4-BE49-F238E27FC236}">
                    <a16:creationId xmlns:a16="http://schemas.microsoft.com/office/drawing/2014/main" id="{BD106211-5F41-D044-9FE1-C942B3E1C692}"/>
                  </a:ext>
                </a:extLst>
              </p:cNvPr>
              <p:cNvSpPr>
                <a:spLocks noGrp="1" noRot="1" noChangeAspect="1" noMove="1" noResize="1" noEditPoints="1" noAdjustHandles="1" noChangeArrowheads="1" noChangeShapeType="1" noTextEdit="1"/>
              </p:cNvSpPr>
              <p:nvPr>
                <p:ph idx="1"/>
              </p:nvPr>
            </p:nvSpPr>
            <p:spPr>
              <a:blipFill>
                <a:blip r:embed="rId2"/>
                <a:stretch>
                  <a:fillRect l="-1040" t="-1316" r="-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4406041"/>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4E87E-1B92-D744-ADFF-C784C41CF062}"/>
              </a:ext>
            </a:extLst>
          </p:cNvPr>
          <p:cNvSpPr>
            <a:spLocks noGrp="1"/>
          </p:cNvSpPr>
          <p:nvPr>
            <p:ph type="title"/>
          </p:nvPr>
        </p:nvSpPr>
        <p:spPr/>
        <p:txBody>
          <a:bodyPr/>
          <a:lstStyle/>
          <a:p>
            <a:r>
              <a:rPr kumimoji="1" lang="zh-CN" altLang="en-US" dirty="0"/>
              <a:t>模拟退火的算法框架</a:t>
            </a:r>
          </a:p>
        </p:txBody>
      </p:sp>
      <p:sp>
        <p:nvSpPr>
          <p:cNvPr id="3" name="内容占位符 2">
            <a:extLst>
              <a:ext uri="{FF2B5EF4-FFF2-40B4-BE49-F238E27FC236}">
                <a16:creationId xmlns:a16="http://schemas.microsoft.com/office/drawing/2014/main" id="{BBB0C22C-2BF2-A747-AF55-EA66496D66A0}"/>
              </a:ext>
            </a:extLst>
          </p:cNvPr>
          <p:cNvSpPr>
            <a:spLocks noGrp="1"/>
          </p:cNvSpPr>
          <p:nvPr>
            <p:ph idx="1"/>
          </p:nvPr>
        </p:nvSpPr>
        <p:spPr/>
        <p:txBody>
          <a:bodyPr/>
          <a:lstStyle/>
          <a:p>
            <a:r>
              <a:rPr lang="zh-CN" altLang="zh-CN" sz="2400" dirty="0"/>
              <a:t>算法从一个较高的初始温度出发，不断降低温度</a:t>
            </a:r>
            <a:endParaRPr lang="en-US" altLang="zh-CN" sz="2400" dirty="0"/>
          </a:p>
          <a:p>
            <a:r>
              <a:rPr lang="zh-CN" altLang="zh-CN" sz="2400" dirty="0"/>
              <a:t>在每个温度下对解进行一定次数的扰动。如果获得了更优解，直接接受更优解</a:t>
            </a:r>
            <a:endParaRPr lang="en-US" altLang="zh-CN" sz="2400" dirty="0"/>
          </a:p>
          <a:p>
            <a:r>
              <a:rPr lang="zh-CN" altLang="zh-CN" sz="2400" dirty="0"/>
              <a:t>如果获得了更差解，则根据温度按概率接收更差解。在温度高时，接受幅度更大的更差解的概率更大</a:t>
            </a:r>
            <a:endParaRPr lang="en-US" altLang="zh-CN" sz="2400" dirty="0"/>
          </a:p>
          <a:p>
            <a:r>
              <a:rPr lang="zh-CN" altLang="zh-CN" sz="2400" dirty="0"/>
              <a:t>在温度低时，接受更差解概率逐渐降低。当温度降低到一定程度，几乎不再接受更差解，迭代逐渐</a:t>
            </a:r>
            <a:r>
              <a:rPr lang="zh-CN" altLang="en-US" sz="2400" dirty="0"/>
              <a:t>收敛</a:t>
            </a:r>
            <a:endParaRPr kumimoji="1" lang="zh-CN" altLang="en-US" sz="2400" dirty="0"/>
          </a:p>
        </p:txBody>
      </p:sp>
    </p:spTree>
    <p:extLst>
      <p:ext uri="{BB962C8B-B14F-4D97-AF65-F5344CB8AC3E}">
        <p14:creationId xmlns:p14="http://schemas.microsoft.com/office/powerpoint/2010/main" val="213676007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8C97A-8AA5-DA40-9C8E-C3C9DBA4417A}"/>
              </a:ext>
            </a:extLst>
          </p:cNvPr>
          <p:cNvSpPr>
            <a:spLocks noGrp="1"/>
          </p:cNvSpPr>
          <p:nvPr>
            <p:ph type="title"/>
          </p:nvPr>
        </p:nvSpPr>
        <p:spPr/>
        <p:txBody>
          <a:bodyPr/>
          <a:lstStyle/>
          <a:p>
            <a:r>
              <a:rPr lang="en-US" altLang="zh-CN" dirty="0"/>
              <a:t>Slicing Tree</a:t>
            </a:r>
            <a:r>
              <a:rPr lang="zh-CN" altLang="zh-CN" dirty="0"/>
              <a:t>方法 </a:t>
            </a:r>
            <a:endParaRPr kumimoji="1" lang="zh-CN" altLang="en-US" dirty="0"/>
          </a:p>
        </p:txBody>
      </p:sp>
      <p:sp>
        <p:nvSpPr>
          <p:cNvPr id="3" name="内容占位符 2">
            <a:extLst>
              <a:ext uri="{FF2B5EF4-FFF2-40B4-BE49-F238E27FC236}">
                <a16:creationId xmlns:a16="http://schemas.microsoft.com/office/drawing/2014/main" id="{51A3DE21-4314-3842-8AC1-F032EDE2E3CA}"/>
              </a:ext>
            </a:extLst>
          </p:cNvPr>
          <p:cNvSpPr>
            <a:spLocks noGrp="1"/>
          </p:cNvSpPr>
          <p:nvPr>
            <p:ph idx="1"/>
          </p:nvPr>
        </p:nvSpPr>
        <p:spPr/>
        <p:txBody>
          <a:bodyPr/>
          <a:lstStyle/>
          <a:p>
            <a:r>
              <a:rPr lang="en-US" altLang="zh-CN" sz="2800" dirty="0"/>
              <a:t>Slicing tree</a:t>
            </a:r>
            <a:r>
              <a:rPr lang="zh-CN" altLang="zh-CN" sz="2800" dirty="0"/>
              <a:t>是一种经典的布局规划表征方式</a:t>
            </a:r>
            <a:endParaRPr lang="en-US" altLang="zh-CN" sz="2800" dirty="0"/>
          </a:p>
          <a:p>
            <a:pPr lvl="1"/>
            <a:r>
              <a:rPr lang="en-US" altLang="zh-CN" sz="2400" dirty="0"/>
              <a:t>Slicing</a:t>
            </a:r>
            <a:r>
              <a:rPr lang="zh-CN" altLang="zh-CN" sz="2400" dirty="0"/>
              <a:t>的布局规划是指布局规划的结果可以通过递归对芯片的不断水平和垂直的切割来获得</a:t>
            </a:r>
            <a:endParaRPr lang="en-US" altLang="zh-CN" sz="2400" dirty="0"/>
          </a:p>
          <a:p>
            <a:pPr lvl="1"/>
            <a:r>
              <a:rPr lang="zh-CN" altLang="zh-CN" sz="2400" dirty="0"/>
              <a:t>芯片的布局规划可以通过不断的对芯片的水平和垂直的切分来获得 </a:t>
            </a:r>
            <a:endParaRPr kumimoji="1" lang="zh-CN" altLang="en-US" sz="2400" dirty="0"/>
          </a:p>
        </p:txBody>
      </p:sp>
      <p:pic>
        <p:nvPicPr>
          <p:cNvPr id="4" name="图片 3">
            <a:extLst>
              <a:ext uri="{FF2B5EF4-FFF2-40B4-BE49-F238E27FC236}">
                <a16:creationId xmlns:a16="http://schemas.microsoft.com/office/drawing/2014/main" id="{9B0D9FE5-16B3-1243-9FF5-39654EBB59F1}"/>
              </a:ext>
            </a:extLst>
          </p:cNvPr>
          <p:cNvPicPr>
            <a:picLocks noChangeAspect="1"/>
          </p:cNvPicPr>
          <p:nvPr/>
        </p:nvPicPr>
        <p:blipFill>
          <a:blip r:embed="rId2"/>
          <a:stretch>
            <a:fillRect/>
          </a:stretch>
        </p:blipFill>
        <p:spPr>
          <a:xfrm>
            <a:off x="1919536" y="3645024"/>
            <a:ext cx="2520280" cy="2431329"/>
          </a:xfrm>
          <a:prstGeom prst="rect">
            <a:avLst/>
          </a:prstGeom>
        </p:spPr>
      </p:pic>
      <p:pic>
        <p:nvPicPr>
          <p:cNvPr id="5" name="图片 4">
            <a:extLst>
              <a:ext uri="{FF2B5EF4-FFF2-40B4-BE49-F238E27FC236}">
                <a16:creationId xmlns:a16="http://schemas.microsoft.com/office/drawing/2014/main" id="{48061F8A-B320-9C46-BF54-026F4E97ACC9}"/>
              </a:ext>
            </a:extLst>
          </p:cNvPr>
          <p:cNvPicPr>
            <a:picLocks noChangeAspect="1"/>
          </p:cNvPicPr>
          <p:nvPr/>
        </p:nvPicPr>
        <p:blipFill>
          <a:blip r:embed="rId3"/>
          <a:stretch>
            <a:fillRect/>
          </a:stretch>
        </p:blipFill>
        <p:spPr>
          <a:xfrm>
            <a:off x="6939016" y="3630314"/>
            <a:ext cx="2520280" cy="2431329"/>
          </a:xfrm>
          <a:prstGeom prst="rect">
            <a:avLst/>
          </a:prstGeom>
        </p:spPr>
      </p:pic>
      <p:sp>
        <p:nvSpPr>
          <p:cNvPr id="6" name="文本框 5">
            <a:extLst>
              <a:ext uri="{FF2B5EF4-FFF2-40B4-BE49-F238E27FC236}">
                <a16:creationId xmlns:a16="http://schemas.microsoft.com/office/drawing/2014/main" id="{C29BA49A-EBF4-CB49-AF6E-2347D834190E}"/>
              </a:ext>
            </a:extLst>
          </p:cNvPr>
          <p:cNvSpPr txBox="1"/>
          <p:nvPr/>
        </p:nvSpPr>
        <p:spPr>
          <a:xfrm>
            <a:off x="2207568" y="6237288"/>
            <a:ext cx="2304256" cy="369332"/>
          </a:xfrm>
          <a:prstGeom prst="rect">
            <a:avLst/>
          </a:prstGeom>
          <a:noFill/>
        </p:spPr>
        <p:txBody>
          <a:bodyPr wrap="square" rtlCol="0">
            <a:spAutoFit/>
          </a:bodyPr>
          <a:lstStyle/>
          <a:p>
            <a:r>
              <a:rPr kumimoji="1" lang="en-US" altLang="zh-CN" dirty="0"/>
              <a:t>Slicing Tree</a:t>
            </a:r>
            <a:endParaRPr kumimoji="1" lang="zh-CN" altLang="en-US" dirty="0"/>
          </a:p>
        </p:txBody>
      </p:sp>
      <p:sp>
        <p:nvSpPr>
          <p:cNvPr id="7" name="文本框 6">
            <a:extLst>
              <a:ext uri="{FF2B5EF4-FFF2-40B4-BE49-F238E27FC236}">
                <a16:creationId xmlns:a16="http://schemas.microsoft.com/office/drawing/2014/main" id="{FEDCC197-F333-B543-B880-3B483B87FC8A}"/>
              </a:ext>
            </a:extLst>
          </p:cNvPr>
          <p:cNvSpPr txBox="1"/>
          <p:nvPr/>
        </p:nvSpPr>
        <p:spPr>
          <a:xfrm>
            <a:off x="7392144" y="6237288"/>
            <a:ext cx="2304256" cy="369332"/>
          </a:xfrm>
          <a:prstGeom prst="rect">
            <a:avLst/>
          </a:prstGeom>
          <a:noFill/>
        </p:spPr>
        <p:txBody>
          <a:bodyPr wrap="square" rtlCol="0">
            <a:spAutoFit/>
          </a:bodyPr>
          <a:lstStyle/>
          <a:p>
            <a:r>
              <a:rPr kumimoji="1" lang="en-US" altLang="zh-CN" dirty="0"/>
              <a:t>Non-Slicing Tree</a:t>
            </a:r>
            <a:endParaRPr kumimoji="1" lang="zh-CN" altLang="en-US" dirty="0"/>
          </a:p>
        </p:txBody>
      </p:sp>
    </p:spTree>
    <p:extLst>
      <p:ext uri="{BB962C8B-B14F-4D97-AF65-F5344CB8AC3E}">
        <p14:creationId xmlns:p14="http://schemas.microsoft.com/office/powerpoint/2010/main" val="70404145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6EDC7-DD38-2E41-9196-5E3348FBEAD9}"/>
              </a:ext>
            </a:extLst>
          </p:cNvPr>
          <p:cNvSpPr>
            <a:spLocks noGrp="1"/>
          </p:cNvSpPr>
          <p:nvPr>
            <p:ph type="title"/>
          </p:nvPr>
        </p:nvSpPr>
        <p:spPr/>
        <p:txBody>
          <a:bodyPr/>
          <a:lstStyle/>
          <a:p>
            <a:r>
              <a:rPr kumimoji="1" lang="en-US" altLang="zh-CN" dirty="0"/>
              <a:t>B</a:t>
            </a:r>
            <a:r>
              <a:rPr kumimoji="1" lang="zh-CN" altLang="en-US" dirty="0"/>
              <a:t>* </a:t>
            </a:r>
            <a:r>
              <a:rPr kumimoji="1" lang="en-US" altLang="zh-CN" dirty="0"/>
              <a:t>Tree</a:t>
            </a:r>
            <a:r>
              <a:rPr kumimoji="1" lang="zh-CN" altLang="en-US" dirty="0"/>
              <a:t>表达形式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D6B2C9-5FB8-F145-9CF1-805C2244BC4E}"/>
                  </a:ext>
                </a:extLst>
              </p:cNvPr>
              <p:cNvSpPr>
                <a:spLocks noGrp="1"/>
              </p:cNvSpPr>
              <p:nvPr>
                <p:ph idx="1"/>
              </p:nvPr>
            </p:nvSpPr>
            <p:spPr/>
            <p:txBody>
              <a:bodyPr/>
              <a:lstStyle/>
              <a:p>
                <a:r>
                  <a:rPr lang="en-US" altLang="zh-CN" sz="2400" dirty="0"/>
                  <a:t>B* Tree</a:t>
                </a:r>
                <a:r>
                  <a:rPr lang="zh-CN" altLang="zh-CN" sz="2400" dirty="0"/>
                  <a:t>是另一类的布局规划的表示方法，它可以表示非</a:t>
                </a:r>
                <a:r>
                  <a:rPr lang="en-US" altLang="zh-CN" sz="2400" dirty="0"/>
                  <a:t>slicing</a:t>
                </a:r>
                <a:r>
                  <a:rPr lang="zh-CN" altLang="zh-CN" sz="2400" dirty="0"/>
                  <a:t>的布局规划</a:t>
                </a:r>
                <a:endParaRPr lang="en-US" altLang="zh-CN" sz="2400" dirty="0"/>
              </a:p>
              <a:p>
                <a:r>
                  <a:rPr lang="en-US" altLang="zh-CN" sz="2400" dirty="0"/>
                  <a:t>B* Tree</a:t>
                </a:r>
                <a:r>
                  <a:rPr lang="zh-CN" altLang="zh-CN" sz="2400" dirty="0"/>
                  <a:t>是非平衡的二叉树。它的每个节点都对应一个模块。二叉树的边表示不同节点之间的关系</a:t>
                </a:r>
                <a:endParaRPr lang="en-US" altLang="zh-CN" sz="2400" dirty="0"/>
              </a:p>
              <a:p>
                <a:pPr lvl="1"/>
                <a:r>
                  <a:rPr lang="zh-CN" altLang="zh-CN" sz="2000" dirty="0"/>
                  <a:t>某个节点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oMath>
                </a14:m>
                <a:r>
                  <a:rPr lang="zh-CN" altLang="zh-CN" sz="2000" dirty="0"/>
                  <a:t>，它的左子节点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𝑙</m:t>
                        </m:r>
                      </m:sub>
                    </m:sSub>
                  </m:oMath>
                </a14:m>
                <a:r>
                  <a:rPr lang="zh-CN" altLang="zh-CN" sz="2000" dirty="0"/>
                  <a:t>对应模块右侧临近的</a:t>
                </a:r>
                <a:r>
                  <a:rPr lang="en-US" altLang="zh-CN" sz="2000" dirty="0"/>
                  <a:t>y</a:t>
                </a:r>
                <a:r>
                  <a:rPr lang="zh-CN" altLang="zh-CN" sz="2000" dirty="0"/>
                  <a:t>坐标最小的模块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𝑙</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oMath>
                </a14:m>
                <a:endParaRPr lang="en-US" altLang="zh-CN" sz="2000" dirty="0"/>
              </a:p>
              <a:p>
                <a:pPr lvl="1"/>
                <a:r>
                  <a:rPr lang="zh-CN" altLang="zh-CN" sz="2000" dirty="0"/>
                  <a:t>它的右子节点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𝑟</m:t>
                        </m:r>
                      </m:sub>
                    </m:sSub>
                  </m:oMath>
                </a14:m>
                <a:r>
                  <a:rPr lang="zh-CN" altLang="zh-CN" sz="2000" dirty="0"/>
                  <a:t>对应模块是对应模块上方最近的</a:t>
                </a:r>
                <a:r>
                  <a:rPr lang="en-US" altLang="zh-CN" sz="2000" dirty="0"/>
                  <a:t>x</a:t>
                </a:r>
                <a:r>
                  <a:rPr lang="zh-CN" altLang="zh-CN" sz="2000" dirty="0"/>
                  <a:t>坐标对齐的模块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𝑟</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oMath>
                </a14:m>
                <a:r>
                  <a:rPr lang="zh-CN" altLang="zh-CN" sz="2000" dirty="0">
                    <a:effectLst/>
                  </a:rPr>
                  <a:t> </a:t>
                </a:r>
                <a:endParaRPr kumimoji="1" lang="zh-CN" altLang="en-US" sz="2000" dirty="0"/>
              </a:p>
            </p:txBody>
          </p:sp>
        </mc:Choice>
        <mc:Fallback xmlns="">
          <p:sp>
            <p:nvSpPr>
              <p:cNvPr id="3" name="内容占位符 2">
                <a:extLst>
                  <a:ext uri="{FF2B5EF4-FFF2-40B4-BE49-F238E27FC236}">
                    <a16:creationId xmlns:a16="http://schemas.microsoft.com/office/drawing/2014/main" id="{98D6B2C9-5FB8-F145-9CF1-805C2244BC4E}"/>
                  </a:ext>
                </a:extLst>
              </p:cNvPr>
              <p:cNvSpPr>
                <a:spLocks noGrp="1" noRot="1" noChangeAspect="1" noMove="1" noResize="1" noEditPoints="1" noAdjustHandles="1" noChangeArrowheads="1" noChangeShapeType="1" noTextEdit="1"/>
              </p:cNvSpPr>
              <p:nvPr>
                <p:ph idx="1"/>
              </p:nvPr>
            </p:nvSpPr>
            <p:spPr>
              <a:blipFill>
                <a:blip r:embed="rId2"/>
                <a:stretch>
                  <a:fillRect l="-694" t="-13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A47D077-FD08-684D-8F4F-82B80214F4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834" y="3717032"/>
            <a:ext cx="7686332" cy="2737319"/>
          </a:xfrm>
          <a:prstGeom prst="rect">
            <a:avLst/>
          </a:prstGeom>
          <a:noFill/>
          <a:ln>
            <a:noFill/>
          </a:ln>
        </p:spPr>
      </p:pic>
    </p:spTree>
    <p:extLst>
      <p:ext uri="{BB962C8B-B14F-4D97-AF65-F5344CB8AC3E}">
        <p14:creationId xmlns:p14="http://schemas.microsoft.com/office/powerpoint/2010/main" val="3777590350"/>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A043F-CB62-474B-8ACE-E152A488767D}"/>
              </a:ext>
            </a:extLst>
          </p:cNvPr>
          <p:cNvSpPr>
            <a:spLocks noGrp="1"/>
          </p:cNvSpPr>
          <p:nvPr>
            <p:ph type="title"/>
          </p:nvPr>
        </p:nvSpPr>
        <p:spPr/>
        <p:txBody>
          <a:bodyPr/>
          <a:lstStyle/>
          <a:p>
            <a:r>
              <a:rPr lang="en-US" altLang="zh-CN" dirty="0"/>
              <a:t>Sequence</a:t>
            </a:r>
            <a:r>
              <a:rPr lang="zh-CN" altLang="en-US" dirty="0"/>
              <a:t> </a:t>
            </a:r>
            <a:r>
              <a:rPr lang="en-US" altLang="zh-CN" dirty="0"/>
              <a:t>Pair</a:t>
            </a:r>
            <a:r>
              <a:rPr lang="zh-CN" altLang="en-US" dirty="0"/>
              <a:t>的表达形式</a:t>
            </a:r>
            <a:endParaRPr kumimoji="1" lang="zh-CN" altLang="en-US" dirty="0"/>
          </a:p>
        </p:txBody>
      </p:sp>
      <p:sp>
        <p:nvSpPr>
          <p:cNvPr id="3" name="内容占位符 2">
            <a:extLst>
              <a:ext uri="{FF2B5EF4-FFF2-40B4-BE49-F238E27FC236}">
                <a16:creationId xmlns:a16="http://schemas.microsoft.com/office/drawing/2014/main" id="{1B01795B-DB07-EE44-9CFA-EAC12212B881}"/>
              </a:ext>
            </a:extLst>
          </p:cNvPr>
          <p:cNvSpPr>
            <a:spLocks noGrp="1"/>
          </p:cNvSpPr>
          <p:nvPr>
            <p:ph idx="1"/>
          </p:nvPr>
        </p:nvSpPr>
        <p:spPr/>
        <p:txBody>
          <a:bodyPr/>
          <a:lstStyle/>
          <a:p>
            <a:r>
              <a:rPr kumimoji="1" lang="zh-CN" altLang="en-US" dirty="0"/>
              <a:t>通过</a:t>
            </a:r>
            <a:r>
              <a:rPr kumimoji="1" lang="en-US" altLang="zh-CN" dirty="0"/>
              <a:t>Sequence Pair(P, N)</a:t>
            </a:r>
            <a:r>
              <a:rPr kumimoji="1" lang="zh-CN" altLang="en-US" dirty="0"/>
              <a:t>可以确定模块的相对位置</a:t>
            </a:r>
            <a:endParaRPr kumimoji="1" lang="en-US" altLang="zh-CN" dirty="0"/>
          </a:p>
          <a:p>
            <a:pPr lvl="1">
              <a:lnSpc>
                <a:spcPct val="120000"/>
              </a:lnSpc>
              <a:defRPr/>
            </a:pPr>
            <a:r>
              <a:rPr kumimoji="0" lang="en-US" altLang="zh-CN" sz="3200" dirty="0"/>
              <a:t>a</a:t>
            </a:r>
            <a:r>
              <a:rPr kumimoji="0" lang="zh-CN" altLang="en-US" sz="3200" dirty="0"/>
              <a:t>在</a:t>
            </a:r>
            <a:r>
              <a:rPr kumimoji="0" lang="en-US" altLang="zh-CN" sz="3200" dirty="0"/>
              <a:t>b</a:t>
            </a:r>
            <a:r>
              <a:rPr kumimoji="0" lang="zh-CN" altLang="en-US" sz="3200" dirty="0"/>
              <a:t>右边：</a:t>
            </a:r>
            <a:r>
              <a:rPr kumimoji="0" lang="en-US" altLang="zh-CN" sz="3200" dirty="0"/>
              <a:t>  </a:t>
            </a:r>
            <a:r>
              <a:rPr kumimoji="0" lang="zh-CN" altLang="en-US" sz="3200" dirty="0"/>
              <a:t>在</a:t>
            </a:r>
            <a:r>
              <a:rPr kumimoji="0" lang="en-US" altLang="zh-CN" sz="3200" dirty="0"/>
              <a:t>P</a:t>
            </a:r>
            <a:r>
              <a:rPr kumimoji="0" lang="zh-CN" altLang="en-US" sz="3200" dirty="0"/>
              <a:t>和</a:t>
            </a:r>
            <a:r>
              <a:rPr kumimoji="0" lang="en-US" altLang="zh-CN" sz="3200" dirty="0"/>
              <a:t>N</a:t>
            </a:r>
            <a:r>
              <a:rPr kumimoji="0" lang="zh-CN" altLang="en-US" sz="3200" dirty="0"/>
              <a:t>序列中，</a:t>
            </a:r>
            <a:r>
              <a:rPr kumimoji="0" lang="en-US" altLang="zh-CN" sz="3200" dirty="0"/>
              <a:t>a</a:t>
            </a:r>
            <a:r>
              <a:rPr kumimoji="0" lang="zh-CN" altLang="en-US" sz="3200" dirty="0"/>
              <a:t>都在</a:t>
            </a:r>
            <a:r>
              <a:rPr kumimoji="0" lang="en-US" altLang="zh-CN" sz="3200" dirty="0"/>
              <a:t>b</a:t>
            </a:r>
            <a:r>
              <a:rPr kumimoji="0" lang="zh-CN" altLang="en-US" sz="3200" dirty="0"/>
              <a:t>后面</a:t>
            </a:r>
            <a:endParaRPr kumimoji="0" lang="en-US" altLang="zh-CN" sz="3200" dirty="0"/>
          </a:p>
          <a:p>
            <a:pPr lvl="1">
              <a:lnSpc>
                <a:spcPct val="120000"/>
              </a:lnSpc>
              <a:defRPr/>
            </a:pPr>
            <a:r>
              <a:rPr kumimoji="0" lang="en-US" altLang="zh-CN" sz="3200" dirty="0"/>
              <a:t>a</a:t>
            </a:r>
            <a:r>
              <a:rPr kumimoji="0" lang="zh-CN" altLang="en-US" sz="3200" dirty="0"/>
              <a:t>在</a:t>
            </a:r>
            <a:r>
              <a:rPr kumimoji="0" lang="en-US" altLang="zh-CN" sz="3200" dirty="0"/>
              <a:t>b</a:t>
            </a:r>
            <a:r>
              <a:rPr kumimoji="0" lang="zh-CN" altLang="en-US" sz="3200" dirty="0"/>
              <a:t>左边：  在</a:t>
            </a:r>
            <a:r>
              <a:rPr kumimoji="0" lang="en-US" altLang="zh-CN" sz="3200" dirty="0"/>
              <a:t>P</a:t>
            </a:r>
            <a:r>
              <a:rPr kumimoji="0" lang="zh-CN" altLang="en-US" sz="3200" dirty="0"/>
              <a:t>和</a:t>
            </a:r>
            <a:r>
              <a:rPr kumimoji="0" lang="en-US" altLang="zh-CN" sz="3200" dirty="0"/>
              <a:t>N</a:t>
            </a:r>
            <a:r>
              <a:rPr kumimoji="0" lang="zh-CN" altLang="en-US" sz="3200" dirty="0"/>
              <a:t>序列中，</a:t>
            </a:r>
            <a:r>
              <a:rPr kumimoji="0" lang="en-US" altLang="zh-CN" sz="3200" dirty="0"/>
              <a:t>a</a:t>
            </a:r>
            <a:r>
              <a:rPr kumimoji="0" lang="zh-CN" altLang="en-US" sz="3200" dirty="0"/>
              <a:t>都在</a:t>
            </a:r>
            <a:r>
              <a:rPr kumimoji="0" lang="en-US" altLang="zh-CN" sz="3200" dirty="0"/>
              <a:t>b</a:t>
            </a:r>
            <a:r>
              <a:rPr kumimoji="0" lang="zh-CN" altLang="en-US" sz="3200" dirty="0"/>
              <a:t>前面</a:t>
            </a:r>
            <a:endParaRPr kumimoji="0" lang="en-US" altLang="zh-CN" sz="3200" dirty="0"/>
          </a:p>
          <a:p>
            <a:pPr lvl="1">
              <a:lnSpc>
                <a:spcPct val="120000"/>
              </a:lnSpc>
              <a:defRPr/>
            </a:pPr>
            <a:r>
              <a:rPr kumimoji="0" lang="en-US" altLang="zh-CN" sz="3200" dirty="0"/>
              <a:t>a</a:t>
            </a:r>
            <a:r>
              <a:rPr kumimoji="0" lang="zh-CN" altLang="en-US" sz="3200" dirty="0"/>
              <a:t>在</a:t>
            </a:r>
            <a:r>
              <a:rPr kumimoji="0" lang="en-US" altLang="zh-CN" sz="3200" dirty="0"/>
              <a:t>b</a:t>
            </a:r>
            <a:r>
              <a:rPr kumimoji="0" lang="zh-CN" altLang="en-US" sz="3200" dirty="0"/>
              <a:t>上面：  在</a:t>
            </a:r>
            <a:r>
              <a:rPr kumimoji="0" lang="en-US" altLang="zh-CN" sz="3200" dirty="0"/>
              <a:t>P</a:t>
            </a:r>
            <a:r>
              <a:rPr kumimoji="0" lang="zh-CN" altLang="en-US" sz="3200" dirty="0"/>
              <a:t>中，</a:t>
            </a:r>
            <a:r>
              <a:rPr kumimoji="0" lang="en-US" altLang="zh-CN" sz="3200" dirty="0"/>
              <a:t>a</a:t>
            </a:r>
            <a:r>
              <a:rPr kumimoji="0" lang="zh-CN" altLang="en-US" sz="3200" dirty="0"/>
              <a:t>在</a:t>
            </a:r>
            <a:r>
              <a:rPr kumimoji="0" lang="en-US" altLang="zh-CN" sz="3200" dirty="0"/>
              <a:t>b</a:t>
            </a:r>
            <a:r>
              <a:rPr kumimoji="0" lang="zh-CN" altLang="en-US" sz="3200" dirty="0"/>
              <a:t>前面，</a:t>
            </a:r>
            <a:r>
              <a:rPr kumimoji="0" lang="en-US" altLang="zh-CN" sz="3200" dirty="0"/>
              <a:t>N</a:t>
            </a:r>
            <a:r>
              <a:rPr kumimoji="0" lang="zh-CN" altLang="en-US" sz="3200" dirty="0"/>
              <a:t>中，</a:t>
            </a:r>
            <a:r>
              <a:rPr kumimoji="0" lang="en-US" altLang="zh-CN" sz="3200" dirty="0"/>
              <a:t>a</a:t>
            </a:r>
            <a:r>
              <a:rPr kumimoji="0" lang="zh-CN" altLang="en-US" sz="3200" dirty="0"/>
              <a:t>在</a:t>
            </a:r>
            <a:r>
              <a:rPr kumimoji="0" lang="en-US" altLang="zh-CN" sz="3200" dirty="0"/>
              <a:t>b</a:t>
            </a:r>
            <a:r>
              <a:rPr kumimoji="0" lang="zh-CN" altLang="en-US" sz="3200" dirty="0"/>
              <a:t>后面</a:t>
            </a:r>
            <a:endParaRPr kumimoji="0" lang="en-US" altLang="zh-CN" sz="3200" dirty="0"/>
          </a:p>
          <a:p>
            <a:pPr lvl="1">
              <a:lnSpc>
                <a:spcPct val="120000"/>
              </a:lnSpc>
              <a:defRPr/>
            </a:pPr>
            <a:r>
              <a:rPr kumimoji="0" lang="en-US" altLang="zh-CN" sz="3200" dirty="0"/>
              <a:t>a</a:t>
            </a:r>
            <a:r>
              <a:rPr kumimoji="0" lang="zh-CN" altLang="en-US" sz="3200" dirty="0"/>
              <a:t>在</a:t>
            </a:r>
            <a:r>
              <a:rPr kumimoji="0" lang="en-US" altLang="zh-CN" sz="3200" dirty="0"/>
              <a:t>b</a:t>
            </a:r>
            <a:r>
              <a:rPr kumimoji="0" lang="zh-CN" altLang="en-US" sz="3200" dirty="0"/>
              <a:t>下面：  在</a:t>
            </a:r>
            <a:r>
              <a:rPr kumimoji="0" lang="en-US" altLang="zh-CN" sz="3200" dirty="0"/>
              <a:t>P</a:t>
            </a:r>
            <a:r>
              <a:rPr kumimoji="0" lang="zh-CN" altLang="en-US" sz="3200" dirty="0"/>
              <a:t>中，</a:t>
            </a:r>
            <a:r>
              <a:rPr kumimoji="0" lang="en-US" altLang="zh-CN" sz="3200" dirty="0"/>
              <a:t>a</a:t>
            </a:r>
            <a:r>
              <a:rPr kumimoji="0" lang="zh-CN" altLang="en-US" sz="3200" dirty="0"/>
              <a:t>在</a:t>
            </a:r>
            <a:r>
              <a:rPr kumimoji="0" lang="en-US" altLang="zh-CN" sz="3200" dirty="0"/>
              <a:t>b</a:t>
            </a:r>
            <a:r>
              <a:rPr kumimoji="0" lang="zh-CN" altLang="en-US" sz="3200" dirty="0"/>
              <a:t>后面，</a:t>
            </a:r>
            <a:r>
              <a:rPr kumimoji="0" lang="en-US" altLang="zh-CN" sz="3200" dirty="0"/>
              <a:t>N</a:t>
            </a:r>
            <a:r>
              <a:rPr kumimoji="0" lang="zh-CN" altLang="en-US" sz="3200" dirty="0"/>
              <a:t>中，</a:t>
            </a:r>
            <a:r>
              <a:rPr kumimoji="0" lang="en-US" altLang="zh-CN" sz="3200" dirty="0"/>
              <a:t>a</a:t>
            </a:r>
            <a:r>
              <a:rPr kumimoji="0" lang="zh-CN" altLang="en-US" sz="3200" dirty="0"/>
              <a:t>在</a:t>
            </a:r>
            <a:r>
              <a:rPr kumimoji="0" lang="en-US" altLang="zh-CN" sz="3200" dirty="0"/>
              <a:t>b</a:t>
            </a:r>
            <a:r>
              <a:rPr kumimoji="0" lang="zh-CN" altLang="en-US" sz="3200" dirty="0"/>
              <a:t>前面</a:t>
            </a:r>
            <a:endParaRPr kumimoji="0" lang="en-US" altLang="zh-CN" sz="3200" dirty="0"/>
          </a:p>
        </p:txBody>
      </p:sp>
    </p:spTree>
    <p:extLst>
      <p:ext uri="{BB962C8B-B14F-4D97-AF65-F5344CB8AC3E}">
        <p14:creationId xmlns:p14="http://schemas.microsoft.com/office/powerpoint/2010/main" val="139060113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EA9F6-56C6-9652-EEE2-08DCB9CB1AAC}"/>
              </a:ext>
            </a:extLst>
          </p:cNvPr>
          <p:cNvSpPr>
            <a:spLocks noGrp="1"/>
          </p:cNvSpPr>
          <p:nvPr>
            <p:ph type="title"/>
          </p:nvPr>
        </p:nvSpPr>
        <p:spPr/>
        <p:txBody>
          <a:bodyPr/>
          <a:lstStyle/>
          <a:p>
            <a:r>
              <a:rPr kumimoji="1" lang="zh-CN" altLang="en-US" dirty="0"/>
              <a:t>布局问题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6380C4-ECDA-8A06-A1FA-AA2E9C64ED38}"/>
                  </a:ext>
                </a:extLst>
              </p:cNvPr>
              <p:cNvSpPr>
                <a:spLocks noGrp="1"/>
              </p:cNvSpPr>
              <p:nvPr>
                <p:ph idx="1"/>
              </p:nvPr>
            </p:nvSpPr>
            <p:spPr/>
            <p:txBody>
              <a:bodyPr/>
              <a:lstStyle/>
              <a:p>
                <a:r>
                  <a:rPr kumimoji="1" lang="zh-CN" altLang="en-US" sz="2400" dirty="0"/>
                  <a:t>输入：</a:t>
                </a:r>
                <a:endParaRPr kumimoji="1" lang="en-US" altLang="zh-CN" sz="2400" dirty="0"/>
              </a:p>
              <a:p>
                <a:pPr lvl="1"/>
                <a:r>
                  <a:rPr lang="zh-CN" altLang="zh-CN" sz="2000" dirty="0">
                    <a:cs typeface="宋体" charset="0"/>
                  </a:rPr>
                  <a:t>标准单元</a:t>
                </a:r>
                <a14:m>
                  <m:oMath xmlns:m="http://schemas.openxmlformats.org/officeDocument/2006/math">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𝑏</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𝑏</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 </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𝑏</m:t>
                        </m:r>
                      </m:e>
                      <m:sub>
                        <m:r>
                          <a:rPr lang="en-US" altLang="zh-CN" sz="2000">
                            <a:latin typeface="Cambria Math" panose="02040503050406030204" pitchFamily="18" charset="0"/>
                            <a:cs typeface="宋体" charset="0"/>
                          </a:rPr>
                          <m:t>𝑛</m:t>
                        </m:r>
                      </m:sub>
                    </m:sSub>
                    <m:r>
                      <a:rPr lang="en-US" altLang="zh-CN" sz="2000">
                        <a:latin typeface="Cambria Math" panose="02040503050406030204" pitchFamily="18" charset="0"/>
                        <a:cs typeface="宋体" charset="0"/>
                      </a:rPr>
                      <m:t>}</m:t>
                    </m:r>
                  </m:oMath>
                </a14:m>
                <a:r>
                  <a:rPr lang="zh-CN" altLang="zh-CN" sz="2000" dirty="0">
                    <a:cs typeface="宋体" charset="0"/>
                  </a:rPr>
                  <a:t> </a:t>
                </a:r>
                <a:endParaRPr lang="en-US" altLang="zh-CN" sz="2000" dirty="0">
                  <a:cs typeface="宋体" charset="0"/>
                </a:endParaRPr>
              </a:p>
              <a:p>
                <a:pPr lvl="1"/>
                <a:r>
                  <a:rPr lang="zh-CN" altLang="zh-CN" sz="2000" dirty="0">
                    <a:cs typeface="宋体" charset="0"/>
                  </a:rPr>
                  <a:t>宽度和高度</a:t>
                </a:r>
                <a14:m>
                  <m:oMath xmlns:m="http://schemas.openxmlformats.org/officeDocument/2006/math">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h</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𝑤</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h</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𝑤</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 (</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h</m:t>
                        </m:r>
                      </m:e>
                      <m:sub>
                        <m:r>
                          <a:rPr lang="en-US" altLang="zh-CN" sz="2000">
                            <a:latin typeface="Cambria Math" panose="02040503050406030204" pitchFamily="18" charset="0"/>
                            <a:cs typeface="宋体" charset="0"/>
                          </a:rPr>
                          <m:t>𝑛</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𝑤</m:t>
                        </m:r>
                      </m:e>
                      <m:sub>
                        <m:r>
                          <a:rPr lang="en-US" altLang="zh-CN" sz="2000">
                            <a:latin typeface="Cambria Math" panose="02040503050406030204" pitchFamily="18" charset="0"/>
                            <a:cs typeface="宋体" charset="0"/>
                          </a:rPr>
                          <m:t>𝑛</m:t>
                        </m:r>
                      </m:sub>
                    </m:sSub>
                    <m:r>
                      <a:rPr lang="en-US" altLang="zh-CN" sz="2000">
                        <a:latin typeface="Cambria Math" panose="02040503050406030204" pitchFamily="18" charset="0"/>
                        <a:cs typeface="宋体" charset="0"/>
                      </a:rPr>
                      <m:t>)}</m:t>
                    </m:r>
                  </m:oMath>
                </a14:m>
                <a:r>
                  <a:rPr lang="zh-CN" altLang="zh-CN" sz="2000" dirty="0">
                    <a:cs typeface="宋体" charset="0"/>
                  </a:rPr>
                  <a:t> </a:t>
                </a:r>
                <a:endParaRPr lang="en-US" altLang="zh-CN" sz="2000" dirty="0">
                  <a:cs typeface="宋体" charset="0"/>
                </a:endParaRPr>
              </a:p>
              <a:p>
                <a:pPr lvl="1"/>
                <a:r>
                  <a:rPr lang="zh-CN" altLang="zh-CN" sz="2000" dirty="0">
                    <a:cs typeface="宋体" charset="0"/>
                  </a:rPr>
                  <a:t>引脚为</a:t>
                </a:r>
                <a14:m>
                  <m:oMath xmlns:m="http://schemas.openxmlformats.org/officeDocument/2006/math">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𝑝</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𝑝</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 </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𝑝</m:t>
                        </m:r>
                      </m:e>
                      <m:sub>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𝑛</m:t>
                            </m:r>
                          </m:e>
                          <m:sub>
                            <m:r>
                              <a:rPr lang="en-US" altLang="zh-CN" sz="2000">
                                <a:latin typeface="Cambria Math" panose="02040503050406030204" pitchFamily="18" charset="0"/>
                                <a:cs typeface="宋体" charset="0"/>
                              </a:rPr>
                              <m:t>𝑖</m:t>
                            </m:r>
                          </m:sub>
                        </m:sSub>
                      </m:sub>
                    </m:sSub>
                    <m:r>
                      <a:rPr lang="en-US" altLang="zh-CN" sz="2000">
                        <a:latin typeface="Cambria Math" panose="02040503050406030204" pitchFamily="18" charset="0"/>
                        <a:cs typeface="宋体" charset="0"/>
                      </a:rPr>
                      <m:t>}</m:t>
                    </m:r>
                  </m:oMath>
                </a14:m>
                <a:r>
                  <a:rPr lang="zh-CN" altLang="zh-CN" sz="2000" dirty="0">
                    <a:cs typeface="宋体" charset="0"/>
                  </a:rPr>
                  <a:t> </a:t>
                </a:r>
                <a:r>
                  <a:rPr lang="zh-CN" altLang="en-US" sz="2000" dirty="0">
                    <a:cs typeface="宋体" charset="0"/>
                  </a:rPr>
                  <a:t>，</a:t>
                </a:r>
                <a:r>
                  <a:rPr lang="zh-CN" altLang="zh-CN" sz="2000" dirty="0">
                    <a:cs typeface="宋体" charset="0"/>
                  </a:rPr>
                  <a:t>引脚的中心位置相对模块的偏移为</a:t>
                </a:r>
                <a14:m>
                  <m:oMath xmlns:m="http://schemas.openxmlformats.org/officeDocument/2006/math">
                    <m:r>
                      <a:rPr lang="en-US" altLang="zh-CN" sz="2000">
                        <a:latin typeface="Cambria Math" panose="02040503050406030204" pitchFamily="18" charset="0"/>
                        <a:cs typeface="宋体" charset="0"/>
                      </a:rPr>
                      <m:t>{( </m:t>
                    </m:r>
                    <m:r>
                      <a:rPr lang="en-US" altLang="zh-CN" sz="2000">
                        <a:latin typeface="Cambria Math" panose="02040503050406030204" pitchFamily="18" charset="0"/>
                        <a:cs typeface="宋体" charset="0"/>
                      </a:rPr>
                      <m:t>𝑥</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𝑝</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𝑦𝑝</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𝑥𝑝</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𝑦𝑝</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 (</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𝑥𝑝</m:t>
                        </m:r>
                      </m:e>
                      <m:sub>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𝑛</m:t>
                            </m:r>
                          </m:e>
                          <m:sub>
                            <m:r>
                              <a:rPr lang="en-US" altLang="zh-CN" sz="2000">
                                <a:latin typeface="Cambria Math" panose="02040503050406030204" pitchFamily="18" charset="0"/>
                                <a:cs typeface="宋体" charset="0"/>
                              </a:rPr>
                              <m:t>𝑖</m:t>
                            </m:r>
                          </m:sub>
                        </m:sSub>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𝑦𝑝</m:t>
                        </m:r>
                      </m:e>
                      <m:sub>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𝑛</m:t>
                            </m:r>
                          </m:e>
                          <m:sub>
                            <m:r>
                              <a:rPr lang="en-US" altLang="zh-CN" sz="2000">
                                <a:latin typeface="Cambria Math" panose="02040503050406030204" pitchFamily="18" charset="0"/>
                                <a:cs typeface="宋体" charset="0"/>
                              </a:rPr>
                              <m:t>𝑖</m:t>
                            </m:r>
                          </m:sub>
                        </m:sSub>
                      </m:sub>
                    </m:sSub>
                    <m:r>
                      <a:rPr lang="en-US" altLang="zh-CN" sz="2000">
                        <a:latin typeface="Cambria Math" panose="02040503050406030204" pitchFamily="18" charset="0"/>
                        <a:cs typeface="宋体" charset="0"/>
                      </a:rPr>
                      <m:t>)}</m:t>
                    </m:r>
                  </m:oMath>
                </a14:m>
                <a:r>
                  <a:rPr lang="zh-CN" altLang="zh-CN" sz="2000" dirty="0">
                    <a:cs typeface="宋体" charset="0"/>
                  </a:rPr>
                  <a:t> </a:t>
                </a:r>
                <a:endParaRPr lang="en-US" altLang="zh-CN" sz="2000" dirty="0">
                  <a:cs typeface="宋体" charset="0"/>
                </a:endParaRPr>
              </a:p>
              <a:p>
                <a:pPr lvl="1"/>
                <a:r>
                  <a:rPr lang="zh-CN" altLang="zh-CN" sz="2000" dirty="0">
                    <a:cs typeface="宋体" charset="0"/>
                  </a:rPr>
                  <a:t>给定线网</a:t>
                </a:r>
                <a14:m>
                  <m:oMath xmlns:m="http://schemas.openxmlformats.org/officeDocument/2006/math">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𝑁</m:t>
                        </m:r>
                      </m:e>
                      <m:sub>
                        <m:r>
                          <a:rPr lang="en-US" altLang="zh-CN" sz="2000">
                            <a:latin typeface="Cambria Math" panose="02040503050406030204" pitchFamily="18" charset="0"/>
                            <a:cs typeface="宋体" charset="0"/>
                          </a:rPr>
                          <m:t>1</m:t>
                        </m:r>
                      </m:sub>
                    </m:sSub>
                    <m:r>
                      <a:rPr lang="en-US" altLang="zh-CN" sz="2000">
                        <a:latin typeface="Cambria Math" panose="02040503050406030204" pitchFamily="18" charset="0"/>
                        <a:cs typeface="宋体" charset="0"/>
                      </a:rPr>
                      <m:t>,</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𝑁</m:t>
                        </m:r>
                      </m:e>
                      <m:sub>
                        <m:r>
                          <a:rPr lang="en-US" altLang="zh-CN" sz="2000">
                            <a:latin typeface="Cambria Math" panose="02040503050406030204" pitchFamily="18" charset="0"/>
                            <a:cs typeface="宋体" charset="0"/>
                          </a:rPr>
                          <m:t>2</m:t>
                        </m:r>
                      </m:sub>
                    </m:sSub>
                    <m:r>
                      <a:rPr lang="en-US" altLang="zh-CN" sz="2000">
                        <a:latin typeface="Cambria Math" panose="02040503050406030204" pitchFamily="18" charset="0"/>
                        <a:cs typeface="宋体" charset="0"/>
                      </a:rPr>
                      <m:t>,⋯, </m:t>
                    </m:r>
                    <m:sSub>
                      <m:sSubPr>
                        <m:ctrlPr>
                          <a:rPr lang="zh-CN" altLang="zh-CN" sz="2000" i="1">
                            <a:latin typeface="Cambria Math" panose="02040503050406030204" pitchFamily="18" charset="0"/>
                            <a:cs typeface="宋体" charset="0"/>
                          </a:rPr>
                        </m:ctrlPr>
                      </m:sSubPr>
                      <m:e>
                        <m:r>
                          <a:rPr lang="en-US" altLang="zh-CN" sz="2000">
                            <a:latin typeface="Cambria Math" panose="02040503050406030204" pitchFamily="18" charset="0"/>
                            <a:cs typeface="宋体" charset="0"/>
                          </a:rPr>
                          <m:t>𝑁</m:t>
                        </m:r>
                      </m:e>
                      <m:sub>
                        <m:r>
                          <a:rPr lang="en-US" altLang="zh-CN" sz="2000">
                            <a:latin typeface="Cambria Math" panose="02040503050406030204" pitchFamily="18" charset="0"/>
                            <a:cs typeface="宋体" charset="0"/>
                          </a:rPr>
                          <m:t>𝑚</m:t>
                        </m:r>
                      </m:sub>
                    </m:sSub>
                    <m:r>
                      <a:rPr lang="en-US" altLang="zh-CN" sz="2000">
                        <a:latin typeface="Cambria Math" panose="02040503050406030204" pitchFamily="18" charset="0"/>
                        <a:cs typeface="宋体" charset="0"/>
                      </a:rPr>
                      <m:t>}</m:t>
                    </m:r>
                  </m:oMath>
                </a14:m>
                <a:r>
                  <a:rPr lang="zh-CN" altLang="zh-CN" sz="2000" dirty="0">
                    <a:cs typeface="宋体" charset="0"/>
                  </a:rPr>
                  <a:t>，每个线网是一系列模块引脚的集合，目的是连接这些引脚 </a:t>
                </a:r>
                <a:endParaRPr lang="en-US" altLang="zh-CN" sz="2000" dirty="0">
                  <a:cs typeface="宋体" charset="0"/>
                </a:endParaRPr>
              </a:p>
              <a:p>
                <a:pPr lvl="1"/>
                <a:endParaRPr lang="en-US" altLang="zh-CN" sz="2000" dirty="0">
                  <a:cs typeface="宋体" charset="0"/>
                </a:endParaRPr>
              </a:p>
              <a:p>
                <a:r>
                  <a:rPr lang="zh-CN" altLang="en-US" sz="2400" dirty="0">
                    <a:cs typeface="宋体" charset="0"/>
                  </a:rPr>
                  <a:t>输出：每个模块的位置</a:t>
                </a:r>
                <a:endParaRPr lang="en-US" altLang="zh-CN" sz="2400" dirty="0">
                  <a:cs typeface="宋体" charset="0"/>
                </a:endParaRPr>
              </a:p>
              <a:p>
                <a:r>
                  <a:rPr lang="zh-CN" altLang="en-US" sz="2400" dirty="0">
                    <a:cs typeface="宋体" charset="0"/>
                  </a:rPr>
                  <a:t>优化目标：</a:t>
                </a:r>
                <a:endParaRPr lang="en-US" altLang="zh-CN" sz="2400" dirty="0">
                  <a:cs typeface="宋体" charset="0"/>
                </a:endParaRPr>
              </a:p>
              <a:p>
                <a:pPr lvl="1"/>
                <a:r>
                  <a:rPr lang="zh-CN" altLang="en-US" sz="2000" dirty="0">
                    <a:cs typeface="宋体" charset="0"/>
                  </a:rPr>
                  <a:t>最小化线长</a:t>
                </a:r>
                <a:endParaRPr lang="en-US" altLang="zh-CN" sz="2000" dirty="0">
                  <a:cs typeface="宋体" charset="0"/>
                </a:endParaRPr>
              </a:p>
              <a:p>
                <a:pPr lvl="1"/>
                <a:r>
                  <a:rPr lang="zh-CN" altLang="en-US" sz="2000" dirty="0">
                    <a:cs typeface="宋体" charset="0"/>
                  </a:rPr>
                  <a:t>模块不重叠</a:t>
                </a:r>
                <a:endParaRPr lang="en-US" altLang="zh-CN" sz="2000" dirty="0">
                  <a:cs typeface="宋体" charset="0"/>
                </a:endParaRPr>
              </a:p>
              <a:p>
                <a:pPr lvl="1"/>
                <a:r>
                  <a:rPr lang="zh-CN" altLang="en-US" sz="2000" dirty="0">
                    <a:cs typeface="宋体" charset="0"/>
                  </a:rPr>
                  <a:t>时序和可布通性</a:t>
                </a:r>
              </a:p>
            </p:txBody>
          </p:sp>
        </mc:Choice>
        <mc:Fallback xmlns="">
          <p:sp>
            <p:nvSpPr>
              <p:cNvPr id="3" name="内容占位符 2">
                <a:extLst>
                  <a:ext uri="{FF2B5EF4-FFF2-40B4-BE49-F238E27FC236}">
                    <a16:creationId xmlns:a16="http://schemas.microsoft.com/office/drawing/2014/main" id="{3B6380C4-ECDA-8A06-A1FA-AA2E9C64ED38}"/>
                  </a:ext>
                </a:extLst>
              </p:cNvPr>
              <p:cNvSpPr>
                <a:spLocks noGrp="1" noRot="1" noChangeAspect="1" noMove="1" noResize="1" noEditPoints="1" noAdjustHandles="1" noChangeArrowheads="1" noChangeShapeType="1" noTextEdit="1"/>
              </p:cNvSpPr>
              <p:nvPr>
                <p:ph idx="1"/>
              </p:nvPr>
            </p:nvSpPr>
            <p:spPr>
              <a:blipFill>
                <a:blip r:embed="rId2"/>
                <a:stretch>
                  <a:fillRect l="-694" t="-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8725819"/>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36DD3-07EE-FDF2-1D42-247D13C39C72}"/>
              </a:ext>
            </a:extLst>
          </p:cNvPr>
          <p:cNvSpPr>
            <a:spLocks noGrp="1"/>
          </p:cNvSpPr>
          <p:nvPr>
            <p:ph type="title"/>
          </p:nvPr>
        </p:nvSpPr>
        <p:spPr/>
        <p:txBody>
          <a:bodyPr/>
          <a:lstStyle/>
          <a:p>
            <a:r>
              <a:rPr kumimoji="1" lang="zh-CN" altLang="en-US" dirty="0"/>
              <a:t>全局布局与详细布局</a:t>
            </a:r>
          </a:p>
        </p:txBody>
      </p:sp>
      <p:sp>
        <p:nvSpPr>
          <p:cNvPr id="3" name="内容占位符 2">
            <a:extLst>
              <a:ext uri="{FF2B5EF4-FFF2-40B4-BE49-F238E27FC236}">
                <a16:creationId xmlns:a16="http://schemas.microsoft.com/office/drawing/2014/main" id="{E2154D00-84BA-C636-0F4A-3530B0112FF4}"/>
              </a:ext>
            </a:extLst>
          </p:cNvPr>
          <p:cNvSpPr>
            <a:spLocks noGrp="1"/>
          </p:cNvSpPr>
          <p:nvPr>
            <p:ph idx="1"/>
          </p:nvPr>
        </p:nvSpPr>
        <p:spPr/>
        <p:txBody>
          <a:bodyPr/>
          <a:lstStyle/>
          <a:p>
            <a:r>
              <a:rPr lang="zh-CN" altLang="zh-CN" sz="2400" dirty="0"/>
              <a:t>全局布局是整个物理设计中的非常关键的步骤，它确定了所有模块的位置</a:t>
            </a:r>
            <a:endParaRPr lang="en-US" altLang="zh-CN" sz="2400" dirty="0"/>
          </a:p>
          <a:p>
            <a:r>
              <a:rPr lang="zh-CN" altLang="zh-CN" sz="2400" dirty="0"/>
              <a:t>布局之后的布线优化空间先对较小。所以，全局布局的效果很大程度上决定了整体物理设计的效果</a:t>
            </a:r>
            <a:endParaRPr lang="en-US" altLang="zh-CN" sz="2400" dirty="0"/>
          </a:p>
          <a:p>
            <a:r>
              <a:rPr lang="zh-CN" altLang="zh-CN" sz="2400" dirty="0"/>
              <a:t>基于全局布局结果，可以获得相对准确的互连线寄生参数估计，提供更加准确的时序估计结果</a:t>
            </a:r>
            <a:endParaRPr lang="en-US" altLang="zh-CN" sz="2400" dirty="0"/>
          </a:p>
          <a:p>
            <a:r>
              <a:rPr lang="zh-CN" altLang="zh-CN" sz="2400" dirty="0"/>
              <a:t>在逻辑综合时，可以继续进行布局，用于评估更加准确的时序结果，可以为逻辑优化提供更加准确的信息</a:t>
            </a:r>
          </a:p>
          <a:p>
            <a:endParaRPr kumimoji="1" lang="zh-CN" altLang="en-US" dirty="0"/>
          </a:p>
        </p:txBody>
      </p:sp>
    </p:spTree>
    <p:extLst>
      <p:ext uri="{BB962C8B-B14F-4D97-AF65-F5344CB8AC3E}">
        <p14:creationId xmlns:p14="http://schemas.microsoft.com/office/powerpoint/2010/main" val="213187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32175-2092-1D4C-943B-AB2C9EB8C231}"/>
              </a:ext>
            </a:extLst>
          </p:cNvPr>
          <p:cNvSpPr>
            <a:spLocks noGrp="1"/>
          </p:cNvSpPr>
          <p:nvPr>
            <p:ph type="title"/>
          </p:nvPr>
        </p:nvSpPr>
        <p:spPr/>
        <p:txBody>
          <a:bodyPr/>
          <a:lstStyle/>
          <a:p>
            <a:r>
              <a:rPr kumimoji="1" lang="zh-CN" altLang="en-US" dirty="0"/>
              <a:t>有向图与无向图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45EFABD-DB18-9541-B4B6-BEA2D4888C9F}"/>
                  </a:ext>
                </a:extLst>
              </p:cNvPr>
              <p:cNvSpPr>
                <a:spLocks noGrp="1"/>
              </p:cNvSpPr>
              <p:nvPr>
                <p:ph idx="1"/>
              </p:nvPr>
            </p:nvSpPr>
            <p:spPr/>
            <p:txBody>
              <a:bodyPr/>
              <a:lstStyle/>
              <a:p>
                <a:r>
                  <a:rPr lang="zh-CN" altLang="zh-CN" dirty="0"/>
                  <a:t>图可以表示为两个集合构成的二元组，即</a:t>
                </a:r>
                <a:r>
                  <a:rPr lang="en-US" altLang="zh-CN" dirty="0"/>
                  <a:t>G=(V, E)</a:t>
                </a:r>
                <a:r>
                  <a:rPr lang="zh-CN" altLang="zh-CN" dirty="0"/>
                  <a:t>，其中</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m:t>
                            </m:r>
                          </m:sub>
                        </m:sSub>
                      </m:e>
                    </m:d>
                  </m:oMath>
                </a14:m>
                <a:r>
                  <a:rPr lang="zh-CN" altLang="zh-CN" dirty="0"/>
                  <a:t>表示节点的集合，</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𝑚</m:t>
                        </m:r>
                      </m:sub>
                    </m:sSub>
                    <m:r>
                      <a:rPr lang="en-US" altLang="zh-CN" i="1">
                        <a:latin typeface="Cambria Math" panose="02040503050406030204" pitchFamily="18" charset="0"/>
                      </a:rPr>
                      <m:t>}</m:t>
                    </m:r>
                  </m:oMath>
                </a14:m>
                <a:r>
                  <a:rPr lang="zh-CN" altLang="zh-CN" dirty="0"/>
                  <a:t>表示边的集合，其中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oMath>
                </a14:m>
                <a:endParaRPr lang="en-US" altLang="zh-CN" dirty="0"/>
              </a:p>
              <a:p>
                <a:r>
                  <a:rPr lang="zh-CN" altLang="zh-CN" dirty="0"/>
                  <a:t>如果</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oMath>
                </a14:m>
                <a:r>
                  <a:rPr lang="zh-CN" altLang="zh-CN" dirty="0"/>
                  <a:t>为有序对，那么此时图为有向图</a:t>
                </a:r>
                <a:endParaRPr lang="en-US" altLang="zh-CN" dirty="0"/>
              </a:p>
              <a:p>
                <a:r>
                  <a:rPr lang="zh-CN" altLang="zh-CN" dirty="0"/>
                  <a:t>如果</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oMath>
                </a14:m>
                <a:r>
                  <a:rPr lang="zh-CN" altLang="zh-CN" dirty="0"/>
                  <a:t>为无序对，那么</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oMath>
                </a14:m>
                <a:r>
                  <a:rPr lang="zh-CN" altLang="zh-CN" dirty="0"/>
                  <a:t>与</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zh-CN" dirty="0"/>
                  <a:t>等价，此时图为无向图</a:t>
                </a:r>
                <a:endParaRPr kumimoji="1" lang="zh-CN" altLang="en-US" dirty="0"/>
              </a:p>
            </p:txBody>
          </p:sp>
        </mc:Choice>
        <mc:Fallback xmlns="">
          <p:sp>
            <p:nvSpPr>
              <p:cNvPr id="3" name="内容占位符 2">
                <a:extLst>
                  <a:ext uri="{FF2B5EF4-FFF2-40B4-BE49-F238E27FC236}">
                    <a16:creationId xmlns:a16="http://schemas.microsoft.com/office/drawing/2014/main" id="{045EFABD-DB18-9541-B4B6-BEA2D4888C9F}"/>
                  </a:ext>
                </a:extLst>
              </p:cNvPr>
              <p:cNvSpPr>
                <a:spLocks noGrp="1" noRot="1" noChangeAspect="1" noMove="1" noResize="1" noEditPoints="1" noAdjustHandles="1" noChangeArrowheads="1" noChangeShapeType="1" noTextEdit="1"/>
              </p:cNvSpPr>
              <p:nvPr>
                <p:ph idx="1"/>
              </p:nvPr>
            </p:nvSpPr>
            <p:spPr>
              <a:blipFill>
                <a:blip r:embed="rId2"/>
                <a:stretch>
                  <a:fillRect l="-1272" t="-2105" r="-138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A240E7B-48EA-AA4D-B086-A9A410DF7B33}"/>
              </a:ext>
            </a:extLst>
          </p:cNvPr>
          <p:cNvPicPr>
            <a:picLocks noChangeAspect="1"/>
          </p:cNvPicPr>
          <p:nvPr/>
        </p:nvPicPr>
        <p:blipFill>
          <a:blip r:embed="rId3"/>
          <a:stretch>
            <a:fillRect/>
          </a:stretch>
        </p:blipFill>
        <p:spPr>
          <a:xfrm>
            <a:off x="1340931" y="4730851"/>
            <a:ext cx="2304256" cy="1777061"/>
          </a:xfrm>
          <a:prstGeom prst="rect">
            <a:avLst/>
          </a:prstGeom>
        </p:spPr>
      </p:pic>
      <p:pic>
        <p:nvPicPr>
          <p:cNvPr id="5" name="图片 4">
            <a:extLst>
              <a:ext uri="{FF2B5EF4-FFF2-40B4-BE49-F238E27FC236}">
                <a16:creationId xmlns:a16="http://schemas.microsoft.com/office/drawing/2014/main" id="{932CEED7-D20B-994F-8682-5DA9BE78A6B7}"/>
              </a:ext>
            </a:extLst>
          </p:cNvPr>
          <p:cNvPicPr>
            <a:picLocks noChangeAspect="1"/>
          </p:cNvPicPr>
          <p:nvPr/>
        </p:nvPicPr>
        <p:blipFill>
          <a:blip r:embed="rId4"/>
          <a:stretch>
            <a:fillRect/>
          </a:stretch>
        </p:blipFill>
        <p:spPr>
          <a:xfrm>
            <a:off x="7150275" y="4883156"/>
            <a:ext cx="2214064" cy="1604955"/>
          </a:xfrm>
          <a:prstGeom prst="rect">
            <a:avLst/>
          </a:prstGeom>
        </p:spPr>
      </p:pic>
    </p:spTree>
    <p:extLst>
      <p:ext uri="{BB962C8B-B14F-4D97-AF65-F5344CB8AC3E}">
        <p14:creationId xmlns:p14="http://schemas.microsoft.com/office/powerpoint/2010/main" val="2448544025"/>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AABE2-2D13-CBEC-4546-0E94077B5E99}"/>
              </a:ext>
            </a:extLst>
          </p:cNvPr>
          <p:cNvSpPr>
            <a:spLocks noGrp="1"/>
          </p:cNvSpPr>
          <p:nvPr>
            <p:ph type="title"/>
          </p:nvPr>
        </p:nvSpPr>
        <p:spPr/>
        <p:txBody>
          <a:bodyPr/>
          <a:lstStyle/>
          <a:p>
            <a:r>
              <a:rPr lang="zh-CN" altLang="zh-CN" dirty="0"/>
              <a:t>基于模拟退火的布局算法</a:t>
            </a:r>
            <a:endParaRPr kumimoji="1" lang="zh-CN" altLang="en-US" dirty="0"/>
          </a:p>
        </p:txBody>
      </p:sp>
      <p:sp>
        <p:nvSpPr>
          <p:cNvPr id="3" name="内容占位符 2">
            <a:extLst>
              <a:ext uri="{FF2B5EF4-FFF2-40B4-BE49-F238E27FC236}">
                <a16:creationId xmlns:a16="http://schemas.microsoft.com/office/drawing/2014/main" id="{33395C6F-FCE6-9B24-F242-0F9C2400AA09}"/>
              </a:ext>
            </a:extLst>
          </p:cNvPr>
          <p:cNvSpPr>
            <a:spLocks noGrp="1"/>
          </p:cNvSpPr>
          <p:nvPr>
            <p:ph idx="1"/>
          </p:nvPr>
        </p:nvSpPr>
        <p:spPr/>
        <p:txBody>
          <a:bodyPr/>
          <a:lstStyle/>
          <a:p>
            <a:r>
              <a:rPr lang="zh-CN" altLang="zh-CN" sz="2800" dirty="0"/>
              <a:t>借助模拟退火来实现布局的优化 </a:t>
            </a:r>
            <a:endParaRPr lang="en-US" altLang="zh-CN" sz="2800" dirty="0"/>
          </a:p>
          <a:p>
            <a:pPr lvl="1"/>
            <a:r>
              <a:rPr lang="zh-CN" altLang="zh-CN" sz="2400" dirty="0"/>
              <a:t>第一个阶段</a:t>
            </a:r>
            <a:r>
              <a:rPr lang="zh-CN" altLang="en-US" sz="2400" dirty="0"/>
              <a:t>：</a:t>
            </a:r>
            <a:r>
              <a:rPr lang="zh-CN" altLang="zh-CN" sz="2400" dirty="0"/>
              <a:t>模块之间可以进行大范围的交换和移动，同时也允许模块之间发生重叠。当模拟退火温度较低后，布局进入下一个阶段</a:t>
            </a:r>
            <a:endParaRPr lang="en-US" altLang="zh-CN" sz="2400" dirty="0"/>
          </a:p>
          <a:p>
            <a:pPr lvl="1"/>
            <a:r>
              <a:rPr lang="zh-CN" altLang="en-US" sz="2400" dirty="0"/>
              <a:t>第二个阶段：</a:t>
            </a:r>
            <a:r>
              <a:rPr lang="zh-CN" altLang="zh-CN" sz="2400" dirty="0"/>
              <a:t>主要去除模块的重叠，模块仅允许在一行内部进行交换或移动</a:t>
            </a:r>
            <a:endParaRPr kumimoji="1" lang="zh-CN" altLang="en-US" sz="2400" dirty="0"/>
          </a:p>
        </p:txBody>
      </p:sp>
    </p:spTree>
    <p:extLst>
      <p:ext uri="{BB962C8B-B14F-4D97-AF65-F5344CB8AC3E}">
        <p14:creationId xmlns:p14="http://schemas.microsoft.com/office/powerpoint/2010/main" val="1874747479"/>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2BE1A-7BD7-FC21-D630-D20D5F51119D}"/>
              </a:ext>
            </a:extLst>
          </p:cNvPr>
          <p:cNvSpPr>
            <a:spLocks noGrp="1"/>
          </p:cNvSpPr>
          <p:nvPr>
            <p:ph type="title"/>
          </p:nvPr>
        </p:nvSpPr>
        <p:spPr/>
        <p:txBody>
          <a:bodyPr/>
          <a:lstStyle/>
          <a:p>
            <a:r>
              <a:rPr kumimoji="1" lang="zh-CN" altLang="en-US" dirty="0"/>
              <a:t>基于划分的布局算法</a:t>
            </a:r>
          </a:p>
        </p:txBody>
      </p:sp>
      <p:sp>
        <p:nvSpPr>
          <p:cNvPr id="3" name="内容占位符 2">
            <a:extLst>
              <a:ext uri="{FF2B5EF4-FFF2-40B4-BE49-F238E27FC236}">
                <a16:creationId xmlns:a16="http://schemas.microsoft.com/office/drawing/2014/main" id="{1BAF62D0-D919-5734-7DC6-AF3494566EF4}"/>
              </a:ext>
            </a:extLst>
          </p:cNvPr>
          <p:cNvSpPr>
            <a:spLocks noGrp="1"/>
          </p:cNvSpPr>
          <p:nvPr>
            <p:ph idx="1"/>
          </p:nvPr>
        </p:nvSpPr>
        <p:spPr/>
        <p:txBody>
          <a:bodyPr/>
          <a:lstStyle/>
          <a:p>
            <a:r>
              <a:rPr lang="zh-CN" altLang="zh-CN" sz="2400" dirty="0"/>
              <a:t>基于划分的布局算法基于分而治之的思想。它借助划分算法将设计不断二分，拆分为更小的设计</a:t>
            </a:r>
            <a:endParaRPr lang="en-US" altLang="zh-CN" sz="2400" dirty="0"/>
          </a:p>
          <a:p>
            <a:r>
              <a:rPr lang="zh-CN" altLang="zh-CN" sz="2400" dirty="0"/>
              <a:t>芯片区域也被不断拆分为更小的区域。对应小规模设计被分配到相应芯片区域</a:t>
            </a:r>
            <a:endParaRPr lang="en-US" altLang="zh-CN" sz="2400" dirty="0"/>
          </a:p>
          <a:p>
            <a:r>
              <a:rPr lang="zh-CN" altLang="zh-CN" sz="2400" dirty="0"/>
              <a:t>当拆分后的设计足够小的时候，可以通过直接法例如分支定界方法或启发式方法进行求解 </a:t>
            </a:r>
            <a:endParaRPr kumimoji="1" lang="zh-CN" altLang="en-US" sz="2400" dirty="0"/>
          </a:p>
        </p:txBody>
      </p:sp>
      <p:pic>
        <p:nvPicPr>
          <p:cNvPr id="4" name="图片 3">
            <a:extLst>
              <a:ext uri="{FF2B5EF4-FFF2-40B4-BE49-F238E27FC236}">
                <a16:creationId xmlns:a16="http://schemas.microsoft.com/office/drawing/2014/main" id="{CF4A4D6C-5139-BC3D-F3C3-F38E06DDF7F8}"/>
              </a:ext>
            </a:extLst>
          </p:cNvPr>
          <p:cNvPicPr>
            <a:picLocks noChangeAspect="1"/>
          </p:cNvPicPr>
          <p:nvPr/>
        </p:nvPicPr>
        <p:blipFill>
          <a:blip r:embed="rId2"/>
          <a:stretch>
            <a:fillRect/>
          </a:stretch>
        </p:blipFill>
        <p:spPr>
          <a:xfrm>
            <a:off x="3359695" y="3419812"/>
            <a:ext cx="6214929" cy="3177837"/>
          </a:xfrm>
          <a:prstGeom prst="rect">
            <a:avLst/>
          </a:prstGeom>
        </p:spPr>
      </p:pic>
    </p:spTree>
    <p:extLst>
      <p:ext uri="{BB962C8B-B14F-4D97-AF65-F5344CB8AC3E}">
        <p14:creationId xmlns:p14="http://schemas.microsoft.com/office/powerpoint/2010/main" val="1837260319"/>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BADFE-A10E-CDAD-420A-223056564290}"/>
              </a:ext>
            </a:extLst>
          </p:cNvPr>
          <p:cNvSpPr>
            <a:spLocks noGrp="1"/>
          </p:cNvSpPr>
          <p:nvPr>
            <p:ph type="title"/>
          </p:nvPr>
        </p:nvSpPr>
        <p:spPr/>
        <p:txBody>
          <a:bodyPr/>
          <a:lstStyle/>
          <a:p>
            <a:r>
              <a:rPr kumimoji="1" lang="zh-CN" altLang="en-US" dirty="0"/>
              <a:t>解析全局布局算法</a:t>
            </a:r>
          </a:p>
        </p:txBody>
      </p:sp>
      <p:sp>
        <p:nvSpPr>
          <p:cNvPr id="3" name="内容占位符 2">
            <a:extLst>
              <a:ext uri="{FF2B5EF4-FFF2-40B4-BE49-F238E27FC236}">
                <a16:creationId xmlns:a16="http://schemas.microsoft.com/office/drawing/2014/main" id="{252C89BE-D01E-9D9C-92AE-636154EB381A}"/>
              </a:ext>
            </a:extLst>
          </p:cNvPr>
          <p:cNvSpPr>
            <a:spLocks noGrp="1"/>
          </p:cNvSpPr>
          <p:nvPr>
            <p:ph idx="1"/>
          </p:nvPr>
        </p:nvSpPr>
        <p:spPr/>
        <p:txBody>
          <a:bodyPr/>
          <a:lstStyle/>
          <a:p>
            <a:r>
              <a:rPr lang="zh-CN" altLang="en-US" sz="2800" dirty="0"/>
              <a:t>解析布局的三个重要组成部分：</a:t>
            </a:r>
            <a:endParaRPr lang="en-US" altLang="zh-CN" sz="2800" dirty="0"/>
          </a:p>
          <a:p>
            <a:pPr lvl="1"/>
            <a:r>
              <a:rPr lang="zh-CN" altLang="zh-CN" sz="2400" dirty="0"/>
              <a:t>解析模型</a:t>
            </a:r>
            <a:r>
              <a:rPr lang="zh-CN" altLang="en-US" sz="2400" dirty="0"/>
              <a:t>：</a:t>
            </a:r>
            <a:r>
              <a:rPr lang="zh-CN" altLang="zh-CN" sz="2400" dirty="0"/>
              <a:t>包括线长、拥塞、重叠等优化目标和约束的解析表达形式</a:t>
            </a:r>
            <a:endParaRPr lang="en-US" altLang="zh-CN" sz="2400" dirty="0"/>
          </a:p>
          <a:p>
            <a:pPr lvl="1"/>
            <a:r>
              <a:rPr lang="zh-CN" altLang="zh-CN" sz="2400" dirty="0"/>
              <a:t>平滑方法</a:t>
            </a:r>
            <a:r>
              <a:rPr lang="zh-CN" altLang="en-US" sz="2400" dirty="0"/>
              <a:t>：</a:t>
            </a:r>
            <a:r>
              <a:rPr lang="zh-CN" altLang="zh-CN" sz="2400" dirty="0"/>
              <a:t>解析模型一般是非光滑函数，这会导致非线性优化困难。对于非平滑的函数，通常会引入平滑方法来是的函数变得平滑，同时还要保持尽可能与原始函数接近</a:t>
            </a:r>
            <a:endParaRPr lang="en-US" altLang="zh-CN" sz="2400" dirty="0"/>
          </a:p>
          <a:p>
            <a:pPr lvl="1"/>
            <a:r>
              <a:rPr lang="zh-CN" altLang="zh-CN" sz="2400" dirty="0"/>
              <a:t>非线性优化方法</a:t>
            </a:r>
            <a:endParaRPr lang="en-US" altLang="zh-CN" sz="2400" dirty="0"/>
          </a:p>
          <a:p>
            <a:pPr lvl="2"/>
            <a:r>
              <a:rPr lang="zh-CN" altLang="zh-CN" sz="2000" dirty="0"/>
              <a:t>非线性优化用于求解平滑后的带约束优化问题。约束问题可以借助惩罚方法等转化为非约束非线性优化进行求解</a:t>
            </a:r>
            <a:endParaRPr lang="en-US" altLang="zh-CN" sz="2000" dirty="0"/>
          </a:p>
          <a:p>
            <a:pPr lvl="2"/>
            <a:r>
              <a:rPr lang="zh-CN" altLang="zh-CN" sz="2000" dirty="0"/>
              <a:t>对于非约束的非线性优化问题，由于布局问题规模通常非常大，一般通过梯度</a:t>
            </a:r>
            <a:r>
              <a:rPr lang="en-US" altLang="zh-CN" sz="2000" dirty="0"/>
              <a:t>/</a:t>
            </a:r>
            <a:r>
              <a:rPr lang="zh-CN" altLang="zh-CN" sz="2000" dirty="0"/>
              <a:t>共轭梯度</a:t>
            </a:r>
            <a:r>
              <a:rPr lang="en-US" altLang="zh-CN" sz="2000" dirty="0"/>
              <a:t>/</a:t>
            </a:r>
            <a:r>
              <a:rPr lang="zh-CN" altLang="zh-CN" sz="2000" dirty="0"/>
              <a:t>动量类方法进行求解 </a:t>
            </a:r>
            <a:endParaRPr kumimoji="1" lang="zh-CN" altLang="en-US" sz="2000" dirty="0"/>
          </a:p>
        </p:txBody>
      </p:sp>
    </p:spTree>
    <p:extLst>
      <p:ext uri="{BB962C8B-B14F-4D97-AF65-F5344CB8AC3E}">
        <p14:creationId xmlns:p14="http://schemas.microsoft.com/office/powerpoint/2010/main" val="58268122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5E220-8171-5982-D1C7-8C8028285F57}"/>
              </a:ext>
            </a:extLst>
          </p:cNvPr>
          <p:cNvSpPr>
            <a:spLocks noGrp="1"/>
          </p:cNvSpPr>
          <p:nvPr>
            <p:ph type="title"/>
          </p:nvPr>
        </p:nvSpPr>
        <p:spPr/>
        <p:txBody>
          <a:bodyPr/>
          <a:lstStyle/>
          <a:p>
            <a:r>
              <a:rPr kumimoji="1" lang="zh-CN" altLang="en-US" dirty="0"/>
              <a:t>二次布局算法</a:t>
            </a:r>
          </a:p>
        </p:txBody>
      </p:sp>
      <p:sp>
        <p:nvSpPr>
          <p:cNvPr id="3" name="内容占位符 2">
            <a:extLst>
              <a:ext uri="{FF2B5EF4-FFF2-40B4-BE49-F238E27FC236}">
                <a16:creationId xmlns:a16="http://schemas.microsoft.com/office/drawing/2014/main" id="{96F24EE3-4D86-B2F4-A352-76084F371168}"/>
              </a:ext>
            </a:extLst>
          </p:cNvPr>
          <p:cNvSpPr>
            <a:spLocks noGrp="1"/>
          </p:cNvSpPr>
          <p:nvPr>
            <p:ph idx="1"/>
          </p:nvPr>
        </p:nvSpPr>
        <p:spPr/>
        <p:txBody>
          <a:bodyPr/>
          <a:lstStyle/>
          <a:p>
            <a:r>
              <a:rPr kumimoji="1" lang="zh-CN" altLang="en-US" dirty="0"/>
              <a:t>考虑两个</a:t>
            </a:r>
            <a:r>
              <a:rPr kumimoji="1" lang="en-US" altLang="zh-CN" dirty="0"/>
              <a:t>pin</a:t>
            </a:r>
            <a:r>
              <a:rPr kumimoji="1" lang="zh-CN" altLang="en-US" dirty="0"/>
              <a:t>构成的线网</a:t>
            </a:r>
          </a:p>
        </p:txBody>
      </p:sp>
      <p:grpSp>
        <p:nvGrpSpPr>
          <p:cNvPr id="19" name="组合 18">
            <a:extLst>
              <a:ext uri="{FF2B5EF4-FFF2-40B4-BE49-F238E27FC236}">
                <a16:creationId xmlns:a16="http://schemas.microsoft.com/office/drawing/2014/main" id="{16D28215-BB4C-B039-F6FB-898D1984609E}"/>
              </a:ext>
            </a:extLst>
          </p:cNvPr>
          <p:cNvGrpSpPr/>
          <p:nvPr/>
        </p:nvGrpSpPr>
        <p:grpSpPr>
          <a:xfrm>
            <a:off x="6456040" y="2509465"/>
            <a:ext cx="5553918" cy="1839069"/>
            <a:chOff x="0" y="0"/>
            <a:chExt cx="4628508" cy="1243174"/>
          </a:xfrm>
        </p:grpSpPr>
        <p:sp>
          <p:nvSpPr>
            <p:cNvPr id="20" name="矩形 19">
              <a:extLst>
                <a:ext uri="{FF2B5EF4-FFF2-40B4-BE49-F238E27FC236}">
                  <a16:creationId xmlns:a16="http://schemas.microsoft.com/office/drawing/2014/main" id="{2170E30E-E5FA-1AFC-EE9F-A3060D654802}"/>
                </a:ext>
              </a:extLst>
            </p:cNvPr>
            <p:cNvSpPr/>
            <p:nvPr/>
          </p:nvSpPr>
          <p:spPr>
            <a:xfrm>
              <a:off x="2922998" y="0"/>
              <a:ext cx="1705510" cy="1243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1" name="矩形 20">
              <a:extLst>
                <a:ext uri="{FF2B5EF4-FFF2-40B4-BE49-F238E27FC236}">
                  <a16:creationId xmlns:a16="http://schemas.microsoft.com/office/drawing/2014/main" id="{5F494255-52A4-2EDE-1034-586C9982BA43}"/>
                </a:ext>
              </a:extLst>
            </p:cNvPr>
            <p:cNvSpPr/>
            <p:nvPr/>
          </p:nvSpPr>
          <p:spPr>
            <a:xfrm>
              <a:off x="0" y="1"/>
              <a:ext cx="1705510" cy="1243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2" name="矩形 21">
              <a:extLst>
                <a:ext uri="{FF2B5EF4-FFF2-40B4-BE49-F238E27FC236}">
                  <a16:creationId xmlns:a16="http://schemas.microsoft.com/office/drawing/2014/main" id="{C624D927-0E2D-E49F-83AE-00E0DB5B6CA1}"/>
                </a:ext>
              </a:extLst>
            </p:cNvPr>
            <p:cNvSpPr/>
            <p:nvPr/>
          </p:nvSpPr>
          <p:spPr>
            <a:xfrm>
              <a:off x="1612186" y="885290"/>
              <a:ext cx="186647" cy="154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3" name="矩形 22">
              <a:extLst>
                <a:ext uri="{FF2B5EF4-FFF2-40B4-BE49-F238E27FC236}">
                  <a16:creationId xmlns:a16="http://schemas.microsoft.com/office/drawing/2014/main" id="{A7C4389A-121D-55A0-6FC7-C1F17CFED88B}"/>
                </a:ext>
              </a:extLst>
            </p:cNvPr>
            <p:cNvSpPr/>
            <p:nvPr/>
          </p:nvSpPr>
          <p:spPr>
            <a:xfrm>
              <a:off x="2829674" y="349322"/>
              <a:ext cx="186647" cy="154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4" name="椭圆 23">
              <a:extLst>
                <a:ext uri="{FF2B5EF4-FFF2-40B4-BE49-F238E27FC236}">
                  <a16:creationId xmlns:a16="http://schemas.microsoft.com/office/drawing/2014/main" id="{5FB3FBBC-BB89-2035-D33C-1213489F39BA}"/>
                </a:ext>
              </a:extLst>
            </p:cNvPr>
            <p:cNvSpPr/>
            <p:nvPr/>
          </p:nvSpPr>
          <p:spPr>
            <a:xfrm>
              <a:off x="779979" y="523126"/>
              <a:ext cx="125859" cy="1464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5" name="椭圆 24">
              <a:extLst>
                <a:ext uri="{FF2B5EF4-FFF2-40B4-BE49-F238E27FC236}">
                  <a16:creationId xmlns:a16="http://schemas.microsoft.com/office/drawing/2014/main" id="{10D72FDB-9E5D-379E-E90E-C241665811E3}"/>
                </a:ext>
              </a:extLst>
            </p:cNvPr>
            <p:cNvSpPr/>
            <p:nvPr/>
          </p:nvSpPr>
          <p:spPr>
            <a:xfrm>
              <a:off x="3716675" y="511142"/>
              <a:ext cx="125859" cy="14640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mc:AlternateContent xmlns:mc="http://schemas.openxmlformats.org/markup-compatibility/2006" xmlns:a14="http://schemas.microsoft.com/office/drawing/2010/main">
          <mc:Choice Requires="a14">
            <p:sp>
              <p:nvSpPr>
                <p:cNvPr id="26" name="文本框 62">
                  <a:extLst>
                    <a:ext uri="{FF2B5EF4-FFF2-40B4-BE49-F238E27FC236}">
                      <a16:creationId xmlns:a16="http://schemas.microsoft.com/office/drawing/2014/main" id="{0050290B-1609-561D-939B-075F18DF4058}"/>
                    </a:ext>
                  </a:extLst>
                </p:cNvPr>
                <p:cNvSpPr txBox="1"/>
                <p:nvPr/>
              </p:nvSpPr>
              <p:spPr>
                <a:xfrm>
                  <a:off x="487955" y="669276"/>
                  <a:ext cx="678180" cy="487680"/>
                </a:xfrm>
                <a:prstGeom prst="rect">
                  <a:avLst/>
                </a:prstGeom>
                <a:noFill/>
              </p:spPr>
              <p:txBody>
                <a:bodyPr wrap="square" rtlCol="0">
                  <a:noAutofit/>
                </a:bodyPr>
                <a:lstStyle/>
                <a:p>
                  <a:pPr algn="just"/>
                  <a14:m>
                    <m:oMathPara xmlns:m="http://schemas.openxmlformats.org/officeDocument/2006/math">
                      <m:oMathParaPr>
                        <m:jc m:val="centerGroup"/>
                      </m:oMathParaPr>
                      <m:oMath xmlns:m="http://schemas.openxmlformats.org/officeDocument/2006/math">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kumimoji="1" lang="zh-CN" sz="14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𝑥</m:t>
                            </m:r>
                          </m:e>
                          <m: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𝑖</m:t>
                            </m:r>
                          </m:sub>
                        </m:s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kumimoji="1" lang="zh-CN" sz="14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𝑦</m:t>
                            </m:r>
                          </m:e>
                          <m: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𝑖</m:t>
                            </m:r>
                          </m:sub>
                        </m:s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sz="1050" kern="100">
                    <a:effectLst/>
                    <a:latin typeface="Times New Roman" panose="02020603050405020304" pitchFamily="18" charset="0"/>
                    <a:ea typeface="宋体" panose="02010600030101010101" pitchFamily="2" charset="-122"/>
                  </a:endParaRPr>
                </a:p>
              </p:txBody>
            </p:sp>
          </mc:Choice>
          <mc:Fallback xmlns="">
            <p:sp>
              <p:nvSpPr>
                <p:cNvPr id="26" name="文本框 62">
                  <a:extLst>
                    <a:ext uri="{FF2B5EF4-FFF2-40B4-BE49-F238E27FC236}">
                      <a16:creationId xmlns:a16="http://schemas.microsoft.com/office/drawing/2014/main" id="{0050290B-1609-561D-939B-075F18DF4058}"/>
                    </a:ext>
                  </a:extLst>
                </p:cNvPr>
                <p:cNvSpPr txBox="1">
                  <a:spLocks noRot="1" noChangeAspect="1" noMove="1" noResize="1" noEditPoints="1" noAdjustHandles="1" noChangeArrowheads="1" noChangeShapeType="1" noTextEdit="1"/>
                </p:cNvSpPr>
                <p:nvPr/>
              </p:nvSpPr>
              <p:spPr>
                <a:xfrm>
                  <a:off x="487955" y="669276"/>
                  <a:ext cx="678180" cy="48768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63">
                  <a:extLst>
                    <a:ext uri="{FF2B5EF4-FFF2-40B4-BE49-F238E27FC236}">
                      <a16:creationId xmlns:a16="http://schemas.microsoft.com/office/drawing/2014/main" id="{286C2524-0BB8-E096-50FE-2203B5E54BB8}"/>
                    </a:ext>
                  </a:extLst>
                </p:cNvPr>
                <p:cNvSpPr txBox="1"/>
                <p:nvPr/>
              </p:nvSpPr>
              <p:spPr>
                <a:xfrm>
                  <a:off x="3436240" y="682116"/>
                  <a:ext cx="678180" cy="487680"/>
                </a:xfrm>
                <a:prstGeom prst="rect">
                  <a:avLst/>
                </a:prstGeom>
                <a:noFill/>
              </p:spPr>
              <p:txBody>
                <a:bodyPr wrap="square" rtlCol="0">
                  <a:noAutofit/>
                </a:bodyPr>
                <a:lstStyle/>
                <a:p>
                  <a:pPr algn="just"/>
                  <a14:m>
                    <m:oMathPara xmlns:m="http://schemas.openxmlformats.org/officeDocument/2006/math">
                      <m:oMathParaPr>
                        <m:jc m:val="centerGroup"/>
                      </m:oMathParaPr>
                      <m:oMath xmlns:m="http://schemas.openxmlformats.org/officeDocument/2006/math">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kumimoji="1" lang="zh-CN" sz="14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𝑥</m:t>
                            </m:r>
                          </m:e>
                          <m: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𝑗</m:t>
                            </m:r>
                          </m:sub>
                        </m:s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kumimoji="1" lang="zh-CN" sz="14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𝑦</m:t>
                            </m:r>
                          </m:e>
                          <m: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𝑗</m:t>
                            </m:r>
                          </m:sub>
                        </m:sSub>
                        <m:r>
                          <a:rPr kumimoji="1" lang="en-US" sz="14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sz="1050" kern="100">
                    <a:effectLst/>
                    <a:latin typeface="Times New Roman" panose="02020603050405020304" pitchFamily="18" charset="0"/>
                    <a:ea typeface="宋体" panose="02010600030101010101" pitchFamily="2" charset="-122"/>
                  </a:endParaRPr>
                </a:p>
              </p:txBody>
            </p:sp>
          </mc:Choice>
          <mc:Fallback xmlns="">
            <p:sp>
              <p:nvSpPr>
                <p:cNvPr id="27" name="文本框 63">
                  <a:extLst>
                    <a:ext uri="{FF2B5EF4-FFF2-40B4-BE49-F238E27FC236}">
                      <a16:creationId xmlns:a16="http://schemas.microsoft.com/office/drawing/2014/main" id="{286C2524-0BB8-E096-50FE-2203B5E54BB8}"/>
                    </a:ext>
                  </a:extLst>
                </p:cNvPr>
                <p:cNvSpPr txBox="1">
                  <a:spLocks noRot="1" noChangeAspect="1" noMove="1" noResize="1" noEditPoints="1" noAdjustHandles="1" noChangeArrowheads="1" noChangeShapeType="1" noTextEdit="1"/>
                </p:cNvSpPr>
                <p:nvPr/>
              </p:nvSpPr>
              <p:spPr>
                <a:xfrm>
                  <a:off x="3436240" y="682116"/>
                  <a:ext cx="678180" cy="487680"/>
                </a:xfrm>
                <a:prstGeom prst="rect">
                  <a:avLst/>
                </a:prstGeom>
                <a:blipFill>
                  <a:blip r:embed="rId3"/>
                  <a:stretch>
                    <a:fillRect/>
                  </a:stretch>
                </a:blipFill>
              </p:spPr>
              <p:txBody>
                <a:bodyPr/>
                <a:lstStyle/>
                <a:p>
                  <a:r>
                    <a:rPr lang="zh-CN" altLang="en-US">
                      <a:noFill/>
                    </a:rPr>
                    <a:t> </a:t>
                  </a:r>
                </a:p>
              </p:txBody>
            </p:sp>
          </mc:Fallback>
        </mc:AlternateContent>
        <p:cxnSp>
          <p:nvCxnSpPr>
            <p:cNvPr id="28" name="直线连接符 27">
              <a:extLst>
                <a:ext uri="{FF2B5EF4-FFF2-40B4-BE49-F238E27FC236}">
                  <a16:creationId xmlns:a16="http://schemas.microsoft.com/office/drawing/2014/main" id="{0133009C-03C3-476D-D2A8-CA5B4AF43164}"/>
                </a:ext>
              </a:extLst>
            </p:cNvPr>
            <p:cNvCxnSpPr/>
            <p:nvPr/>
          </p:nvCxnSpPr>
          <p:spPr>
            <a:xfrm flipV="1">
              <a:off x="1798833" y="426379"/>
              <a:ext cx="1030841" cy="535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13">
                  <a:extLst>
                    <a:ext uri="{FF2B5EF4-FFF2-40B4-BE49-F238E27FC236}">
                      <a16:creationId xmlns:a16="http://schemas.microsoft.com/office/drawing/2014/main" id="{02970292-CE19-CF19-ECEF-5514757D1716}"/>
                    </a:ext>
                  </a:extLst>
                </p:cNvPr>
                <p:cNvSpPr txBox="1"/>
                <p:nvPr/>
              </p:nvSpPr>
              <p:spPr>
                <a:xfrm>
                  <a:off x="1687519" y="165571"/>
                  <a:ext cx="912268" cy="396240"/>
                </a:xfrm>
                <a:prstGeom prst="rect">
                  <a:avLst/>
                </a:prstGeom>
                <a:noFill/>
              </p:spPr>
              <p:txBody>
                <a:bodyPr wrap="square" lIns="0" tIns="0" rIns="0" bIns="0" rtlCol="0">
                  <a:noAutofit/>
                </a:bodyPr>
                <a:lstStyle/>
                <a:p>
                  <a:pPr algn="just"/>
                  <a14:m>
                    <m:oMathPara xmlns:m="http://schemas.openxmlformats.org/officeDocument/2006/math">
                      <m:oMathParaPr>
                        <m:jc m:val="centerGroup"/>
                      </m:oMathParaPr>
                      <m:oMath xmlns:m="http://schemas.openxmlformats.org/officeDocument/2006/math">
                        <m:r>
                          <a:rPr kumimoji="1" lang="en-US" sz="18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kumimoji="1" lang="zh-CN"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𝜉</m:t>
                            </m:r>
                          </m:e>
                          <m:sub>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𝑢𝑖</m:t>
                            </m:r>
                          </m:sub>
                        </m:sSub>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zh-CN"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𝜂</m:t>
                            </m:r>
                          </m:e>
                          <m:sub>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𝑢𝑖</m:t>
                            </m:r>
                          </m:sub>
                        </m:sSub>
                        <m:r>
                          <a:rPr kumimoji="1" lang="en-US" sz="18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sz="1050" kern="100">
                    <a:effectLst/>
                    <a:latin typeface="Times New Roman" panose="02020603050405020304" pitchFamily="18" charset="0"/>
                    <a:ea typeface="宋体" panose="02010600030101010101" pitchFamily="2" charset="-122"/>
                  </a:endParaRPr>
                </a:p>
              </p:txBody>
            </p:sp>
          </mc:Choice>
          <mc:Fallback xmlns="">
            <p:sp>
              <p:nvSpPr>
                <p:cNvPr id="29" name="文本框 13">
                  <a:extLst>
                    <a:ext uri="{FF2B5EF4-FFF2-40B4-BE49-F238E27FC236}">
                      <a16:creationId xmlns:a16="http://schemas.microsoft.com/office/drawing/2014/main" id="{02970292-CE19-CF19-ECEF-5514757D1716}"/>
                    </a:ext>
                  </a:extLst>
                </p:cNvPr>
                <p:cNvSpPr txBox="1">
                  <a:spLocks noRot="1" noChangeAspect="1" noMove="1" noResize="1" noEditPoints="1" noAdjustHandles="1" noChangeArrowheads="1" noChangeShapeType="1" noTextEdit="1"/>
                </p:cNvSpPr>
                <p:nvPr/>
              </p:nvSpPr>
              <p:spPr>
                <a:xfrm>
                  <a:off x="1687519" y="165571"/>
                  <a:ext cx="912268" cy="39624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14">
                  <a:extLst>
                    <a:ext uri="{FF2B5EF4-FFF2-40B4-BE49-F238E27FC236}">
                      <a16:creationId xmlns:a16="http://schemas.microsoft.com/office/drawing/2014/main" id="{5E5A6232-1CF8-267A-43C3-8C2BD44AE3BF}"/>
                    </a:ext>
                  </a:extLst>
                </p:cNvPr>
                <p:cNvSpPr txBox="1"/>
                <p:nvPr/>
              </p:nvSpPr>
              <p:spPr>
                <a:xfrm>
                  <a:off x="3162490" y="7924"/>
                  <a:ext cx="951929" cy="396240"/>
                </a:xfrm>
                <a:prstGeom prst="rect">
                  <a:avLst/>
                </a:prstGeom>
                <a:noFill/>
              </p:spPr>
              <p:txBody>
                <a:bodyPr wrap="square" lIns="0" tIns="0" rIns="0" bIns="0" rtlCol="0">
                  <a:noAutofit/>
                </a:bodyPr>
                <a:lstStyle/>
                <a:p>
                  <a:pPr algn="just"/>
                  <a14:m>
                    <m:oMathPara xmlns:m="http://schemas.openxmlformats.org/officeDocument/2006/math">
                      <m:oMathParaPr>
                        <m:jc m:val="centerGroup"/>
                      </m:oMathParaPr>
                      <m:oMath xmlns:m="http://schemas.openxmlformats.org/officeDocument/2006/math">
                        <m:r>
                          <a:rPr kumimoji="1" lang="en-US" sz="18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kumimoji="1" lang="zh-CN"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𝜉</m:t>
                            </m:r>
                          </m:e>
                          <m:sub>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𝑣</m:t>
                            </m:r>
                            <m:r>
                              <a:rPr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zh-CN"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𝜂</m:t>
                            </m:r>
                          </m:e>
                          <m:sub>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𝑣</m:t>
                            </m:r>
                            <m:r>
                              <a:rPr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𝑗</m:t>
                            </m:r>
                          </m:sub>
                        </m:sSub>
                        <m:r>
                          <a:rPr kumimoji="1" lang="en-US" sz="1800" i="1" kern="1200">
                            <a:solidFill>
                              <a:srgbClr val="000000"/>
                            </a:solidFill>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sz="1050" kern="100" dirty="0">
                    <a:effectLst/>
                    <a:latin typeface="Times New Roman" panose="02020603050405020304" pitchFamily="18" charset="0"/>
                    <a:ea typeface="宋体" panose="02010600030101010101" pitchFamily="2" charset="-122"/>
                  </a:endParaRPr>
                </a:p>
              </p:txBody>
            </p:sp>
          </mc:Choice>
          <mc:Fallback xmlns="">
            <p:sp>
              <p:nvSpPr>
                <p:cNvPr id="30" name="文本框 14">
                  <a:extLst>
                    <a:ext uri="{FF2B5EF4-FFF2-40B4-BE49-F238E27FC236}">
                      <a16:creationId xmlns:a16="http://schemas.microsoft.com/office/drawing/2014/main" id="{5E5A6232-1CF8-267A-43C3-8C2BD44AE3BF}"/>
                    </a:ext>
                  </a:extLst>
                </p:cNvPr>
                <p:cNvSpPr txBox="1">
                  <a:spLocks noRot="1" noChangeAspect="1" noMove="1" noResize="1" noEditPoints="1" noAdjustHandles="1" noChangeArrowheads="1" noChangeShapeType="1" noTextEdit="1"/>
                </p:cNvSpPr>
                <p:nvPr/>
              </p:nvSpPr>
              <p:spPr>
                <a:xfrm>
                  <a:off x="3162490" y="7924"/>
                  <a:ext cx="951929" cy="3962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831DA79-B971-6C8E-BEA0-0DBCCA77003D}"/>
                    </a:ext>
                  </a:extLst>
                </p:cNvPr>
                <p:cNvSpPr/>
                <p:nvPr/>
              </p:nvSpPr>
              <p:spPr>
                <a:xfrm>
                  <a:off x="1687519" y="521939"/>
                  <a:ext cx="320040" cy="487680"/>
                </a:xfrm>
                <a:prstGeom prst="rect">
                  <a:avLst/>
                </a:prstGeom>
              </p:spPr>
              <p:txBody>
                <a:bodyPr wrap="square">
                  <a:noAutofit/>
                </a:bodyPr>
                <a:lstStyle/>
                <a:p>
                  <a:pPr algn="just"/>
                  <a14:m>
                    <m:oMathPara xmlns:m="http://schemas.openxmlformats.org/officeDocument/2006/math">
                      <m:oMathParaPr>
                        <m:jc m:val="centerGroup"/>
                      </m:oMathParaPr>
                      <m:oMath xmlns:m="http://schemas.openxmlformats.org/officeDocument/2006/math">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𝑢</m:t>
                        </m:r>
                      </m:oMath>
                    </m:oMathPara>
                  </a14:m>
                  <a:endParaRPr lang="zh-CN" sz="1050" kern="100">
                    <a:effectLst/>
                    <a:latin typeface="Times New Roman" panose="02020603050405020304" pitchFamily="18" charset="0"/>
                    <a:ea typeface="宋体" panose="02010600030101010101" pitchFamily="2" charset="-122"/>
                  </a:endParaRPr>
                </a:p>
              </p:txBody>
            </p:sp>
          </mc:Choice>
          <mc:Fallback xmlns="">
            <p:sp>
              <p:nvSpPr>
                <p:cNvPr id="31" name="矩形 30">
                  <a:extLst>
                    <a:ext uri="{FF2B5EF4-FFF2-40B4-BE49-F238E27FC236}">
                      <a16:creationId xmlns:a16="http://schemas.microsoft.com/office/drawing/2014/main" id="{E831DA79-B971-6C8E-BEA0-0DBCCA77003D}"/>
                    </a:ext>
                  </a:extLst>
                </p:cNvPr>
                <p:cNvSpPr>
                  <a:spLocks noRot="1" noChangeAspect="1" noMove="1" noResize="1" noEditPoints="1" noAdjustHandles="1" noChangeArrowheads="1" noChangeShapeType="1" noTextEdit="1"/>
                </p:cNvSpPr>
                <p:nvPr/>
              </p:nvSpPr>
              <p:spPr>
                <a:xfrm>
                  <a:off x="1687519" y="521939"/>
                  <a:ext cx="320040" cy="48768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814BA64E-67BC-DE8D-4058-366521AC0F0F}"/>
                    </a:ext>
                  </a:extLst>
                </p:cNvPr>
                <p:cNvSpPr/>
                <p:nvPr/>
              </p:nvSpPr>
              <p:spPr>
                <a:xfrm>
                  <a:off x="2930303" y="153735"/>
                  <a:ext cx="314325" cy="487680"/>
                </a:xfrm>
                <a:prstGeom prst="rect">
                  <a:avLst/>
                </a:prstGeom>
              </p:spPr>
              <p:txBody>
                <a:bodyPr wrap="square">
                  <a:noAutofit/>
                </a:bodyPr>
                <a:lstStyle/>
                <a:p>
                  <a:pPr algn="just"/>
                  <a14:m>
                    <m:oMathPara xmlns:m="http://schemas.openxmlformats.org/officeDocument/2006/math">
                      <m:oMathParaPr>
                        <m:jc m:val="centerGroup"/>
                      </m:oMathParaPr>
                      <m:oMath xmlns:m="http://schemas.openxmlformats.org/officeDocument/2006/math">
                        <m:r>
                          <a:rPr kumimoji="1" lang="en-US" sz="18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𝑣</m:t>
                        </m:r>
                      </m:oMath>
                    </m:oMathPara>
                  </a14:m>
                  <a:endParaRPr lang="zh-CN" sz="1050" kern="100">
                    <a:effectLst/>
                    <a:latin typeface="Times New Roman" panose="02020603050405020304" pitchFamily="18" charset="0"/>
                    <a:ea typeface="宋体" panose="02010600030101010101" pitchFamily="2" charset="-122"/>
                  </a:endParaRPr>
                </a:p>
              </p:txBody>
            </p:sp>
          </mc:Choice>
          <mc:Fallback xmlns="">
            <p:sp>
              <p:nvSpPr>
                <p:cNvPr id="32" name="矩形 31">
                  <a:extLst>
                    <a:ext uri="{FF2B5EF4-FFF2-40B4-BE49-F238E27FC236}">
                      <a16:creationId xmlns:a16="http://schemas.microsoft.com/office/drawing/2014/main" id="{814BA64E-67BC-DE8D-4058-366521AC0F0F}"/>
                    </a:ext>
                  </a:extLst>
                </p:cNvPr>
                <p:cNvSpPr>
                  <a:spLocks noRot="1" noChangeAspect="1" noMove="1" noResize="1" noEditPoints="1" noAdjustHandles="1" noChangeArrowheads="1" noChangeShapeType="1" noTextEdit="1"/>
                </p:cNvSpPr>
                <p:nvPr/>
              </p:nvSpPr>
              <p:spPr>
                <a:xfrm>
                  <a:off x="2930303" y="153735"/>
                  <a:ext cx="314325" cy="48768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F6A7841-9039-99D6-604C-15EC9520B351}"/>
                  </a:ext>
                </a:extLst>
              </p:cNvPr>
              <p:cNvSpPr/>
              <p:nvPr/>
            </p:nvSpPr>
            <p:spPr>
              <a:xfrm>
                <a:off x="343272" y="2180625"/>
                <a:ext cx="6096000" cy="2923364"/>
              </a:xfrm>
              <a:prstGeom prst="rect">
                <a:avLst/>
              </a:prstGeom>
            </p:spPr>
            <p:txBody>
              <a:bodyPr>
                <a:spAutoFit/>
              </a:bodyPr>
              <a:lstStyle/>
              <a:p>
                <a:pPr indent="304800" algn="just">
                  <a:lnSpc>
                    <a:spcPct val="150000"/>
                  </a:lnSpc>
                </a:pPr>
                <a14:m>
                  <m:oMathPara xmlns:m="http://schemas.openxmlformats.org/officeDocument/2006/math">
                    <m:oMathParaPr>
                      <m:jc m:val="centerGroup"/>
                    </m:oMathParaPr>
                    <m:oMath xmlns:m="http://schemas.openxmlformats.org/officeDocument/2006/math">
                      <m:sSup>
                        <m:sSupPr>
                          <m:ctrlPr>
                            <a:rPr lang="zh-CN" altLang="zh-CN" i="1" kern="100">
                              <a:latin typeface="Cambria Math" panose="02040503050406030204" pitchFamily="18" charset="0"/>
                              <a:ea typeface="Cambria Math" panose="02040503050406030204" pitchFamily="18" charset="0"/>
                            </a:rPr>
                          </m:ctrlPr>
                        </m:sSupP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𝑗</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𝑣𝑗</m:t>
                                  </m:r>
                                </m:sub>
                              </m:sSub>
                            </m:e>
                          </m:d>
                        </m:e>
                        <m:sup>
                          <m:r>
                            <a:rPr lang="en-US" altLang="zh-CN" i="1" kern="100">
                              <a:latin typeface="Cambria Math" panose="02040503050406030204" pitchFamily="18" charset="0"/>
                            </a:rPr>
                            <m:t>2</m:t>
                          </m:r>
                        </m:sup>
                      </m:sSup>
                      <m:r>
                        <a:rPr lang="en-US" altLang="zh-CN" i="1" kern="100">
                          <a:latin typeface="Cambria Math" panose="02040503050406030204" pitchFamily="18" charset="0"/>
                        </a:rPr>
                        <m:t>+</m:t>
                      </m:r>
                      <m:sSup>
                        <m:sSupPr>
                          <m:ctrlPr>
                            <a:rPr lang="zh-CN" altLang="zh-CN" sz="1800" i="1" kern="100">
                              <a:effectLst/>
                              <a:latin typeface="Cambria Math" panose="02040503050406030204" pitchFamily="18" charset="0"/>
                              <a:ea typeface="Cambria Math" panose="02040503050406030204" pitchFamily="18" charset="0"/>
                            </a:rPr>
                          </m:ctrlPr>
                        </m:sSupP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𝑗</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𝑣𝑗</m:t>
                                  </m:r>
                                </m:sub>
                              </m:sSub>
                            </m:e>
                          </m:d>
                        </m:e>
                        <m:sup>
                          <m:r>
                            <a:rPr lang="en-US" altLang="zh-CN" i="1" kern="100">
                              <a:latin typeface="Cambria Math" panose="02040503050406030204" pitchFamily="18" charset="0"/>
                            </a:rPr>
                            <m:t>2</m:t>
                          </m:r>
                        </m:sup>
                      </m:sSup>
                    </m:oMath>
                  </m:oMathPara>
                </a14:m>
                <a:endParaRPr lang="zh-CN" altLang="zh-CN" sz="1400" kern="100" dirty="0">
                  <a:latin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rPr>
                            <m:t>𝑥</m:t>
                          </m:r>
                        </m:e>
                        <m:sub>
                          <m:r>
                            <a:rPr lang="en-US" altLang="zh-CN" i="1" kern="100">
                              <a:latin typeface="Cambria Math" panose="02040503050406030204" pitchFamily="18" charset="0"/>
                            </a:rPr>
                            <m:t>𝑖</m:t>
                          </m:r>
                        </m:sub>
                        <m:sup>
                          <m:r>
                            <a:rPr lang="en-US" altLang="zh-CN" i="1" kern="100">
                              <a:latin typeface="Cambria Math" panose="02040503050406030204" pitchFamily="18" charset="0"/>
                            </a:rPr>
                            <m:t>2</m:t>
                          </m:r>
                        </m:sup>
                      </m:sSubSup>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rPr>
                            <m:t>𝑥</m:t>
                          </m:r>
                        </m:e>
                        <m:sub>
                          <m:r>
                            <a:rPr lang="en-US" altLang="zh-CN" i="1" kern="100">
                              <a:latin typeface="Cambria Math" panose="02040503050406030204" pitchFamily="18" charset="0"/>
                            </a:rPr>
                            <m:t>𝑗</m:t>
                          </m:r>
                        </m:sub>
                        <m:sup>
                          <m:r>
                            <a:rPr lang="en-US" altLang="zh-CN" i="1" kern="100">
                              <a:latin typeface="Cambria Math" panose="02040503050406030204" pitchFamily="18" charset="0"/>
                            </a:rPr>
                            <m:t>2</m:t>
                          </m:r>
                        </m:sup>
                      </m:sSubSup>
                      <m:r>
                        <a:rPr lang="en-US" altLang="zh-CN" i="1" kern="100">
                          <a:latin typeface="Cambria Math" panose="02040503050406030204" pitchFamily="18" charset="0"/>
                        </a:rPr>
                        <m:t>−2</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𝑖</m:t>
                          </m:r>
                        </m:sub>
                      </m:s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𝑗</m:t>
                          </m:r>
                        </m:sub>
                      </m:sSub>
                      <m:r>
                        <a:rPr lang="en-US" altLang="zh-CN" i="1" kern="100">
                          <a:latin typeface="Cambria Math" panose="02040503050406030204" pitchFamily="18" charset="0"/>
                        </a:rPr>
                        <m:t>+</m:t>
                      </m:r>
                      <m:sSup>
                        <m:sSupPr>
                          <m:ctrlPr>
                            <a:rPr lang="zh-CN" altLang="zh-CN" sz="1800" i="1" kern="100">
                              <a:effectLst/>
                              <a:latin typeface="Cambria Math" panose="02040503050406030204" pitchFamily="18" charset="0"/>
                              <a:ea typeface="Cambria Math" panose="02040503050406030204" pitchFamily="18" charset="0"/>
                            </a:rPr>
                          </m:ctrlPr>
                        </m:sSupP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𝑣𝑗</m:t>
                                  </m:r>
                                </m:sub>
                              </m:sSub>
                            </m:e>
                          </m:d>
                        </m:e>
                        <m:sup>
                          <m:r>
                            <a:rPr lang="en-US" altLang="zh-CN" i="1" kern="100">
                              <a:latin typeface="Cambria Math" panose="02040503050406030204" pitchFamily="18" charset="0"/>
                            </a:rPr>
                            <m:t>2</m:t>
                          </m:r>
                        </m:sup>
                      </m:sSup>
                      <m:r>
                        <a:rPr lang="en-US" altLang="zh-CN" i="1" kern="100">
                          <a:latin typeface="Cambria Math" panose="02040503050406030204" pitchFamily="18" charset="0"/>
                        </a:rPr>
                        <m:t>+2</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𝑣𝑗</m:t>
                              </m:r>
                            </m:sub>
                          </m:sSub>
                        </m:e>
                      </m:d>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𝑗</m:t>
                              </m:r>
                            </m:sub>
                          </m:sSub>
                        </m:e>
                      </m:d>
                    </m:oMath>
                  </m:oMathPara>
                </a14:m>
                <a:endParaRPr lang="zh-CN" altLang="zh-CN" sz="1400" kern="100" dirty="0">
                  <a:latin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rPr>
                            <m:t>𝑦</m:t>
                          </m:r>
                        </m:e>
                        <m:sub>
                          <m:r>
                            <a:rPr lang="en-US" altLang="zh-CN" i="1" kern="100">
                              <a:latin typeface="Cambria Math" panose="02040503050406030204" pitchFamily="18" charset="0"/>
                            </a:rPr>
                            <m:t>𝑖</m:t>
                          </m:r>
                        </m:sub>
                        <m:sup>
                          <m:r>
                            <a:rPr lang="en-US" altLang="zh-CN" i="1" kern="100">
                              <a:latin typeface="Cambria Math" panose="02040503050406030204" pitchFamily="18" charset="0"/>
                            </a:rPr>
                            <m:t>2</m:t>
                          </m:r>
                        </m:sup>
                      </m:sSubSup>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rPr>
                            <m:t>𝑦</m:t>
                          </m:r>
                        </m:e>
                        <m:sub>
                          <m:r>
                            <a:rPr lang="en-US" altLang="zh-CN" i="1" kern="100">
                              <a:latin typeface="Cambria Math" panose="02040503050406030204" pitchFamily="18" charset="0"/>
                            </a:rPr>
                            <m:t>𝑗</m:t>
                          </m:r>
                        </m:sub>
                        <m:sup>
                          <m:r>
                            <a:rPr lang="en-US" altLang="zh-CN" i="1" kern="100">
                              <a:latin typeface="Cambria Math" panose="02040503050406030204" pitchFamily="18" charset="0"/>
                            </a:rPr>
                            <m:t>2</m:t>
                          </m:r>
                        </m:sup>
                      </m:sSubSup>
                      <m:r>
                        <a:rPr lang="en-US" altLang="zh-CN" i="1" kern="100">
                          <a:latin typeface="Cambria Math" panose="02040503050406030204" pitchFamily="18" charset="0"/>
                        </a:rPr>
                        <m:t>−2</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𝑖</m:t>
                          </m:r>
                        </m:sub>
                      </m:s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𝑗</m:t>
                          </m:r>
                        </m:sub>
                      </m:sSub>
                      <m:r>
                        <a:rPr lang="en-US" altLang="zh-CN" i="1" kern="100">
                          <a:latin typeface="Cambria Math" panose="02040503050406030204" pitchFamily="18" charset="0"/>
                        </a:rPr>
                        <m:t>+</m:t>
                      </m:r>
                      <m:sSup>
                        <m:sSupPr>
                          <m:ctrlPr>
                            <a:rPr lang="zh-CN" altLang="zh-CN" sz="1800" i="1" kern="100">
                              <a:effectLst/>
                              <a:latin typeface="Cambria Math" panose="02040503050406030204" pitchFamily="18" charset="0"/>
                              <a:ea typeface="Cambria Math" panose="02040503050406030204" pitchFamily="18" charset="0"/>
                            </a:rPr>
                          </m:ctrlPr>
                        </m:sSupP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𝑣𝑗</m:t>
                                  </m:r>
                                </m:sub>
                              </m:sSub>
                            </m:e>
                          </m:d>
                        </m:e>
                        <m:sup>
                          <m:r>
                            <a:rPr lang="en-US" altLang="zh-CN" i="1" kern="100">
                              <a:latin typeface="Cambria Math" panose="02040503050406030204" pitchFamily="18" charset="0"/>
                            </a:rPr>
                            <m:t>2</m:t>
                          </m:r>
                        </m:sup>
                      </m:sSup>
                      <m:r>
                        <a:rPr lang="en-US" altLang="zh-CN" i="1" kern="100">
                          <a:latin typeface="Cambria Math" panose="02040503050406030204" pitchFamily="18" charset="0"/>
                        </a:rPr>
                        <m:t>+2</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𝑣𝑗</m:t>
                              </m:r>
                            </m:sub>
                          </m:sSub>
                        </m:e>
                      </m:d>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𝑗</m:t>
                              </m:r>
                            </m:sub>
                          </m:sSub>
                        </m:e>
                      </m:d>
                    </m:oMath>
                  </m:oMathPara>
                </a14:m>
                <a:endParaRPr lang="zh-CN" altLang="zh-CN" sz="1400" kern="100" dirty="0">
                  <a:latin typeface="Times New Roman" panose="02020603050405020304" pitchFamily="18" charset="0"/>
                </a:endParaRPr>
              </a:p>
              <a:p>
                <a:pPr indent="304800" algn="just">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rPr>
                        <m:t>=</m:t>
                      </m:r>
                      <m:sSup>
                        <m:sSupPr>
                          <m:ctrlPr>
                            <a:rPr lang="zh-CN" altLang="zh-CN" sz="1800" i="1" kern="100">
                              <a:effectLst/>
                              <a:latin typeface="Cambria Math" panose="02040503050406030204" pitchFamily="18" charset="0"/>
                              <a:ea typeface="Cambria Math" panose="02040503050406030204" pitchFamily="18" charset="0"/>
                            </a:rPr>
                          </m:ctrlPr>
                        </m:sSupPr>
                        <m:e>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𝑥</m:t>
                                  </m:r>
                                </m:e>
                              </m:acc>
                            </m:e>
                            <m:sub>
                              <m:r>
                                <a:rPr lang="en-US" altLang="zh-CN" i="1" kern="100">
                                  <a:latin typeface="Cambria Math" panose="02040503050406030204" pitchFamily="18" charset="0"/>
                                </a:rPr>
                                <m:t>𝑡</m:t>
                              </m:r>
                            </m:sub>
                          </m:sSub>
                        </m:e>
                        <m:sup>
                          <m:r>
                            <a:rPr lang="en-US" altLang="zh-CN" i="1" kern="100">
                              <a:latin typeface="Cambria Math" panose="02040503050406030204" pitchFamily="18" charset="0"/>
                            </a:rPr>
                            <m:t>𝑇</m:t>
                          </m:r>
                        </m:sup>
                      </m:sSup>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𝑄</m:t>
                          </m:r>
                        </m:e>
                      </m:acc>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𝑥</m:t>
                              </m:r>
                            </m:e>
                          </m:acc>
                        </m:e>
                        <m:sub>
                          <m:r>
                            <a:rPr lang="en-US" altLang="zh-CN" i="1" kern="100">
                              <a:latin typeface="Cambria Math" panose="02040503050406030204" pitchFamily="18" charset="0"/>
                            </a:rPr>
                            <m:t>𝑡</m:t>
                          </m:r>
                        </m:sub>
                      </m:sSub>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rPr>
                            <m:t>2</m:t>
                          </m:r>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𝑑</m:t>
                              </m:r>
                            </m:e>
                          </m:acc>
                        </m:e>
                        <m:sub>
                          <m:r>
                            <a:rPr lang="en-US" altLang="zh-CN" i="1" kern="100">
                              <a:latin typeface="Cambria Math" panose="02040503050406030204" pitchFamily="18" charset="0"/>
                            </a:rPr>
                            <m:t>𝑥</m:t>
                          </m:r>
                        </m:sub>
                        <m:sup>
                          <m:r>
                            <a:rPr lang="en-US" altLang="zh-CN" i="1" kern="100">
                              <a:latin typeface="Cambria Math" panose="02040503050406030204" pitchFamily="18" charset="0"/>
                            </a:rPr>
                            <m:t>𝑇</m:t>
                          </m:r>
                        </m:sup>
                      </m:sSubSup>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𝑥</m:t>
                              </m:r>
                            </m:e>
                          </m:acc>
                        </m:e>
                        <m:sub>
                          <m:r>
                            <a:rPr lang="en-US" altLang="zh-CN" i="1" kern="100">
                              <a:latin typeface="Cambria Math" panose="02040503050406030204" pitchFamily="18" charset="0"/>
                            </a:rPr>
                            <m:t>𝑡</m:t>
                          </m:r>
                        </m:sub>
                      </m:sSub>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𝑦</m:t>
                              </m:r>
                            </m:e>
                          </m:acc>
                        </m:e>
                        <m:sub>
                          <m:r>
                            <a:rPr lang="en-US" altLang="zh-CN" i="1" kern="100">
                              <a:latin typeface="Cambria Math" panose="02040503050406030204" pitchFamily="18" charset="0"/>
                            </a:rPr>
                            <m:t>𝑡</m:t>
                          </m:r>
                        </m:sub>
                        <m:sup>
                          <m:r>
                            <a:rPr lang="en-US" altLang="zh-CN" i="1" kern="100">
                              <a:latin typeface="Cambria Math" panose="02040503050406030204" pitchFamily="18" charset="0"/>
                            </a:rPr>
                            <m:t>𝑇</m:t>
                          </m:r>
                        </m:sup>
                      </m:sSubSup>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𝑄</m:t>
                          </m:r>
                        </m:e>
                      </m:acc>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𝑦</m:t>
                              </m:r>
                            </m:e>
                          </m:acc>
                        </m:e>
                        <m:sub>
                          <m:r>
                            <a:rPr lang="en-US" altLang="zh-CN" i="1" kern="100">
                              <a:latin typeface="Cambria Math" panose="02040503050406030204" pitchFamily="18" charset="0"/>
                            </a:rPr>
                            <m:t>𝑡</m:t>
                          </m:r>
                        </m:sub>
                      </m:sSub>
                      <m:r>
                        <a:rPr lang="en-US" altLang="zh-CN" i="1" kern="100">
                          <a:latin typeface="Cambria Math" panose="02040503050406030204" pitchFamily="18" charset="0"/>
                        </a:rPr>
                        <m:t>+</m:t>
                      </m:r>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rPr>
                            <m:t>2</m:t>
                          </m:r>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𝑑</m:t>
                              </m:r>
                            </m:e>
                          </m:acc>
                        </m:e>
                        <m:sub>
                          <m:r>
                            <a:rPr lang="en-US" altLang="zh-CN" i="1" kern="100">
                              <a:latin typeface="Cambria Math" panose="02040503050406030204" pitchFamily="18" charset="0"/>
                            </a:rPr>
                            <m:t>𝑦</m:t>
                          </m:r>
                        </m:sub>
                        <m:sup>
                          <m:r>
                            <a:rPr lang="en-US" altLang="zh-CN" i="1" kern="100">
                              <a:latin typeface="Cambria Math" panose="02040503050406030204" pitchFamily="18" charset="0"/>
                            </a:rPr>
                            <m:t>𝑇</m:t>
                          </m:r>
                        </m:sup>
                      </m:sSubSup>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𝑦</m:t>
                              </m:r>
                            </m:e>
                          </m:acc>
                        </m:e>
                        <m:sub>
                          <m:r>
                            <a:rPr lang="en-US" altLang="zh-CN" i="1" kern="100">
                              <a:latin typeface="Cambria Math" panose="02040503050406030204" pitchFamily="18" charset="0"/>
                            </a:rPr>
                            <m:t>𝑡</m:t>
                          </m:r>
                        </m:sub>
                      </m:sSub>
                      <m:r>
                        <a:rPr lang="en-US" altLang="zh-CN" i="1" kern="100">
                          <a:latin typeface="Cambria Math" panose="02040503050406030204" pitchFamily="18" charset="0"/>
                        </a:rPr>
                        <m:t>+</m:t>
                      </m:r>
                      <m:sSup>
                        <m:sSupPr>
                          <m:ctrlPr>
                            <a:rPr lang="zh-CN" altLang="zh-CN" sz="1800" i="1" kern="100">
                              <a:effectLst/>
                              <a:latin typeface="Cambria Math" panose="02040503050406030204" pitchFamily="18" charset="0"/>
                              <a:ea typeface="Cambria Math" panose="02040503050406030204" pitchFamily="18" charset="0"/>
                            </a:rPr>
                          </m:ctrlPr>
                        </m:sSupP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𝑣𝑗</m:t>
                                  </m:r>
                                </m:sub>
                              </m:sSub>
                            </m:e>
                          </m:d>
                        </m:e>
                        <m:sup>
                          <m:r>
                            <a:rPr lang="en-US" altLang="zh-CN" i="1" kern="100">
                              <a:latin typeface="Cambria Math" panose="02040503050406030204" pitchFamily="18" charset="0"/>
                            </a:rPr>
                            <m:t>2</m:t>
                          </m:r>
                        </m:sup>
                      </m:sSup>
                      <m:r>
                        <a:rPr lang="en-US" altLang="zh-CN" i="1" kern="100">
                          <a:latin typeface="Cambria Math" panose="02040503050406030204" pitchFamily="18" charset="0"/>
                        </a:rPr>
                        <m:t>+</m:t>
                      </m:r>
                      <m:sSup>
                        <m:sSupPr>
                          <m:ctrlPr>
                            <a:rPr lang="zh-CN" altLang="zh-CN" sz="1800" i="1" kern="100">
                              <a:effectLst/>
                              <a:latin typeface="Cambria Math" panose="02040503050406030204" pitchFamily="18" charset="0"/>
                              <a:ea typeface="Cambria Math" panose="02040503050406030204" pitchFamily="18" charset="0"/>
                            </a:rPr>
                          </m:ctrlPr>
                        </m:sSupP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𝑣𝑗</m:t>
                                  </m:r>
                                </m:sub>
                              </m:sSub>
                            </m:e>
                          </m:d>
                        </m:e>
                        <m:sup>
                          <m:r>
                            <a:rPr lang="en-US" altLang="zh-CN" i="1" kern="100">
                              <a:latin typeface="Cambria Math" panose="02040503050406030204" pitchFamily="18" charset="0"/>
                            </a:rPr>
                            <m:t>2</m:t>
                          </m:r>
                        </m:sup>
                      </m:sSup>
                    </m:oMath>
                  </m:oMathPara>
                </a14:m>
                <a:endParaRPr lang="zh-CN" altLang="zh-CN" sz="1400" kern="100" dirty="0">
                  <a:latin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1F6A7841-9039-99D6-604C-15EC9520B351}"/>
                  </a:ext>
                </a:extLst>
              </p:cNvPr>
              <p:cNvSpPr>
                <a:spLocks noRot="1" noChangeAspect="1" noMove="1" noResize="1" noEditPoints="1" noAdjustHandles="1" noChangeArrowheads="1" noChangeShapeType="1" noTextEdit="1"/>
              </p:cNvSpPr>
              <p:nvPr/>
            </p:nvSpPr>
            <p:spPr>
              <a:xfrm>
                <a:off x="343272" y="2180625"/>
                <a:ext cx="6096000" cy="29233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480EBCE-F061-D57E-3A70-C05783EEF2E3}"/>
                  </a:ext>
                </a:extLst>
              </p:cNvPr>
              <p:cNvSpPr/>
              <p:nvPr/>
            </p:nvSpPr>
            <p:spPr>
              <a:xfrm>
                <a:off x="2360160" y="4952677"/>
                <a:ext cx="6096000" cy="1850378"/>
              </a:xfrm>
              <a:prstGeom prst="rect">
                <a:avLst/>
              </a:prstGeom>
            </p:spPr>
            <p:txBody>
              <a:bodyPr>
                <a:spAutoFit/>
              </a:bodyPr>
              <a:lstStyle/>
              <a:p>
                <a:pPr algn="just">
                  <a:lnSpc>
                    <a:spcPct val="150000"/>
                  </a:lnSpc>
                </a:pPr>
                <a14:m>
                  <m:oMathPara xmlns:m="http://schemas.openxmlformats.org/officeDocument/2006/math">
                    <m:oMathParaPr>
                      <m:jc m:val="centerGroup"/>
                    </m:oMathParaPr>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𝑄</m:t>
                          </m:r>
                        </m:e>
                      </m:acc>
                      <m:r>
                        <a:rPr lang="en-US" altLang="zh-CN" i="1" kern="100">
                          <a:latin typeface="Cambria Math" panose="020405030504060302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i="1" kern="100">
                                    <a:latin typeface="Cambria Math" panose="02040503050406030204" pitchFamily="18" charset="0"/>
                                  </a:rPr>
                                  <m:t>1</m:t>
                                </m:r>
                              </m:e>
                              <m:e>
                                <m:r>
                                  <a:rPr lang="en-US" altLang="zh-CN" i="1" kern="100">
                                    <a:latin typeface="Cambria Math" panose="02040503050406030204" pitchFamily="18" charset="0"/>
                                  </a:rPr>
                                  <m:t>−1</m:t>
                                </m:r>
                              </m:e>
                            </m:mr>
                            <m:mr>
                              <m:e>
                                <m:r>
                                  <a:rPr lang="en-US" altLang="zh-CN" i="1" kern="100">
                                    <a:latin typeface="Cambria Math" panose="02040503050406030204" pitchFamily="18" charset="0"/>
                                  </a:rPr>
                                  <m:t>−1</m:t>
                                </m:r>
                              </m:e>
                              <m:e>
                                <m:r>
                                  <a:rPr lang="en-US" altLang="zh-CN" i="1" kern="100">
                                    <a:latin typeface="Cambria Math" panose="02040503050406030204" pitchFamily="18" charset="0"/>
                                  </a:rPr>
                                  <m:t>1</m:t>
                                </m:r>
                              </m:e>
                            </m:mr>
                          </m:m>
                        </m:e>
                      </m:d>
                      <m:r>
                        <a:rPr lang="en-US" altLang="zh-CN" i="1" kern="100">
                          <a:latin typeface="Cambria Math" panose="02040503050406030204" pitchFamily="18" charset="0"/>
                        </a:rPr>
                        <m:t>, </m:t>
                      </m:r>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𝑑</m:t>
                              </m:r>
                            </m:e>
                          </m:acc>
                        </m:e>
                        <m:sub>
                          <m:r>
                            <a:rPr lang="en-US" altLang="zh-CN" i="1" kern="100">
                              <a:latin typeface="Cambria Math" panose="02040503050406030204" pitchFamily="18" charset="0"/>
                            </a:rPr>
                            <m:t>𝑥</m:t>
                          </m:r>
                        </m:sub>
                      </m:sSub>
                      <m:r>
                        <a:rPr lang="en-US" altLang="zh-CN" i="1" kern="100">
                          <a:latin typeface="Cambria Math" panose="020405030504060302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sz="1800" i="1" kern="100">
                                  <a:effectLst/>
                                  <a:latin typeface="Cambria Math" panose="02040503050406030204" pitchFamily="18" charset="0"/>
                                  <a:ea typeface="Cambria Math" panose="02040503050406030204" pitchFamily="18" charset="0"/>
                                </a:rPr>
                              </m:ctrlPr>
                            </m:mPr>
                            <m:m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𝑣𝑗</m:t>
                                        </m:r>
                                      </m:sub>
                                    </m:sSub>
                                  </m:e>
                                </m:d>
                              </m:e>
                            </m:mr>
                            <m:mr>
                              <m:e>
                                <m:r>
                                  <a:rPr lang="en-US" altLang="zh-CN" i="1" kern="100">
                                    <a:latin typeface="Cambria Math" panose="02040503050406030204" pitchFamily="18" charset="0"/>
                                  </a:rPr>
                                  <m:t>−</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𝜉</m:t>
                                        </m:r>
                                      </m:e>
                                      <m:sub>
                                        <m:r>
                                          <a:rPr lang="en-US" altLang="zh-CN" i="1" kern="100">
                                            <a:latin typeface="Cambria Math" panose="02040503050406030204" pitchFamily="18" charset="0"/>
                                          </a:rPr>
                                          <m:t>𝑣𝑗</m:t>
                                        </m:r>
                                      </m:sub>
                                    </m:sSub>
                                  </m:e>
                                </m:d>
                              </m:e>
                            </m:mr>
                          </m:m>
                        </m:e>
                      </m:d>
                      <m:r>
                        <a:rPr lang="en-US" altLang="zh-CN" i="1" kern="100">
                          <a:latin typeface="Cambria Math" panose="02040503050406030204" pitchFamily="18" charset="0"/>
                        </a:rPr>
                        <m:t>, </m:t>
                      </m:r>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𝑑</m:t>
                              </m:r>
                            </m:e>
                          </m:acc>
                        </m:e>
                        <m:sub>
                          <m:r>
                            <a:rPr lang="en-US" altLang="zh-CN" i="1" kern="100">
                              <a:latin typeface="Cambria Math" panose="02040503050406030204" pitchFamily="18" charset="0"/>
                            </a:rPr>
                            <m:t>𝑦</m:t>
                          </m:r>
                        </m:sub>
                      </m:sSub>
                      <m:r>
                        <a:rPr lang="en-US" altLang="zh-CN" i="1" kern="100">
                          <a:latin typeface="Cambria Math" panose="020405030504060302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sz="1800" i="1" kern="100">
                                  <a:effectLst/>
                                  <a:latin typeface="Cambria Math" panose="02040503050406030204" pitchFamily="18" charset="0"/>
                                  <a:ea typeface="Cambria Math" panose="02040503050406030204" pitchFamily="18" charset="0"/>
                                </a:rPr>
                              </m:ctrlPr>
                            </m:mPr>
                            <m:mr>
                              <m:e>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𝑣𝑗</m:t>
                                        </m:r>
                                      </m:sub>
                                    </m:sSub>
                                  </m:e>
                                </m:d>
                              </m:e>
                            </m:mr>
                            <m:mr>
                              <m:e>
                                <m:r>
                                  <a:rPr lang="en-US" altLang="zh-CN" i="1" kern="100">
                                    <a:latin typeface="Cambria Math" panose="02040503050406030204" pitchFamily="18" charset="0"/>
                                  </a:rPr>
                                  <m:t>−</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𝑢𝑖</m:t>
                                        </m:r>
                                      </m:sub>
                                    </m:sSub>
                                    <m:r>
                                      <a:rPr lang="en-US" altLang="zh-CN" i="1" kern="100">
                                        <a:latin typeface="Cambria Math" panose="02040503050406030204" pitchFamily="18" charset="0"/>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𝜂</m:t>
                                        </m:r>
                                      </m:e>
                                      <m:sub>
                                        <m:r>
                                          <a:rPr lang="en-US" altLang="zh-CN" i="1" kern="100">
                                            <a:latin typeface="Cambria Math" panose="02040503050406030204" pitchFamily="18" charset="0"/>
                                          </a:rPr>
                                          <m:t>𝑣𝑗</m:t>
                                        </m:r>
                                      </m:sub>
                                    </m:sSub>
                                  </m:e>
                                </m:d>
                              </m:e>
                            </m:mr>
                          </m:m>
                        </m:e>
                      </m:d>
                    </m:oMath>
                  </m:oMathPara>
                </a14:m>
                <a:endParaRPr lang="zh-CN" altLang="zh-CN" sz="1400" kern="100" dirty="0">
                  <a:latin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𝑥</m:t>
                              </m:r>
                            </m:e>
                          </m:acc>
                        </m:e>
                        <m:sub>
                          <m:r>
                            <a:rPr lang="en-US" altLang="zh-CN" i="1" kern="100">
                              <a:latin typeface="Cambria Math" panose="02040503050406030204" pitchFamily="18" charset="0"/>
                            </a:rPr>
                            <m:t>𝑡</m:t>
                          </m:r>
                        </m:sub>
                      </m:sSub>
                      <m:r>
                        <a:rPr lang="en-US" altLang="zh-CN" i="1" kern="100">
                          <a:latin typeface="Cambria Math" panose="020405030504060302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sz="1800" i="1" kern="100">
                                  <a:effectLst/>
                                  <a:latin typeface="Cambria Math" panose="02040503050406030204" pitchFamily="18" charset="0"/>
                                  <a:ea typeface="Cambria Math" panose="020405030504060302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𝑖</m:t>
                                    </m:r>
                                  </m:sub>
                                </m:sSub>
                              </m:e>
                            </m:mr>
                            <m:m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𝑥</m:t>
                                    </m:r>
                                  </m:e>
                                  <m:sub>
                                    <m:r>
                                      <a:rPr lang="en-US" altLang="zh-CN" i="1" kern="100">
                                        <a:latin typeface="Cambria Math" panose="02040503050406030204" pitchFamily="18" charset="0"/>
                                      </a:rPr>
                                      <m:t>𝑗</m:t>
                                    </m:r>
                                  </m:sub>
                                </m:sSub>
                              </m:e>
                            </m:mr>
                          </m:m>
                        </m:e>
                      </m:d>
                      <m:r>
                        <a:rPr lang="en-US" altLang="zh-CN" i="1" kern="100">
                          <a:latin typeface="Cambria Math" panose="02040503050406030204" pitchFamily="18" charset="0"/>
                        </a:rPr>
                        <m:t>, </m:t>
                      </m:r>
                      <m:sSub>
                        <m:sSubPr>
                          <m:ctrlPr>
                            <a:rPr lang="zh-CN" altLang="zh-CN" sz="1800" i="1" kern="10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i="1" kern="100">
                                  <a:latin typeface="Cambria Math" panose="02040503050406030204" pitchFamily="18" charset="0"/>
                                </a:rPr>
                                <m:t>𝑦</m:t>
                              </m:r>
                            </m:e>
                          </m:acc>
                        </m:e>
                        <m:sub>
                          <m:r>
                            <a:rPr lang="en-US" altLang="zh-CN" i="1" kern="100">
                              <a:latin typeface="Cambria Math" panose="02040503050406030204" pitchFamily="18" charset="0"/>
                            </a:rPr>
                            <m:t>𝑡</m:t>
                          </m:r>
                        </m:sub>
                      </m:sSub>
                      <m:r>
                        <a:rPr lang="en-US" altLang="zh-CN" i="1" kern="100">
                          <a:latin typeface="Cambria Math" panose="020405030504060302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sz="1800" i="1" kern="100">
                                  <a:effectLst/>
                                  <a:latin typeface="Cambria Math" panose="02040503050406030204" pitchFamily="18" charset="0"/>
                                  <a:ea typeface="Cambria Math" panose="020405030504060302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𝑖</m:t>
                                    </m:r>
                                  </m:sub>
                                </m:sSub>
                              </m:e>
                            </m:mr>
                            <m:m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𝑦</m:t>
                                    </m:r>
                                  </m:e>
                                  <m:sub>
                                    <m:r>
                                      <a:rPr lang="en-US" altLang="zh-CN" i="1" kern="100">
                                        <a:latin typeface="Cambria Math" panose="02040503050406030204" pitchFamily="18" charset="0"/>
                                      </a:rPr>
                                      <m:t>𝑗</m:t>
                                    </m:r>
                                  </m:sub>
                                </m:sSub>
                              </m:e>
                            </m:mr>
                          </m:m>
                        </m:e>
                      </m:d>
                    </m:oMath>
                  </m:oMathPara>
                </a14:m>
                <a:endParaRPr lang="zh-CN" altLang="zh-CN" sz="1400" kern="100" dirty="0">
                  <a:latin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B480EBCE-F061-D57E-3A70-C05783EEF2E3}"/>
                  </a:ext>
                </a:extLst>
              </p:cNvPr>
              <p:cNvSpPr>
                <a:spLocks noRot="1" noChangeAspect="1" noMove="1" noResize="1" noEditPoints="1" noAdjustHandles="1" noChangeArrowheads="1" noChangeShapeType="1" noTextEdit="1"/>
              </p:cNvSpPr>
              <p:nvPr/>
            </p:nvSpPr>
            <p:spPr>
              <a:xfrm>
                <a:off x="2360160" y="4952677"/>
                <a:ext cx="6096000" cy="1850378"/>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29068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BA860D-7093-FC7B-4151-D4C9486DE196}"/>
              </a:ext>
            </a:extLst>
          </p:cNvPr>
          <p:cNvSpPr>
            <a:spLocks noGrp="1"/>
          </p:cNvSpPr>
          <p:nvPr>
            <p:ph type="title"/>
          </p:nvPr>
        </p:nvSpPr>
        <p:spPr/>
        <p:txBody>
          <a:bodyPr/>
          <a:lstStyle/>
          <a:p>
            <a:r>
              <a:rPr kumimoji="1" lang="zh-CN" altLang="en-US" dirty="0"/>
              <a:t>解析线长模型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D653A7-ED0F-EE74-237E-DFA495C9D871}"/>
                  </a:ext>
                </a:extLst>
              </p:cNvPr>
              <p:cNvSpPr>
                <a:spLocks noGrp="1"/>
              </p:cNvSpPr>
              <p:nvPr>
                <p:ph idx="1"/>
              </p:nvPr>
            </p:nvSpPr>
            <p:spPr/>
            <p:txBody>
              <a:bodyPr/>
              <a:lstStyle/>
              <a:p>
                <a:r>
                  <a:rPr lang="zh-CN" altLang="zh-CN" dirty="0"/>
                  <a:t>对于线长而言，可以仍然采用半周长线长模型，此时，线长可以表示为：</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𝑤</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𝑁𝑒𝑡𝑠</m:t>
                          </m:r>
                        </m:sub>
                        <m:sup/>
                        <m:e>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𝑛</m:t>
                                  </m:r>
                                </m:lim>
                              </m:limLow>
                            </m:fName>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𝑛</m:t>
                                      </m:r>
                                    </m:lim>
                                  </m:limLow>
                                </m:fName>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e>
                                  </m:d>
                                </m:e>
                              </m:func>
                            </m:e>
                          </m:func>
                          <m:r>
                            <a:rPr lang="en-US" altLang="zh-CN" i="1">
                              <a:latin typeface="Cambria Math" panose="02040503050406030204" pitchFamily="18" charset="0"/>
                            </a:rPr>
                            <m:t>)</m:t>
                          </m:r>
                        </m:e>
                      </m:nary>
                    </m:oMath>
                  </m:oMathPara>
                </a14:m>
                <a:endParaRPr lang="en-US" altLang="zh-CN" dirty="0"/>
              </a:p>
              <a:p>
                <a:pPr marL="0" indent="0">
                  <a:buNone/>
                </a:pPr>
                <a:r>
                  <a:rPr lang="zh-CN" altLang="en-US" dirty="0"/>
                  <a:t>或者改写为：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𝑤</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𝑁𝑒𝑡𝑠</m:t>
                          </m:r>
                        </m:sub>
                        <m:sup/>
                        <m:e>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𝑛</m:t>
                                  </m:r>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func>
                          <m:r>
                            <a:rPr lang="zh-CN" altLang="en-US"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𝑛</m:t>
                                  </m:r>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func>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𝑛</m:t>
                                  </m:r>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func>
                          <m:r>
                            <a:rPr lang="zh-CN" altLang="en-US"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𝑛</m:t>
                                  </m:r>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e>
                          </m:func>
                          <m:r>
                            <a:rPr lang="en-US" altLang="zh-CN" i="1">
                              <a:latin typeface="Cambria Math" panose="02040503050406030204" pitchFamily="18" charset="0"/>
                            </a:rPr>
                            <m:t>)</m:t>
                          </m:r>
                        </m:e>
                      </m:nary>
                    </m:oMath>
                  </m:oMathPara>
                </a14:m>
                <a:endParaRPr lang="zh-CN" altLang="zh-CN" dirty="0"/>
              </a:p>
              <a:p>
                <a:pPr marL="0" indent="0">
                  <a:buNone/>
                </a:pPr>
                <a:endParaRPr lang="zh-CN"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36D653A7-ED0F-EE74-237E-DFA495C9D871}"/>
                  </a:ext>
                </a:extLst>
              </p:cNvPr>
              <p:cNvSpPr>
                <a:spLocks noGrp="1" noRot="1" noChangeAspect="1" noMove="1" noResize="1" noEditPoints="1" noAdjustHandles="1" noChangeArrowheads="1" noChangeShapeType="1" noTextEdit="1"/>
              </p:cNvSpPr>
              <p:nvPr>
                <p:ph idx="1"/>
              </p:nvPr>
            </p:nvSpPr>
            <p:spPr>
              <a:blipFill>
                <a:blip r:embed="rId2"/>
                <a:stretch>
                  <a:fillRect l="-1387" t="-15789" b="-3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0288991"/>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0609D-39BC-D374-4506-BF2E3DE242A8}"/>
              </a:ext>
            </a:extLst>
          </p:cNvPr>
          <p:cNvSpPr>
            <a:spLocks noGrp="1"/>
          </p:cNvSpPr>
          <p:nvPr>
            <p:ph type="title"/>
          </p:nvPr>
        </p:nvSpPr>
        <p:spPr/>
        <p:txBody>
          <a:bodyPr/>
          <a:lstStyle/>
          <a:p>
            <a:r>
              <a:rPr kumimoji="1" lang="zh-CN" altLang="en-US" dirty="0"/>
              <a:t>解析线长模型的平滑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A6B02E-CA1E-ABD2-FA20-7E5ED27D0BDA}"/>
                  </a:ext>
                </a:extLst>
              </p:cNvPr>
              <p:cNvSpPr>
                <a:spLocks noGrp="1"/>
              </p:cNvSpPr>
              <p:nvPr>
                <p:ph idx="1"/>
              </p:nvPr>
            </p:nvSpPr>
            <p:spPr/>
            <p:txBody>
              <a:bodyPr/>
              <a:lstStyle/>
              <a:p>
                <a:r>
                  <a:rPr lang="zh-CN" altLang="zh-CN" sz="2400" dirty="0"/>
                  <a:t>求最大和最小值的过程。这样的函数是不光滑的，可能导致非线性优化收敛困难。为此，通常需要将函数进行平滑，一种常见的平滑方法是</a:t>
                </a:r>
                <a:r>
                  <a:rPr lang="en-US" altLang="zh-CN" sz="2400" dirty="0"/>
                  <a:t>log-sum-exp(LSE)</a:t>
                </a:r>
                <a:r>
                  <a:rPr lang="zh-CN" altLang="zh-CN" sz="2400" dirty="0"/>
                  <a:t>平滑。它将最大值函数</a:t>
                </a:r>
                <a:r>
                  <a:rPr lang="en-US" altLang="zh-CN" sz="2400" dirty="0"/>
                  <a:t>max</a:t>
                </a:r>
                <a:r>
                  <a:rPr lang="zh-CN" altLang="zh-CN" sz="2400" dirty="0"/>
                  <a:t>近似为</a:t>
                </a:r>
                <a:endParaRPr lang="en-US" altLang="zh-CN" sz="2400" dirty="0"/>
              </a:p>
              <a:p>
                <a:endParaRPr lang="zh-CN" altLang="zh-CN" sz="2400" dirty="0"/>
              </a:p>
              <a:p>
                <a:pPr marL="0" indent="0">
                  <a:buNone/>
                </a:pPr>
                <a14:m>
                  <m:oMathPara xmlns:m="http://schemas.openxmlformats.org/officeDocument/2006/math">
                    <m:oMathParaPr>
                      <m:jc m:val="centerGroup"/>
                    </m:oMathParaPr>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𝑛</m:t>
                              </m:r>
                            </m:lim>
                          </m:limLow>
                        </m:fNa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func>
                      <m:r>
                        <a:rPr lang="en-US" altLang="zh-CN" sz="2400" i="1">
                          <a:latin typeface="Cambria Math" panose="02040503050406030204" pitchFamily="18" charset="0"/>
                        </a:rPr>
                        <m:t>=</m:t>
                      </m:r>
                      <m:r>
                        <a:rPr lang="en-US" altLang="zh-CN" sz="2400" i="1">
                          <a:latin typeface="Cambria Math" panose="02040503050406030204" pitchFamily="18" charset="0"/>
                        </a:rPr>
                        <m:t>𝛾</m:t>
                      </m:r>
                      <m:r>
                        <a:rPr lang="en-US" altLang="zh-CN" sz="2400" i="1">
                          <a:latin typeface="Cambria Math" panose="02040503050406030204" pitchFamily="18" charset="0"/>
                        </a:rPr>
                        <m:t>𝑙𝑛</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𝑛</m:t>
                          </m:r>
                        </m:sub>
                        <m:sup/>
                        <m:e>
                          <m:r>
                            <m:rPr>
                              <m:sty m:val="p"/>
                            </m:rPr>
                            <a:rPr lang="en-US" altLang="zh-CN" sz="2400">
                              <a:latin typeface="Cambria Math" panose="02040503050406030204" pitchFamily="18" charset="0"/>
                            </a:rPr>
                            <m:t>exp</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𝛾</m:t>
                              </m:r>
                            </m:den>
                          </m:f>
                          <m:r>
                            <a:rPr lang="en-US" altLang="zh-CN" sz="2400" i="1">
                              <a:latin typeface="Cambria Math" panose="02040503050406030204" pitchFamily="18" charset="0"/>
                            </a:rPr>
                            <m:t>)</m:t>
                          </m:r>
                        </m:e>
                      </m:nary>
                    </m:oMath>
                  </m:oMathPara>
                </a14:m>
                <a:endParaRPr lang="en-US" altLang="zh-CN" sz="2400" dirty="0"/>
              </a:p>
              <a:p>
                <a:pPr marL="0" indent="0">
                  <a:buNone/>
                </a:pPr>
                <a:endParaRPr lang="zh-CN" altLang="zh-CN" sz="2400" dirty="0"/>
              </a:p>
              <a:p>
                <a:r>
                  <a:rPr lang="zh-CN" altLang="zh-CN" sz="2400" dirty="0"/>
                  <a:t>这里</a:t>
                </a:r>
                <a14:m>
                  <m:oMath xmlns:m="http://schemas.openxmlformats.org/officeDocument/2006/math">
                    <m:r>
                      <a:rPr lang="en-US" altLang="zh-CN" sz="2400" i="1">
                        <a:latin typeface="Cambria Math" panose="02040503050406030204" pitchFamily="18" charset="0"/>
                      </a:rPr>
                      <m:t>𝛾</m:t>
                    </m:r>
                  </m:oMath>
                </a14:m>
                <a:r>
                  <a:rPr lang="zh-CN" altLang="zh-CN" sz="2400" dirty="0"/>
                  <a:t>是一个平滑因子，用来将</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zh-CN" sz="2400" dirty="0"/>
                  <a:t>缩放。显然</a:t>
                </a:r>
                <a14:m>
                  <m:oMath xmlns:m="http://schemas.openxmlformats.org/officeDocument/2006/math">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𝑛</m:t>
                        </m:r>
                      </m:sub>
                      <m:sup/>
                      <m:e>
                        <m:r>
                          <m:rPr>
                            <m:sty m:val="p"/>
                          </m:rPr>
                          <a:rPr lang="en-US" altLang="zh-CN" sz="2400">
                            <a:latin typeface="Cambria Math" panose="02040503050406030204" pitchFamily="18" charset="0"/>
                          </a:rPr>
                          <m:t>exp</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𝛾</m:t>
                            </m:r>
                          </m:den>
                        </m:f>
                        <m:r>
                          <a:rPr lang="en-US" altLang="zh-CN" sz="2400" i="1">
                            <a:latin typeface="Cambria Math" panose="02040503050406030204" pitchFamily="18" charset="0"/>
                          </a:rPr>
                          <m:t>)</m:t>
                        </m:r>
                      </m:e>
                    </m:nary>
                  </m:oMath>
                </a14:m>
                <a:r>
                  <a:rPr lang="zh-CN" altLang="zh-CN" sz="2400" dirty="0"/>
                  <a:t>由</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oMath>
                </a14:m>
                <a:r>
                  <a:rPr lang="zh-CN" altLang="zh-CN" sz="2400" dirty="0"/>
                  <a:t>中的最大值来主宰，其他项可以忽略。最后再通过</a:t>
                </a:r>
                <a14:m>
                  <m:oMath xmlns:m="http://schemas.openxmlformats.org/officeDocument/2006/math">
                    <m:r>
                      <a:rPr lang="en-US" altLang="zh-CN" sz="2400" i="1">
                        <a:latin typeface="Cambria Math" panose="02040503050406030204" pitchFamily="18" charset="0"/>
                      </a:rPr>
                      <m:t>𝛾</m:t>
                    </m:r>
                    <m:r>
                      <m:rPr>
                        <m:sty m:val="p"/>
                      </m:rPr>
                      <a:rPr lang="en-US" altLang="zh-CN" sz="2400">
                        <a:latin typeface="Cambria Math" panose="02040503050406030204" pitchFamily="18" charset="0"/>
                      </a:rPr>
                      <m:t>ln</m:t>
                    </m:r>
                    <m:r>
                      <a:rPr lang="en-US" altLang="zh-CN" sz="2400" i="1">
                        <a:latin typeface="Cambria Math" panose="02040503050406030204" pitchFamily="18" charset="0"/>
                      </a:rPr>
                      <m:t>(⋅)</m:t>
                    </m:r>
                  </m:oMath>
                </a14:m>
                <a:r>
                  <a:rPr lang="zh-CN" altLang="zh-CN" sz="2400" dirty="0"/>
                  <a:t>可以恢复最大值。但上述函数是完全平滑的，可以便于非线性求解</a:t>
                </a:r>
                <a:endParaRPr kumimoji="1" lang="zh-CN" altLang="en-US" sz="2400" dirty="0"/>
              </a:p>
            </p:txBody>
          </p:sp>
        </mc:Choice>
        <mc:Fallback xmlns="">
          <p:sp>
            <p:nvSpPr>
              <p:cNvPr id="3" name="内容占位符 2">
                <a:extLst>
                  <a:ext uri="{FF2B5EF4-FFF2-40B4-BE49-F238E27FC236}">
                    <a16:creationId xmlns:a16="http://schemas.microsoft.com/office/drawing/2014/main" id="{2CA6B02E-CA1E-ABD2-FA20-7E5ED27D0BDA}"/>
                  </a:ext>
                </a:extLst>
              </p:cNvPr>
              <p:cNvSpPr>
                <a:spLocks noGrp="1" noRot="1" noChangeAspect="1" noMove="1" noResize="1" noEditPoints="1" noAdjustHandles="1" noChangeArrowheads="1" noChangeShapeType="1" noTextEdit="1"/>
              </p:cNvSpPr>
              <p:nvPr>
                <p:ph idx="1"/>
              </p:nvPr>
            </p:nvSpPr>
            <p:spPr>
              <a:blipFill>
                <a:blip r:embed="rId2"/>
                <a:stretch>
                  <a:fillRect l="-694" t="-1053"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769398"/>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F33E1-0A70-088A-CCB3-22083F8C6B15}"/>
              </a:ext>
            </a:extLst>
          </p:cNvPr>
          <p:cNvSpPr>
            <a:spLocks noGrp="1"/>
          </p:cNvSpPr>
          <p:nvPr>
            <p:ph type="title"/>
          </p:nvPr>
        </p:nvSpPr>
        <p:spPr/>
        <p:txBody>
          <a:bodyPr/>
          <a:lstStyle/>
          <a:p>
            <a:r>
              <a:rPr kumimoji="1" lang="zh-CN" altLang="en-US" dirty="0"/>
              <a:t>重叠函数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379B1-15B5-4141-7204-32D3A6B6878B}"/>
                  </a:ext>
                </a:extLst>
              </p:cNvPr>
              <p:cNvSpPr>
                <a:spLocks noGrp="1"/>
              </p:cNvSpPr>
              <p:nvPr>
                <p:ph idx="1"/>
              </p:nvPr>
            </p:nvSpPr>
            <p:spPr/>
            <p:txBody>
              <a:bodyPr/>
              <a:lstStyle/>
              <a:p>
                <a:r>
                  <a:rPr lang="zh-CN" altLang="zh-CN" sz="2400" dirty="0"/>
                  <a:t>模块的重叠可以从每个芯片区域被模块占据的密度来表示</a:t>
                </a:r>
                <a:endParaRPr lang="en-US" altLang="zh-CN" sz="2400" dirty="0"/>
              </a:p>
              <a:p>
                <a:r>
                  <a:rPr lang="zh-CN" altLang="zh-CN" sz="2400" dirty="0"/>
                  <a:t>如果每个区域的密度均小于某个约定值，表示模块没有超出芯片区域所能放置的模块上限，不会产生重叠 </a:t>
                </a:r>
                <a:endParaRPr lang="en-US" altLang="zh-CN" sz="2400" dirty="0"/>
              </a:p>
              <a:p>
                <a:r>
                  <a:rPr lang="zh-CN" altLang="zh-CN" sz="2400" dirty="0"/>
                  <a:t>将芯片区域分解为宽度和长度为</a:t>
                </a:r>
                <a:r>
                  <a:rPr lang="en-US" altLang="zh-CN" sz="2400" dirty="0"/>
                  <a:t>b</a:t>
                </a:r>
                <a:r>
                  <a:rPr lang="zh-CN" altLang="zh-CN" sz="2400" dirty="0"/>
                  <a:t>的固定网格。我们考虑某个网格</a:t>
                </a:r>
                <a:r>
                  <a:rPr lang="en-US" altLang="zh-CN" sz="2400" dirty="0"/>
                  <a:t>b</a:t>
                </a:r>
                <a:r>
                  <a:rPr lang="zh-CN" altLang="zh-CN" sz="2400" dirty="0"/>
                  <a:t>，其对应的密度函数可以写为：</a:t>
                </a: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𝑏</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nary>
                        <m:naryPr>
                          <m:chr m:val="∑"/>
                          <m:limLoc m:val="subSup"/>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𝑖</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𝑦</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m:t>
                          </m:r>
                        </m:e>
                      </m:nary>
                    </m:oMath>
                  </m:oMathPara>
                </a14:m>
                <a:endParaRPr lang="zh-CN" altLang="zh-CN" sz="2400" dirty="0"/>
              </a:p>
              <a:p>
                <a:pPr marL="0" indent="0">
                  <a:buNone/>
                </a:pPr>
                <a:r>
                  <a:rPr lang="zh-CN" altLang="zh-CN" sz="2400" dirty="0"/>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𝑖</m:t>
                        </m:r>
                      </m:e>
                    </m:d>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𝑦</m:t>
                        </m:r>
                      </m:sub>
                    </m:sSub>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 </m:t>
                    </m:r>
                    <m:r>
                      <a:rPr lang="en-US" altLang="zh-CN" sz="2400" i="1">
                        <a:latin typeface="Cambria Math" panose="02040503050406030204" pitchFamily="18" charset="0"/>
                      </a:rPr>
                      <m:t>𝑖</m:t>
                    </m:r>
                    <m:r>
                      <a:rPr lang="en-US" altLang="zh-CN" sz="2400" i="1">
                        <a:latin typeface="Cambria Math" panose="02040503050406030204" pitchFamily="18" charset="0"/>
                      </a:rPr>
                      <m:t>)</m:t>
                    </m:r>
                  </m:oMath>
                </a14:m>
                <a:r>
                  <a:rPr lang="zh-CN" altLang="zh-CN" sz="2400" dirty="0"/>
                  <a:t>分别表示</a:t>
                </a:r>
                <a:r>
                  <a:rPr lang="en-US" altLang="zh-CN" sz="2400" dirty="0"/>
                  <a:t>x</a:t>
                </a:r>
                <a:r>
                  <a:rPr lang="zh-CN" altLang="zh-CN" sz="2400" dirty="0"/>
                  <a:t>和</a:t>
                </a:r>
                <a:r>
                  <a:rPr lang="en-US" altLang="zh-CN" sz="2400" dirty="0"/>
                  <a:t>y</a:t>
                </a:r>
                <a:r>
                  <a:rPr lang="zh-CN" altLang="zh-CN" sz="2400" dirty="0"/>
                  <a:t>方向与网格的重叠函数。</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oMath>
                </a14:m>
                <a:r>
                  <a:rPr lang="zh-CN" altLang="zh-CN" sz="2400" dirty="0"/>
                  <a:t>是归一化权重。</a:t>
                </a:r>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69E379B1-15B5-4141-7204-32D3A6B6878B}"/>
                  </a:ext>
                </a:extLst>
              </p:cNvPr>
              <p:cNvSpPr>
                <a:spLocks noGrp="1" noRot="1" noChangeAspect="1" noMove="1" noResize="1" noEditPoints="1" noAdjustHandles="1" noChangeArrowheads="1" noChangeShapeType="1" noTextEdit="1"/>
              </p:cNvSpPr>
              <p:nvPr>
                <p:ph idx="1"/>
              </p:nvPr>
            </p:nvSpPr>
            <p:spPr>
              <a:blipFill>
                <a:blip r:embed="rId2"/>
                <a:stretch>
                  <a:fillRect l="-809" t="-1316" r="-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8417221"/>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D145C-F499-C10C-043B-5926DCBC68DE}"/>
              </a:ext>
            </a:extLst>
          </p:cNvPr>
          <p:cNvSpPr>
            <a:spLocks noGrp="1"/>
          </p:cNvSpPr>
          <p:nvPr>
            <p:ph type="title"/>
          </p:nvPr>
        </p:nvSpPr>
        <p:spPr/>
        <p:txBody>
          <a:bodyPr/>
          <a:lstStyle/>
          <a:p>
            <a:r>
              <a:rPr kumimoji="1" lang="zh-CN" altLang="en-US" dirty="0"/>
              <a:t>重叠函数的平滑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5AE35C-D419-6A6B-0262-FDBA79DCBACF}"/>
                  </a:ext>
                </a:extLst>
              </p:cNvPr>
              <p:cNvSpPr>
                <a:spLocks noGrp="1"/>
              </p:cNvSpPr>
              <p:nvPr>
                <p:ph idx="1"/>
              </p:nvPr>
            </p:nvSpPr>
            <p:spPr/>
            <p:txBody>
              <a:bodyPr/>
              <a:lstStyle/>
              <a:p>
                <a:r>
                  <a:rPr kumimoji="1" lang="zh-CN" altLang="en-US" sz="2400" dirty="0"/>
                  <a:t>用二次样条函数对重叠函数进行平滑</a:t>
                </a:r>
                <a:endParaRPr kumimoji="1" lang="en-US" altLang="zh-CN" sz="2400" dirty="0"/>
              </a:p>
              <a:p>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𝑖</m:t>
                        </m:r>
                      </m:e>
                    </m:d>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m>
                          <m:mPr>
                            <m:mcs>
                              <m:mc>
                                <m:mcPr>
                                  <m:count m:val="1"/>
                                  <m:mcJc m:val="center"/>
                                </m:mcPr>
                              </m:mc>
                            </m:mcs>
                            <m:ctrlPr>
                              <a:rPr lang="zh-CN" altLang="zh-CN" sz="2400" i="1">
                                <a:latin typeface="Cambria Math" panose="02040503050406030204" pitchFamily="18" charset="0"/>
                              </a:rPr>
                            </m:ctrlPr>
                          </m:mPr>
                          <m:mr>
                            <m:e>
                              <m:r>
                                <a:rPr lang="en-US" altLang="zh-CN" sz="2400" i="1">
                                  <a:latin typeface="Cambria Math" panose="02040503050406030204" pitchFamily="18" charset="0"/>
                                </a:rPr>
                                <m:t>1−</m:t>
                              </m:r>
                              <m:r>
                                <a:rPr lang="en-US" altLang="zh-CN" sz="2400" i="1">
                                  <a:latin typeface="Cambria Math" panose="02040503050406030204" pitchFamily="18" charset="0"/>
                                </a:rPr>
                                <m:t>𝑎</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𝑑</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           </m:t>
                              </m:r>
                              <m:r>
                                <a:rPr lang="en-US" altLang="zh-CN" sz="2400" i="1">
                                  <a:latin typeface="Cambria Math" panose="02040503050406030204" pitchFamily="18" charset="0"/>
                                </a:rPr>
                                <m:t>𝑖𝑓</m:t>
                              </m:r>
                              <m:r>
                                <a:rPr lang="en-US" altLang="zh-CN" sz="2400" i="1">
                                  <a:latin typeface="Cambria Math" panose="02040503050406030204" pitchFamily="18" charset="0"/>
                                </a:rPr>
                                <m:t> 0≤</m:t>
                              </m:r>
                              <m:r>
                                <a:rPr lang="en-US" altLang="zh-CN" sz="2400" i="1">
                                  <a:latin typeface="Cambria Math" panose="02040503050406030204" pitchFamily="18" charset="0"/>
                                </a:rPr>
                                <m:t>𝑑</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2</m:t>
                                  </m:r>
                                </m:den>
                              </m:f>
                            </m:e>
                          </m:mr>
                          <m:mr>
                            <m:e>
                              <m:r>
                                <a:rPr lang="en-US" altLang="zh-CN" sz="2400" i="1">
                                  <a:latin typeface="Cambria Math" panose="02040503050406030204" pitchFamily="18" charset="0"/>
                                </a:rPr>
                                <m:t>𝑏</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d>
                                    <m:dPr>
                                      <m:ctrlPr>
                                        <a:rPr lang="zh-CN" altLang="zh-CN" sz="2400" i="1">
                                          <a:latin typeface="Cambria Math" panose="02040503050406030204" pitchFamily="18" charset="0"/>
                                        </a:rPr>
                                      </m:ctrlPr>
                                    </m:dPr>
                                    <m:e>
                                      <m:r>
                                        <a:rPr lang="en-US" altLang="zh-CN" sz="2400" i="1">
                                          <a:latin typeface="Cambria Math" panose="02040503050406030204" pitchFamily="18" charset="0"/>
                                        </a:rPr>
                                        <m:t>𝑑</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2</m:t>
                                          </m:r>
                                        </m:den>
                                      </m:f>
                                    </m:e>
                                  </m:d>
                                </m:e>
                                <m:sup>
                                  <m:r>
                                    <a:rPr lang="en-US" altLang="zh-CN" sz="2400" i="1">
                                      <a:latin typeface="Cambria Math" panose="02040503050406030204" pitchFamily="18" charset="0"/>
                                    </a:rPr>
                                    <m:t>2</m:t>
                                  </m:r>
                                </m:sup>
                              </m:sSup>
                              <m:r>
                                <a:rPr lang="en-US" altLang="zh-CN" sz="2400" i="1">
                                  <a:latin typeface="Cambria Math" panose="02040503050406030204" pitchFamily="18" charset="0"/>
                                </a:rPr>
                                <m:t>      </m:t>
                              </m:r>
                              <m:r>
                                <a:rPr lang="en-US" altLang="zh-CN" sz="2400" i="1">
                                  <a:latin typeface="Cambria Math" panose="02040503050406030204" pitchFamily="18" charset="0"/>
                                </a:rPr>
                                <m:t>𝑖𝑓</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2</m:t>
                                  </m:r>
                                </m:den>
                              </m:f>
                            </m:e>
                          </m:mr>
                          <m:mr>
                            <m:e>
                              <m:r>
                                <a:rPr lang="en-US" altLang="zh-CN" sz="2400" i="1">
                                  <a:latin typeface="Cambria Math" panose="02040503050406030204" pitchFamily="18" charset="0"/>
                                </a:rPr>
                                <m:t>0                         </m:t>
                              </m:r>
                              <m:r>
                                <a:rPr lang="en-US" altLang="zh-CN" sz="2400" i="1">
                                  <a:latin typeface="Cambria Math" panose="02040503050406030204" pitchFamily="18" charset="0"/>
                                </a:rPr>
                                <m:t>𝑖𝑓</m:t>
                              </m:r>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     </m:t>
                              </m:r>
                            </m:e>
                          </m:mr>
                        </m:m>
                      </m:e>
                    </m:d>
                  </m:oMath>
                </a14:m>
                <a:endParaRPr lang="zh-CN" altLang="zh-CN" sz="2400" dirty="0"/>
              </a:p>
              <a:p>
                <a:r>
                  <a:rPr lang="zh-CN" altLang="zh-CN" sz="2400" dirty="0"/>
                  <a:t>其中：</a:t>
                </a:r>
              </a:p>
              <a:p>
                <a14:m>
                  <m:oMath xmlns:m="http://schemas.openxmlformats.org/officeDocument/2006/math">
                    <m:r>
                      <a:rPr lang="en-US" altLang="zh-CN" sz="2400" i="1">
                        <a:latin typeface="Cambria Math" panose="02040503050406030204" pitchFamily="18" charset="0"/>
                      </a:rPr>
                      <m:t>𝑎</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4</m:t>
                        </m:r>
                      </m:num>
                      <m:den>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d>
                        <m:d>
                          <m:dPr>
                            <m:ctrlPr>
                              <a:rPr lang="zh-CN" altLang="zh-CN" sz="2400" i="1">
                                <a:latin typeface="Cambria Math" panose="02040503050406030204" pitchFamily="18" charset="0"/>
                              </a:rPr>
                            </m:ctrlPr>
                          </m:dPr>
                          <m:e>
                            <m:r>
                              <a:rPr lang="en-US" altLang="zh-CN" sz="2400" i="1">
                                <a:latin typeface="Cambria Math" panose="02040503050406030204" pitchFamily="18" charset="0"/>
                              </a:rPr>
                              <m:t>2</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d>
                      </m:den>
                    </m:f>
                  </m:oMath>
                </a14:m>
                <a:endParaRPr lang="zh-CN" altLang="zh-CN" sz="2400" dirty="0"/>
              </a:p>
              <a:p>
                <a14:m>
                  <m:oMath xmlns:m="http://schemas.openxmlformats.org/officeDocument/2006/math">
                    <m:r>
                      <a:rPr lang="en-US" altLang="zh-CN" sz="2400" i="1">
                        <a:latin typeface="Cambria Math" panose="02040503050406030204" pitchFamily="18" charset="0"/>
                      </a:rPr>
                      <m:t>𝑏</m:t>
                    </m:r>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4</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2</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d>
                      </m:den>
                    </m:f>
                  </m:oMath>
                </a14:m>
                <a:endParaRPr lang="zh-CN" altLang="zh-CN" sz="2400" dirty="0"/>
              </a:p>
              <a:p>
                <a:endParaRPr kumimoji="1" lang="zh-CN" altLang="en-US" sz="2400" dirty="0"/>
              </a:p>
            </p:txBody>
          </p:sp>
        </mc:Choice>
        <mc:Fallback xmlns="">
          <p:sp>
            <p:nvSpPr>
              <p:cNvPr id="3" name="内容占位符 2">
                <a:extLst>
                  <a:ext uri="{FF2B5EF4-FFF2-40B4-BE49-F238E27FC236}">
                    <a16:creationId xmlns:a16="http://schemas.microsoft.com/office/drawing/2014/main" id="{0A5AE35C-D419-6A6B-0262-FDBA79DCBACF}"/>
                  </a:ext>
                </a:extLst>
              </p:cNvPr>
              <p:cNvSpPr>
                <a:spLocks noGrp="1" noRot="1" noChangeAspect="1" noMove="1" noResize="1" noEditPoints="1" noAdjustHandles="1" noChangeArrowheads="1" noChangeShapeType="1" noTextEdit="1"/>
              </p:cNvSpPr>
              <p:nvPr>
                <p:ph idx="1"/>
              </p:nvPr>
            </p:nvSpPr>
            <p:spPr>
              <a:blipFill>
                <a:blip r:embed="rId2"/>
                <a:stretch>
                  <a:fillRect l="-694" t="-13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4E6B2A7-DA72-D054-59F8-0A5A93B0C55D}"/>
              </a:ext>
            </a:extLst>
          </p:cNvPr>
          <p:cNvPicPr>
            <a:picLocks noChangeAspect="1"/>
          </p:cNvPicPr>
          <p:nvPr/>
        </p:nvPicPr>
        <p:blipFill>
          <a:blip r:embed="rId3"/>
          <a:stretch>
            <a:fillRect/>
          </a:stretch>
        </p:blipFill>
        <p:spPr>
          <a:xfrm>
            <a:off x="7455085" y="3845156"/>
            <a:ext cx="4083720" cy="2835044"/>
          </a:xfrm>
          <a:prstGeom prst="rect">
            <a:avLst/>
          </a:prstGeom>
        </p:spPr>
      </p:pic>
    </p:spTree>
    <p:extLst>
      <p:ext uri="{BB962C8B-B14F-4D97-AF65-F5344CB8AC3E}">
        <p14:creationId xmlns:p14="http://schemas.microsoft.com/office/powerpoint/2010/main" val="48400230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06945-9BE5-F0F2-94D7-AE32A32ECD15}"/>
              </a:ext>
            </a:extLst>
          </p:cNvPr>
          <p:cNvSpPr>
            <a:spLocks noGrp="1"/>
          </p:cNvSpPr>
          <p:nvPr>
            <p:ph type="title"/>
          </p:nvPr>
        </p:nvSpPr>
        <p:spPr/>
        <p:txBody>
          <a:bodyPr/>
          <a:lstStyle/>
          <a:p>
            <a:r>
              <a:rPr kumimoji="1" lang="zh-CN" altLang="en-US" dirty="0"/>
              <a:t>基于电场的重叠去除模型</a:t>
            </a:r>
          </a:p>
        </p:txBody>
      </p:sp>
      <p:sp>
        <p:nvSpPr>
          <p:cNvPr id="3" name="内容占位符 2">
            <a:extLst>
              <a:ext uri="{FF2B5EF4-FFF2-40B4-BE49-F238E27FC236}">
                <a16:creationId xmlns:a16="http://schemas.microsoft.com/office/drawing/2014/main" id="{D7183BCD-A027-C330-A4D2-5CD068E0CAD3}"/>
              </a:ext>
            </a:extLst>
          </p:cNvPr>
          <p:cNvSpPr>
            <a:spLocks noGrp="1"/>
          </p:cNvSpPr>
          <p:nvPr>
            <p:ph idx="1"/>
          </p:nvPr>
        </p:nvSpPr>
        <p:spPr/>
        <p:txBody>
          <a:bodyPr/>
          <a:lstStyle/>
          <a:p>
            <a:r>
              <a:rPr lang="zh-CN" altLang="zh-CN" sz="2400" dirty="0"/>
              <a:t>将芯片区域划分为网格区域。网格中的模块密度如果低于平均密度，那么认为该网格为负电荷；如果网格中的模块密度如果高于平均密度，那么认为该网格为正电荷。网格上的正负电荷形成了电场 </a:t>
            </a:r>
            <a:endParaRPr lang="en-US" altLang="zh-CN" sz="2400" dirty="0"/>
          </a:p>
          <a:p>
            <a:r>
              <a:rPr lang="zh-CN" altLang="en-US" sz="2400" dirty="0"/>
              <a:t>对于可移动模块，假设其带正电荷，电荷密度等价于其模块密度</a:t>
            </a:r>
            <a:endParaRPr lang="en-US" altLang="zh-CN" sz="2400" dirty="0"/>
          </a:p>
          <a:p>
            <a:r>
              <a:rPr lang="zh-CN" altLang="en-US" sz="2400" dirty="0"/>
              <a:t>在网格电荷形成的电场作用下，模块将沿着密度高的区域向密度低的区域移动  </a:t>
            </a:r>
            <a:endParaRPr kumimoji="1" lang="zh-CN" altLang="en-US" sz="2400" dirty="0"/>
          </a:p>
        </p:txBody>
      </p:sp>
      <p:pic>
        <p:nvPicPr>
          <p:cNvPr id="4" name="图片 3">
            <a:extLst>
              <a:ext uri="{FF2B5EF4-FFF2-40B4-BE49-F238E27FC236}">
                <a16:creationId xmlns:a16="http://schemas.microsoft.com/office/drawing/2014/main" id="{C0BA1303-1D0F-21CB-DEE0-D7F7DCADDA38}"/>
              </a:ext>
            </a:extLst>
          </p:cNvPr>
          <p:cNvPicPr>
            <a:picLocks noChangeAspect="1"/>
          </p:cNvPicPr>
          <p:nvPr/>
        </p:nvPicPr>
        <p:blipFill>
          <a:blip r:embed="rId2"/>
          <a:stretch>
            <a:fillRect/>
          </a:stretch>
        </p:blipFill>
        <p:spPr>
          <a:xfrm>
            <a:off x="2999656" y="3684462"/>
            <a:ext cx="6552728" cy="2913187"/>
          </a:xfrm>
          <a:prstGeom prst="rect">
            <a:avLst/>
          </a:prstGeom>
        </p:spPr>
      </p:pic>
    </p:spTree>
    <p:extLst>
      <p:ext uri="{BB962C8B-B14F-4D97-AF65-F5344CB8AC3E}">
        <p14:creationId xmlns:p14="http://schemas.microsoft.com/office/powerpoint/2010/main" val="1886367781"/>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01BE2-2F10-5896-035C-3D599F34AA35}"/>
              </a:ext>
            </a:extLst>
          </p:cNvPr>
          <p:cNvSpPr>
            <a:spLocks noGrp="1"/>
          </p:cNvSpPr>
          <p:nvPr>
            <p:ph type="title"/>
          </p:nvPr>
        </p:nvSpPr>
        <p:spPr/>
        <p:txBody>
          <a:bodyPr/>
          <a:lstStyle/>
          <a:p>
            <a:r>
              <a:rPr lang="zh-CN" altLang="en-US" dirty="0"/>
              <a:t>合法化和详细布局</a:t>
            </a:r>
            <a:endParaRPr kumimoji="1" lang="zh-CN" altLang="en-US" dirty="0"/>
          </a:p>
        </p:txBody>
      </p:sp>
      <p:sp>
        <p:nvSpPr>
          <p:cNvPr id="3" name="内容占位符 2">
            <a:extLst>
              <a:ext uri="{FF2B5EF4-FFF2-40B4-BE49-F238E27FC236}">
                <a16:creationId xmlns:a16="http://schemas.microsoft.com/office/drawing/2014/main" id="{5E1CD39A-4AB1-B47E-085F-A3B4E895FD0F}"/>
              </a:ext>
            </a:extLst>
          </p:cNvPr>
          <p:cNvSpPr>
            <a:spLocks noGrp="1"/>
          </p:cNvSpPr>
          <p:nvPr>
            <p:ph idx="1"/>
          </p:nvPr>
        </p:nvSpPr>
        <p:spPr/>
        <p:txBody>
          <a:bodyPr/>
          <a:lstStyle/>
          <a:p>
            <a:r>
              <a:rPr lang="zh-CN" altLang="en-US" sz="2400" dirty="0"/>
              <a:t>全局布局后要进行合法化和详细布局</a:t>
            </a:r>
            <a:endParaRPr lang="en-US" altLang="zh-CN" sz="2400" dirty="0"/>
          </a:p>
          <a:p>
            <a:r>
              <a:rPr lang="zh-CN" altLang="zh-CN" sz="2400" dirty="0"/>
              <a:t>合法化的目标是相比全局布局最小程度的移动模块，使得布局满足设计规则和设计约束要求</a:t>
            </a:r>
            <a:endParaRPr lang="en-US" altLang="zh-CN" sz="2400" dirty="0"/>
          </a:p>
          <a:p>
            <a:r>
              <a:rPr lang="zh-CN" altLang="zh-CN" sz="2400" dirty="0"/>
              <a:t>详细布局则通过进一步的交换、移动、重排序模块，进一步改善布局的线长、时序和可布通性等结果 </a:t>
            </a:r>
            <a:endParaRPr kumimoji="1" lang="zh-CN" altLang="en-US" sz="2400" dirty="0"/>
          </a:p>
        </p:txBody>
      </p:sp>
      <p:pic>
        <p:nvPicPr>
          <p:cNvPr id="4" name="Picture 10">
            <a:extLst>
              <a:ext uri="{FF2B5EF4-FFF2-40B4-BE49-F238E27FC236}">
                <a16:creationId xmlns:a16="http://schemas.microsoft.com/office/drawing/2014/main" id="{E07D7E3E-1FE1-4AEF-56AF-1AB292F9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363847" y="3687210"/>
            <a:ext cx="3140967" cy="2845014"/>
          </a:xfrm>
          <a:prstGeom prst="rect">
            <a:avLst/>
          </a:prstGeom>
          <a:noFill/>
          <a:ln>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7456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64E82-4EFB-BE43-82EC-0E61990C3493}"/>
              </a:ext>
            </a:extLst>
          </p:cNvPr>
          <p:cNvSpPr>
            <a:spLocks noGrp="1"/>
          </p:cNvSpPr>
          <p:nvPr>
            <p:ph type="title"/>
          </p:nvPr>
        </p:nvSpPr>
        <p:spPr/>
        <p:txBody>
          <a:bodyPr/>
          <a:lstStyle/>
          <a:p>
            <a:r>
              <a:rPr kumimoji="1" lang="zh-CN" altLang="en-US" dirty="0"/>
              <a:t>超图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C9A39B6-C076-314D-8C1D-51601F3E14AC}"/>
                  </a:ext>
                </a:extLst>
              </p:cNvPr>
              <p:cNvSpPr>
                <a:spLocks noGrp="1"/>
              </p:cNvSpPr>
              <p:nvPr>
                <p:ph idx="1"/>
              </p:nvPr>
            </p:nvSpPr>
            <p:spPr/>
            <p:txBody>
              <a:bodyPr/>
              <a:lstStyle/>
              <a:p>
                <a:r>
                  <a:rPr lang="zh-CN" altLang="zh-CN" dirty="0"/>
                  <a:t>超图中，边不再是两个节点构成的有序或无序对，而是一个有若干个节点构成的集合，即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𝑖𝑐</m:t>
                        </m:r>
                      </m:sub>
                    </m:sSub>
                    <m:r>
                      <a:rPr lang="en-US" altLang="zh-CN" i="1">
                        <a:latin typeface="Cambria Math" panose="02040503050406030204" pitchFamily="18" charset="0"/>
                      </a:rPr>
                      <m:t>}</m:t>
                    </m:r>
                  </m:oMath>
                </a14:m>
                <a:r>
                  <a:rPr lang="zh-CN" altLang="zh-CN" dirty="0">
                    <a:effectLst/>
                  </a:rPr>
                  <a:t> </a:t>
                </a:r>
                <a:endParaRPr kumimoji="1" lang="zh-CN" altLang="en-US" dirty="0"/>
              </a:p>
            </p:txBody>
          </p:sp>
        </mc:Choice>
        <mc:Fallback xmlns="">
          <p:sp>
            <p:nvSpPr>
              <p:cNvPr id="3" name="内容占位符 2">
                <a:extLst>
                  <a:ext uri="{FF2B5EF4-FFF2-40B4-BE49-F238E27FC236}">
                    <a16:creationId xmlns:a16="http://schemas.microsoft.com/office/drawing/2014/main" id="{0C9A39B6-C076-314D-8C1D-51601F3E14AC}"/>
                  </a:ext>
                </a:extLst>
              </p:cNvPr>
              <p:cNvSpPr>
                <a:spLocks noGrp="1" noRot="1" noChangeAspect="1" noMove="1" noResize="1" noEditPoints="1" noAdjustHandles="1" noChangeArrowheads="1" noChangeShapeType="1" noTextEdit="1"/>
              </p:cNvSpPr>
              <p:nvPr>
                <p:ph idx="1"/>
              </p:nvPr>
            </p:nvSpPr>
            <p:spPr>
              <a:blipFill>
                <a:blip r:embed="rId2"/>
                <a:stretch>
                  <a:fillRect l="-1272" t="-1579"/>
                </a:stretch>
              </a:blipFill>
            </p:spPr>
            <p:txBody>
              <a:bodyPr/>
              <a:lstStyle/>
              <a:p>
                <a:r>
                  <a:rPr lang="zh-CN" altLang="en-US">
                    <a:noFill/>
                  </a:rPr>
                  <a:t> </a:t>
                </a:r>
              </a:p>
            </p:txBody>
          </p:sp>
        </mc:Fallback>
      </mc:AlternateContent>
      <p:sp>
        <p:nvSpPr>
          <p:cNvPr id="4" name="Oval 4">
            <a:extLst>
              <a:ext uri="{FF2B5EF4-FFF2-40B4-BE49-F238E27FC236}">
                <a16:creationId xmlns:a16="http://schemas.microsoft.com/office/drawing/2014/main" id="{1C33285E-D869-BD46-9DD9-EED13A3B3177}"/>
              </a:ext>
            </a:extLst>
          </p:cNvPr>
          <p:cNvSpPr>
            <a:spLocks noChangeArrowheads="1"/>
          </p:cNvSpPr>
          <p:nvPr/>
        </p:nvSpPr>
        <p:spPr bwMode="auto">
          <a:xfrm rot="8402547">
            <a:off x="7514828" y="4024312"/>
            <a:ext cx="114300" cy="114300"/>
          </a:xfrm>
          <a:prstGeom prst="ellipse">
            <a:avLst/>
          </a:prstGeom>
          <a:noFill/>
          <a:ln w="317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5" name="AutoShape 5">
            <a:extLst>
              <a:ext uri="{FF2B5EF4-FFF2-40B4-BE49-F238E27FC236}">
                <a16:creationId xmlns:a16="http://schemas.microsoft.com/office/drawing/2014/main" id="{CAD0E473-D53F-0F41-8765-DFC7B32F2668}"/>
              </a:ext>
            </a:extLst>
          </p:cNvPr>
          <p:cNvSpPr>
            <a:spLocks noChangeArrowheads="1"/>
          </p:cNvSpPr>
          <p:nvPr/>
        </p:nvSpPr>
        <p:spPr bwMode="auto">
          <a:xfrm>
            <a:off x="1338139" y="4372744"/>
            <a:ext cx="381000" cy="304800"/>
          </a:xfrm>
          <a:prstGeom prst="flowChartDelay">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endParaRPr lang="zh-CN" altLang="en-US">
              <a:latin typeface="Arial" charset="0"/>
              <a:ea typeface="宋体" charset="0"/>
              <a:cs typeface="宋体" charset="0"/>
            </a:endParaRPr>
          </a:p>
        </p:txBody>
      </p:sp>
      <p:sp>
        <p:nvSpPr>
          <p:cNvPr id="6" name="AutoShape 6">
            <a:extLst>
              <a:ext uri="{FF2B5EF4-FFF2-40B4-BE49-F238E27FC236}">
                <a16:creationId xmlns:a16="http://schemas.microsoft.com/office/drawing/2014/main" id="{4DEECCA8-BC5C-3B43-8694-A24BC873D9BD}"/>
              </a:ext>
            </a:extLst>
          </p:cNvPr>
          <p:cNvSpPr>
            <a:spLocks noChangeArrowheads="1"/>
          </p:cNvSpPr>
          <p:nvPr/>
        </p:nvSpPr>
        <p:spPr bwMode="auto">
          <a:xfrm>
            <a:off x="2328739" y="3839344"/>
            <a:ext cx="381000" cy="304800"/>
          </a:xfrm>
          <a:prstGeom prst="flowChartDelay">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endParaRPr lang="zh-CN" altLang="en-US">
              <a:latin typeface="Arial" charset="0"/>
              <a:ea typeface="宋体" charset="0"/>
              <a:cs typeface="宋体" charset="0"/>
            </a:endParaRPr>
          </a:p>
        </p:txBody>
      </p:sp>
      <p:sp>
        <p:nvSpPr>
          <p:cNvPr id="7" name="AutoShape 7">
            <a:extLst>
              <a:ext uri="{FF2B5EF4-FFF2-40B4-BE49-F238E27FC236}">
                <a16:creationId xmlns:a16="http://schemas.microsoft.com/office/drawing/2014/main" id="{3D1CE87F-B658-5340-8F21-36256E478CC1}"/>
              </a:ext>
            </a:extLst>
          </p:cNvPr>
          <p:cNvSpPr>
            <a:spLocks noChangeArrowheads="1"/>
          </p:cNvSpPr>
          <p:nvPr/>
        </p:nvSpPr>
        <p:spPr bwMode="auto">
          <a:xfrm>
            <a:off x="2328739" y="4829944"/>
            <a:ext cx="381000" cy="304800"/>
          </a:xfrm>
          <a:prstGeom prst="flowChartDelay">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endParaRPr lang="zh-CN" altLang="en-US">
              <a:latin typeface="Arial" charset="0"/>
              <a:ea typeface="宋体" charset="0"/>
              <a:cs typeface="宋体" charset="0"/>
            </a:endParaRPr>
          </a:p>
        </p:txBody>
      </p:sp>
      <p:sp>
        <p:nvSpPr>
          <p:cNvPr id="8" name="AutoShape 8">
            <a:extLst>
              <a:ext uri="{FF2B5EF4-FFF2-40B4-BE49-F238E27FC236}">
                <a16:creationId xmlns:a16="http://schemas.microsoft.com/office/drawing/2014/main" id="{2275B33E-4733-7A43-842D-A845BFE7FBAB}"/>
              </a:ext>
            </a:extLst>
          </p:cNvPr>
          <p:cNvSpPr>
            <a:spLocks noChangeArrowheads="1"/>
          </p:cNvSpPr>
          <p:nvPr/>
        </p:nvSpPr>
        <p:spPr bwMode="auto">
          <a:xfrm>
            <a:off x="3395539" y="4829944"/>
            <a:ext cx="381000" cy="304800"/>
          </a:xfrm>
          <a:prstGeom prst="flowChartDelay">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endParaRPr lang="zh-CN" altLang="en-US">
              <a:latin typeface="Arial" charset="0"/>
              <a:ea typeface="宋体" charset="0"/>
              <a:cs typeface="宋体" charset="0"/>
            </a:endParaRPr>
          </a:p>
        </p:txBody>
      </p:sp>
      <p:cxnSp>
        <p:nvCxnSpPr>
          <p:cNvPr id="9" name="AutoShape 9">
            <a:extLst>
              <a:ext uri="{FF2B5EF4-FFF2-40B4-BE49-F238E27FC236}">
                <a16:creationId xmlns:a16="http://schemas.microsoft.com/office/drawing/2014/main" id="{FC11E472-7109-5643-A37D-D6D7B21AD33E}"/>
              </a:ext>
            </a:extLst>
          </p:cNvPr>
          <p:cNvCxnSpPr>
            <a:cxnSpLocks noChangeShapeType="1"/>
            <a:stCxn id="5" idx="3"/>
            <a:endCxn id="7" idx="1"/>
          </p:cNvCxnSpPr>
          <p:nvPr/>
        </p:nvCxnSpPr>
        <p:spPr bwMode="auto">
          <a:xfrm>
            <a:off x="1728664" y="4525144"/>
            <a:ext cx="590550" cy="457200"/>
          </a:xfrm>
          <a:prstGeom prst="bentConnector3">
            <a:avLst>
              <a:gd name="adj1" fmla="val 50000"/>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AutoShape 10">
            <a:extLst>
              <a:ext uri="{FF2B5EF4-FFF2-40B4-BE49-F238E27FC236}">
                <a16:creationId xmlns:a16="http://schemas.microsoft.com/office/drawing/2014/main" id="{E550CB8B-EDEF-3942-83BF-4D3BE9BDB152}"/>
              </a:ext>
            </a:extLst>
          </p:cNvPr>
          <p:cNvCxnSpPr>
            <a:cxnSpLocks noChangeShapeType="1"/>
            <a:stCxn id="5" idx="3"/>
            <a:endCxn id="6" idx="1"/>
          </p:cNvCxnSpPr>
          <p:nvPr/>
        </p:nvCxnSpPr>
        <p:spPr bwMode="auto">
          <a:xfrm flipV="1">
            <a:off x="1728664" y="3991744"/>
            <a:ext cx="590550" cy="533400"/>
          </a:xfrm>
          <a:prstGeom prst="bentConnector3">
            <a:avLst>
              <a:gd name="adj1" fmla="val 50000"/>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AutoShape 11">
            <a:extLst>
              <a:ext uri="{FF2B5EF4-FFF2-40B4-BE49-F238E27FC236}">
                <a16:creationId xmlns:a16="http://schemas.microsoft.com/office/drawing/2014/main" id="{619053CC-31E5-5D43-BEC6-AB4AD4C219D1}"/>
              </a:ext>
            </a:extLst>
          </p:cNvPr>
          <p:cNvCxnSpPr>
            <a:cxnSpLocks noChangeShapeType="1"/>
            <a:stCxn id="7" idx="3"/>
            <a:endCxn id="8" idx="1"/>
          </p:cNvCxnSpPr>
          <p:nvPr/>
        </p:nvCxnSpPr>
        <p:spPr bwMode="auto">
          <a:xfrm>
            <a:off x="2719264" y="4982344"/>
            <a:ext cx="666750" cy="0"/>
          </a:xfrm>
          <a:prstGeom prst="straightConnector1">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AutoShape 12">
            <a:extLst>
              <a:ext uri="{FF2B5EF4-FFF2-40B4-BE49-F238E27FC236}">
                <a16:creationId xmlns:a16="http://schemas.microsoft.com/office/drawing/2014/main" id="{68C52648-93A2-224A-8021-F4311C090CF4}"/>
              </a:ext>
            </a:extLst>
          </p:cNvPr>
          <p:cNvCxnSpPr>
            <a:cxnSpLocks noChangeShapeType="1"/>
            <a:stCxn id="8" idx="3"/>
            <a:endCxn id="13" idx="0"/>
          </p:cNvCxnSpPr>
          <p:nvPr/>
        </p:nvCxnSpPr>
        <p:spPr bwMode="auto">
          <a:xfrm flipH="1" flipV="1">
            <a:off x="2325564" y="3858394"/>
            <a:ext cx="1460500" cy="1123950"/>
          </a:xfrm>
          <a:prstGeom prst="bentConnector5">
            <a:avLst>
              <a:gd name="adj1" fmla="val -15000"/>
              <a:gd name="adj2" fmla="val 127824"/>
              <a:gd name="adj3" fmla="val 117394"/>
            </a:avLst>
          </a:prstGeom>
          <a:noFill/>
          <a:ln w="254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13">
            <a:extLst>
              <a:ext uri="{FF2B5EF4-FFF2-40B4-BE49-F238E27FC236}">
                <a16:creationId xmlns:a16="http://schemas.microsoft.com/office/drawing/2014/main" id="{2F71AD39-7DFD-A446-BA51-845721D1184E}"/>
              </a:ext>
            </a:extLst>
          </p:cNvPr>
          <p:cNvSpPr>
            <a:spLocks noChangeArrowheads="1"/>
          </p:cNvSpPr>
          <p:nvPr/>
        </p:nvSpPr>
        <p:spPr bwMode="auto">
          <a:xfrm rot="7964370" flipV="1">
            <a:off x="2316039" y="3847282"/>
            <a:ext cx="76200" cy="7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14" name="Text Box 14">
            <a:extLst>
              <a:ext uri="{FF2B5EF4-FFF2-40B4-BE49-F238E27FC236}">
                <a16:creationId xmlns:a16="http://schemas.microsoft.com/office/drawing/2014/main" id="{A89EA09B-F26F-0443-B206-228B71FCF571}"/>
              </a:ext>
            </a:extLst>
          </p:cNvPr>
          <p:cNvSpPr txBox="1">
            <a:spLocks noChangeArrowheads="1"/>
          </p:cNvSpPr>
          <p:nvPr/>
        </p:nvSpPr>
        <p:spPr bwMode="auto">
          <a:xfrm>
            <a:off x="1261939" y="3915544"/>
            <a:ext cx="387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A</a:t>
            </a:r>
          </a:p>
        </p:txBody>
      </p:sp>
      <p:sp>
        <p:nvSpPr>
          <p:cNvPr id="15" name="Text Box 15">
            <a:extLst>
              <a:ext uri="{FF2B5EF4-FFF2-40B4-BE49-F238E27FC236}">
                <a16:creationId xmlns:a16="http://schemas.microsoft.com/office/drawing/2014/main" id="{5553E417-984E-A34E-9A24-2030CE80D6F0}"/>
              </a:ext>
            </a:extLst>
          </p:cNvPr>
          <p:cNvSpPr txBox="1">
            <a:spLocks noChangeArrowheads="1"/>
          </p:cNvSpPr>
          <p:nvPr/>
        </p:nvSpPr>
        <p:spPr bwMode="auto">
          <a:xfrm>
            <a:off x="2703389" y="3686944"/>
            <a:ext cx="387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B</a:t>
            </a:r>
          </a:p>
        </p:txBody>
      </p:sp>
      <p:sp>
        <p:nvSpPr>
          <p:cNvPr id="16" name="Text Box 16">
            <a:extLst>
              <a:ext uri="{FF2B5EF4-FFF2-40B4-BE49-F238E27FC236}">
                <a16:creationId xmlns:a16="http://schemas.microsoft.com/office/drawing/2014/main" id="{741B6136-E2CB-1745-A272-3192B4DCA629}"/>
              </a:ext>
            </a:extLst>
          </p:cNvPr>
          <p:cNvSpPr txBox="1">
            <a:spLocks noChangeArrowheads="1"/>
          </p:cNvSpPr>
          <p:nvPr/>
        </p:nvSpPr>
        <p:spPr bwMode="auto">
          <a:xfrm>
            <a:off x="2609727" y="4982344"/>
            <a:ext cx="4048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C</a:t>
            </a:r>
          </a:p>
        </p:txBody>
      </p:sp>
      <p:sp>
        <p:nvSpPr>
          <p:cNvPr id="17" name="Text Box 17">
            <a:extLst>
              <a:ext uri="{FF2B5EF4-FFF2-40B4-BE49-F238E27FC236}">
                <a16:creationId xmlns:a16="http://schemas.microsoft.com/office/drawing/2014/main" id="{770413B2-8024-EE48-BD1A-C5A9F4E5B44F}"/>
              </a:ext>
            </a:extLst>
          </p:cNvPr>
          <p:cNvSpPr txBox="1">
            <a:spLocks noChangeArrowheads="1"/>
          </p:cNvSpPr>
          <p:nvPr/>
        </p:nvSpPr>
        <p:spPr bwMode="auto">
          <a:xfrm>
            <a:off x="3686052" y="4982344"/>
            <a:ext cx="4048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D</a:t>
            </a:r>
          </a:p>
        </p:txBody>
      </p:sp>
      <p:sp>
        <p:nvSpPr>
          <p:cNvPr id="18" name="Oval 18">
            <a:extLst>
              <a:ext uri="{FF2B5EF4-FFF2-40B4-BE49-F238E27FC236}">
                <a16:creationId xmlns:a16="http://schemas.microsoft.com/office/drawing/2014/main" id="{31DF64B3-6FF2-F645-99AD-C0BA33876C49}"/>
              </a:ext>
            </a:extLst>
          </p:cNvPr>
          <p:cNvSpPr>
            <a:spLocks noChangeArrowheads="1"/>
          </p:cNvSpPr>
          <p:nvPr/>
        </p:nvSpPr>
        <p:spPr bwMode="auto">
          <a:xfrm rot="8402547">
            <a:off x="9267428" y="4519612"/>
            <a:ext cx="114300" cy="114300"/>
          </a:xfrm>
          <a:prstGeom prst="ellipse">
            <a:avLst/>
          </a:prstGeom>
          <a:noFill/>
          <a:ln w="317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19" name="Oval 19">
            <a:extLst>
              <a:ext uri="{FF2B5EF4-FFF2-40B4-BE49-F238E27FC236}">
                <a16:creationId xmlns:a16="http://schemas.microsoft.com/office/drawing/2014/main" id="{62A65613-575F-C443-A2A8-305B55359C89}"/>
              </a:ext>
            </a:extLst>
          </p:cNvPr>
          <p:cNvSpPr>
            <a:spLocks noChangeArrowheads="1"/>
          </p:cNvSpPr>
          <p:nvPr/>
        </p:nvSpPr>
        <p:spPr bwMode="auto">
          <a:xfrm rot="8402547">
            <a:off x="8467328" y="3529012"/>
            <a:ext cx="114300" cy="114300"/>
          </a:xfrm>
          <a:prstGeom prst="ellipse">
            <a:avLst/>
          </a:prstGeom>
          <a:noFill/>
          <a:ln w="317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20" name="Oval 20">
            <a:extLst>
              <a:ext uri="{FF2B5EF4-FFF2-40B4-BE49-F238E27FC236}">
                <a16:creationId xmlns:a16="http://schemas.microsoft.com/office/drawing/2014/main" id="{CE93C768-A06D-CA4E-BDBB-AB3FE52ED1F5}"/>
              </a:ext>
            </a:extLst>
          </p:cNvPr>
          <p:cNvSpPr>
            <a:spLocks noChangeArrowheads="1"/>
          </p:cNvSpPr>
          <p:nvPr/>
        </p:nvSpPr>
        <p:spPr bwMode="auto">
          <a:xfrm rot="8402547">
            <a:off x="8467328" y="4519612"/>
            <a:ext cx="114300" cy="114300"/>
          </a:xfrm>
          <a:prstGeom prst="ellipse">
            <a:avLst/>
          </a:prstGeom>
          <a:noFill/>
          <a:ln w="317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21" name="AutoShape 21">
            <a:extLst>
              <a:ext uri="{FF2B5EF4-FFF2-40B4-BE49-F238E27FC236}">
                <a16:creationId xmlns:a16="http://schemas.microsoft.com/office/drawing/2014/main" id="{3B4FBACC-2614-BB46-A2D6-4A25D50589D2}"/>
              </a:ext>
            </a:extLst>
          </p:cNvPr>
          <p:cNvSpPr>
            <a:spLocks noChangeArrowheads="1"/>
          </p:cNvSpPr>
          <p:nvPr/>
        </p:nvSpPr>
        <p:spPr bwMode="auto">
          <a:xfrm>
            <a:off x="8343503" y="4430712"/>
            <a:ext cx="1143000" cy="288925"/>
          </a:xfrm>
          <a:prstGeom prst="roundRect">
            <a:avLst>
              <a:gd name="adj" fmla="val 16667"/>
            </a:avLst>
          </a:prstGeom>
          <a:noFill/>
          <a:ln w="19050">
            <a:solidFill>
              <a:schemeClr val="tx1"/>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22" name="AutoShape 22">
            <a:extLst>
              <a:ext uri="{FF2B5EF4-FFF2-40B4-BE49-F238E27FC236}">
                <a16:creationId xmlns:a16="http://schemas.microsoft.com/office/drawing/2014/main" id="{EDAF7616-5E2A-BF4D-A3B6-DB59161C71C7}"/>
              </a:ext>
            </a:extLst>
          </p:cNvPr>
          <p:cNvSpPr>
            <a:spLocks noChangeArrowheads="1"/>
          </p:cNvSpPr>
          <p:nvPr/>
        </p:nvSpPr>
        <p:spPr bwMode="auto">
          <a:xfrm rot="3008715">
            <a:off x="8131572" y="3933031"/>
            <a:ext cx="1570037" cy="288925"/>
          </a:xfrm>
          <a:prstGeom prst="roundRect">
            <a:avLst>
              <a:gd name="adj" fmla="val 16667"/>
            </a:avLst>
          </a:prstGeom>
          <a:noFill/>
          <a:ln w="19050">
            <a:solidFill>
              <a:schemeClr val="tx1"/>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23" name="AutoShape 23">
            <a:extLst>
              <a:ext uri="{FF2B5EF4-FFF2-40B4-BE49-F238E27FC236}">
                <a16:creationId xmlns:a16="http://schemas.microsoft.com/office/drawing/2014/main" id="{0974FBFD-DB04-334A-93C8-51EC2CCA3875}"/>
              </a:ext>
            </a:extLst>
          </p:cNvPr>
          <p:cNvSpPr>
            <a:spLocks noChangeArrowheads="1"/>
          </p:cNvSpPr>
          <p:nvPr/>
        </p:nvSpPr>
        <p:spPr bwMode="auto">
          <a:xfrm rot="16203456">
            <a:off x="7233047" y="3386931"/>
            <a:ext cx="1447800" cy="1370012"/>
          </a:xfrm>
          <a:prstGeom prst="triangle">
            <a:avLst>
              <a:gd name="adj" fmla="val 50000"/>
            </a:avLst>
          </a:prstGeom>
          <a:noFill/>
          <a:ln w="19050">
            <a:solidFill>
              <a:schemeClr val="tx1"/>
            </a:solidFill>
            <a:prstDash val="dash"/>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endParaRPr lang="zh-CN" altLang="en-US">
              <a:latin typeface="Arial" charset="0"/>
              <a:ea typeface="宋体" charset="0"/>
              <a:cs typeface="宋体" charset="0"/>
            </a:endParaRPr>
          </a:p>
        </p:txBody>
      </p:sp>
      <p:sp>
        <p:nvSpPr>
          <p:cNvPr id="24" name="Text Box 24">
            <a:extLst>
              <a:ext uri="{FF2B5EF4-FFF2-40B4-BE49-F238E27FC236}">
                <a16:creationId xmlns:a16="http://schemas.microsoft.com/office/drawing/2014/main" id="{117D1787-9E03-DF49-8DEF-BE0CEE094C6E}"/>
              </a:ext>
            </a:extLst>
          </p:cNvPr>
          <p:cNvSpPr txBox="1">
            <a:spLocks noChangeArrowheads="1"/>
          </p:cNvSpPr>
          <p:nvPr/>
        </p:nvSpPr>
        <p:spPr bwMode="auto">
          <a:xfrm>
            <a:off x="7156053" y="3573462"/>
            <a:ext cx="387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A</a:t>
            </a:r>
          </a:p>
        </p:txBody>
      </p:sp>
      <p:sp>
        <p:nvSpPr>
          <p:cNvPr id="25" name="Text Box 25">
            <a:extLst>
              <a:ext uri="{FF2B5EF4-FFF2-40B4-BE49-F238E27FC236}">
                <a16:creationId xmlns:a16="http://schemas.microsoft.com/office/drawing/2014/main" id="{C6643EDD-E92C-B044-8099-7CC50570A015}"/>
              </a:ext>
            </a:extLst>
          </p:cNvPr>
          <p:cNvSpPr txBox="1">
            <a:spLocks noChangeArrowheads="1"/>
          </p:cNvSpPr>
          <p:nvPr/>
        </p:nvSpPr>
        <p:spPr bwMode="auto">
          <a:xfrm>
            <a:off x="8619728" y="3148012"/>
            <a:ext cx="387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B</a:t>
            </a:r>
          </a:p>
        </p:txBody>
      </p:sp>
      <p:sp>
        <p:nvSpPr>
          <p:cNvPr id="26" name="Text Box 26">
            <a:extLst>
              <a:ext uri="{FF2B5EF4-FFF2-40B4-BE49-F238E27FC236}">
                <a16:creationId xmlns:a16="http://schemas.microsoft.com/office/drawing/2014/main" id="{032E4973-D85A-2240-8F8A-1A9B05AA4DF0}"/>
              </a:ext>
            </a:extLst>
          </p:cNvPr>
          <p:cNvSpPr txBox="1">
            <a:spLocks noChangeArrowheads="1"/>
          </p:cNvSpPr>
          <p:nvPr/>
        </p:nvSpPr>
        <p:spPr bwMode="auto">
          <a:xfrm>
            <a:off x="8291116" y="4679950"/>
            <a:ext cx="4048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C</a:t>
            </a:r>
          </a:p>
        </p:txBody>
      </p:sp>
      <p:sp>
        <p:nvSpPr>
          <p:cNvPr id="27" name="Text Box 27">
            <a:extLst>
              <a:ext uri="{FF2B5EF4-FFF2-40B4-BE49-F238E27FC236}">
                <a16:creationId xmlns:a16="http://schemas.microsoft.com/office/drawing/2014/main" id="{A3B3E873-7DB9-7C42-A6C9-20A08DE0A16A}"/>
              </a:ext>
            </a:extLst>
          </p:cNvPr>
          <p:cNvSpPr txBox="1">
            <a:spLocks noChangeArrowheads="1"/>
          </p:cNvSpPr>
          <p:nvPr/>
        </p:nvSpPr>
        <p:spPr bwMode="auto">
          <a:xfrm>
            <a:off x="9305528" y="4672012"/>
            <a:ext cx="4048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宋体" charset="0"/>
              </a:defRPr>
            </a:lvl1pPr>
            <a:lvl2pPr>
              <a:defRPr sz="2000">
                <a:solidFill>
                  <a:schemeClr val="tx1"/>
                </a:solidFill>
                <a:latin typeface="Arial" charset="0"/>
                <a:ea typeface="宋体" charset="0"/>
              </a:defRPr>
            </a:lvl2pPr>
            <a:lvl3pPr marL="1143000">
              <a:defRPr>
                <a:solidFill>
                  <a:schemeClr val="tx1"/>
                </a:solidFill>
                <a:latin typeface="Arial" charset="0"/>
                <a:ea typeface="宋体" charset="0"/>
              </a:defRPr>
            </a:lvl3pPr>
            <a:lvl4pPr marL="1600200">
              <a:defRPr sz="1600">
                <a:solidFill>
                  <a:schemeClr val="tx1"/>
                </a:solidFill>
                <a:latin typeface="Arial" charset="0"/>
                <a:ea typeface="宋体" charset="0"/>
              </a:defRPr>
            </a:lvl4pPr>
            <a:lvl5pPr marL="2057400">
              <a:defRPr sz="1400">
                <a:solidFill>
                  <a:schemeClr val="tx1"/>
                </a:solidFill>
                <a:latin typeface="Arial" charset="0"/>
                <a:ea typeface="宋体" charset="0"/>
              </a:defRPr>
            </a:lvl5pPr>
            <a:lvl6pPr eaLnBrk="0" fontAlgn="base" hangingPunct="0">
              <a:spcBef>
                <a:spcPct val="20000"/>
              </a:spcBef>
              <a:spcAft>
                <a:spcPct val="0"/>
              </a:spcAft>
              <a:buChar char="»"/>
              <a:defRPr sz="1400">
                <a:solidFill>
                  <a:schemeClr val="tx1"/>
                </a:solidFill>
                <a:latin typeface="Arial" charset="0"/>
                <a:ea typeface="宋体" charset="0"/>
              </a:defRPr>
            </a:lvl6pPr>
            <a:lvl7pPr eaLnBrk="0" fontAlgn="base" hangingPunct="0">
              <a:spcBef>
                <a:spcPct val="20000"/>
              </a:spcBef>
              <a:spcAft>
                <a:spcPct val="0"/>
              </a:spcAft>
              <a:buChar char="»"/>
              <a:defRPr sz="1400">
                <a:solidFill>
                  <a:schemeClr val="tx1"/>
                </a:solidFill>
                <a:latin typeface="Arial" charset="0"/>
                <a:ea typeface="宋体" charset="0"/>
              </a:defRPr>
            </a:lvl7pPr>
            <a:lvl8pPr eaLnBrk="0" fontAlgn="base" hangingPunct="0">
              <a:spcBef>
                <a:spcPct val="20000"/>
              </a:spcBef>
              <a:spcAft>
                <a:spcPct val="0"/>
              </a:spcAft>
              <a:buChar char="»"/>
              <a:defRPr sz="1400">
                <a:solidFill>
                  <a:schemeClr val="tx1"/>
                </a:solidFill>
                <a:latin typeface="Arial" charset="0"/>
                <a:ea typeface="宋体" charset="0"/>
              </a:defRPr>
            </a:lvl8pPr>
            <a:lvl9pPr eaLnBrk="0" fontAlgn="base" hangingPunct="0">
              <a:spcBef>
                <a:spcPct val="20000"/>
              </a:spcBef>
              <a:spcAft>
                <a:spcPct val="0"/>
              </a:spcAft>
              <a:buChar char="»"/>
              <a:defRPr sz="1400">
                <a:solidFill>
                  <a:schemeClr val="tx1"/>
                </a:solidFill>
                <a:latin typeface="Arial" charset="0"/>
                <a:ea typeface="宋体" charset="0"/>
              </a:defRPr>
            </a:lvl9pPr>
          </a:lstStyle>
          <a:p>
            <a:pPr algn="ctr" eaLnBrk="1" hangingPunct="1">
              <a:defRPr/>
            </a:pPr>
            <a:r>
              <a:rPr lang="en-US" altLang="zh-CN" b="0">
                <a:solidFill>
                  <a:schemeClr val="tx2"/>
                </a:solidFill>
                <a:cs typeface="宋体" charset="0"/>
              </a:rPr>
              <a:t>D</a:t>
            </a:r>
          </a:p>
        </p:txBody>
      </p:sp>
      <p:sp>
        <p:nvSpPr>
          <p:cNvPr id="28" name="Freeform 28">
            <a:extLst>
              <a:ext uri="{FF2B5EF4-FFF2-40B4-BE49-F238E27FC236}">
                <a16:creationId xmlns:a16="http://schemas.microsoft.com/office/drawing/2014/main" id="{2D496424-13C5-804F-A24D-AC795A498101}"/>
              </a:ext>
            </a:extLst>
          </p:cNvPr>
          <p:cNvSpPr>
            <a:spLocks/>
          </p:cNvSpPr>
          <p:nvPr/>
        </p:nvSpPr>
        <p:spPr bwMode="auto">
          <a:xfrm>
            <a:off x="1271464" y="3534544"/>
            <a:ext cx="2057400" cy="2057400"/>
          </a:xfrm>
          <a:custGeom>
            <a:avLst/>
            <a:gdLst>
              <a:gd name="T0" fmla="*/ 0 w 1296"/>
              <a:gd name="T1" fmla="*/ 0 h 1296"/>
              <a:gd name="T2" fmla="*/ 2147483647 w 1296"/>
              <a:gd name="T3" fmla="*/ 2147483647 h 1296"/>
              <a:gd name="T4" fmla="*/ 2147483647 w 1296"/>
              <a:gd name="T5" fmla="*/ 2147483647 h 1296"/>
              <a:gd name="T6" fmla="*/ 2147483647 w 1296"/>
              <a:gd name="T7" fmla="*/ 2147483647 h 1296"/>
              <a:gd name="T8" fmla="*/ 2147483647 w 1296"/>
              <a:gd name="T9" fmla="*/ 2147483647 h 1296"/>
              <a:gd name="T10" fmla="*/ 2147483647 w 1296"/>
              <a:gd name="T11" fmla="*/ 2147483647 h 1296"/>
              <a:gd name="T12" fmla="*/ 2147483647 w 1296"/>
              <a:gd name="T13" fmla="*/ 2147483647 h 1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6" h="1296">
                <a:moveTo>
                  <a:pt x="0" y="0"/>
                </a:moveTo>
                <a:cubicBezTo>
                  <a:pt x="60" y="84"/>
                  <a:pt x="120" y="168"/>
                  <a:pt x="192" y="240"/>
                </a:cubicBezTo>
                <a:cubicBezTo>
                  <a:pt x="264" y="312"/>
                  <a:pt x="328" y="376"/>
                  <a:pt x="432" y="432"/>
                </a:cubicBezTo>
                <a:cubicBezTo>
                  <a:pt x="536" y="488"/>
                  <a:pt x="704" y="512"/>
                  <a:pt x="816" y="576"/>
                </a:cubicBezTo>
                <a:cubicBezTo>
                  <a:pt x="928" y="640"/>
                  <a:pt x="1032" y="728"/>
                  <a:pt x="1104" y="816"/>
                </a:cubicBezTo>
                <a:cubicBezTo>
                  <a:pt x="1176" y="904"/>
                  <a:pt x="1216" y="1024"/>
                  <a:pt x="1248" y="1104"/>
                </a:cubicBezTo>
                <a:cubicBezTo>
                  <a:pt x="1280" y="1184"/>
                  <a:pt x="1288" y="1264"/>
                  <a:pt x="1296" y="1296"/>
                </a:cubicBezTo>
              </a:path>
            </a:pathLst>
          </a:custGeom>
          <a:noFill/>
          <a:ln w="31750" cap="flat" cmpd="sng">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9" name="Freeform 29">
            <a:extLst>
              <a:ext uri="{FF2B5EF4-FFF2-40B4-BE49-F238E27FC236}">
                <a16:creationId xmlns:a16="http://schemas.microsoft.com/office/drawing/2014/main" id="{209D553D-B3B6-CA42-816B-A9E73613A416}"/>
              </a:ext>
            </a:extLst>
          </p:cNvPr>
          <p:cNvSpPr>
            <a:spLocks/>
          </p:cNvSpPr>
          <p:nvPr/>
        </p:nvSpPr>
        <p:spPr bwMode="auto">
          <a:xfrm>
            <a:off x="7248128" y="3376612"/>
            <a:ext cx="2057400" cy="2057400"/>
          </a:xfrm>
          <a:custGeom>
            <a:avLst/>
            <a:gdLst>
              <a:gd name="T0" fmla="*/ 0 w 1296"/>
              <a:gd name="T1" fmla="*/ 0 h 1296"/>
              <a:gd name="T2" fmla="*/ 2147483647 w 1296"/>
              <a:gd name="T3" fmla="*/ 2147483647 h 1296"/>
              <a:gd name="T4" fmla="*/ 2147483647 w 1296"/>
              <a:gd name="T5" fmla="*/ 2147483647 h 1296"/>
              <a:gd name="T6" fmla="*/ 2147483647 w 1296"/>
              <a:gd name="T7" fmla="*/ 2147483647 h 1296"/>
              <a:gd name="T8" fmla="*/ 2147483647 w 1296"/>
              <a:gd name="T9" fmla="*/ 2147483647 h 1296"/>
              <a:gd name="T10" fmla="*/ 2147483647 w 1296"/>
              <a:gd name="T11" fmla="*/ 2147483647 h 1296"/>
              <a:gd name="T12" fmla="*/ 2147483647 w 1296"/>
              <a:gd name="T13" fmla="*/ 2147483647 h 1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6" h="1296">
                <a:moveTo>
                  <a:pt x="0" y="0"/>
                </a:moveTo>
                <a:cubicBezTo>
                  <a:pt x="60" y="84"/>
                  <a:pt x="120" y="168"/>
                  <a:pt x="192" y="240"/>
                </a:cubicBezTo>
                <a:cubicBezTo>
                  <a:pt x="264" y="312"/>
                  <a:pt x="328" y="376"/>
                  <a:pt x="432" y="432"/>
                </a:cubicBezTo>
                <a:cubicBezTo>
                  <a:pt x="536" y="488"/>
                  <a:pt x="704" y="512"/>
                  <a:pt x="816" y="576"/>
                </a:cubicBezTo>
                <a:cubicBezTo>
                  <a:pt x="928" y="640"/>
                  <a:pt x="1032" y="728"/>
                  <a:pt x="1104" y="816"/>
                </a:cubicBezTo>
                <a:cubicBezTo>
                  <a:pt x="1176" y="904"/>
                  <a:pt x="1216" y="1024"/>
                  <a:pt x="1248" y="1104"/>
                </a:cubicBezTo>
                <a:cubicBezTo>
                  <a:pt x="1280" y="1184"/>
                  <a:pt x="1288" y="1264"/>
                  <a:pt x="1296" y="1296"/>
                </a:cubicBezTo>
              </a:path>
            </a:pathLst>
          </a:custGeom>
          <a:noFill/>
          <a:ln w="31750" cap="flat" cmpd="sng">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 name="矩形 29">
            <a:extLst>
              <a:ext uri="{FF2B5EF4-FFF2-40B4-BE49-F238E27FC236}">
                <a16:creationId xmlns:a16="http://schemas.microsoft.com/office/drawing/2014/main" id="{5CF61610-1894-434C-970E-53C50DDEBC40}"/>
              </a:ext>
            </a:extLst>
          </p:cNvPr>
          <p:cNvSpPr/>
          <p:nvPr/>
        </p:nvSpPr>
        <p:spPr>
          <a:xfrm>
            <a:off x="843139" y="5966561"/>
            <a:ext cx="3339376" cy="369332"/>
          </a:xfrm>
          <a:prstGeom prst="rect">
            <a:avLst/>
          </a:prstGeom>
        </p:spPr>
        <p:txBody>
          <a:bodyPr wrap="none">
            <a:spAutoFit/>
          </a:bodyPr>
          <a:lstStyle/>
          <a:p>
            <a:pPr lvl="1">
              <a:defRPr/>
            </a:pPr>
            <a:r>
              <a:rPr lang="zh-CN" altLang="en-US" dirty="0">
                <a:cs typeface="宋体" charset="0"/>
              </a:rPr>
              <a:t>线网</a:t>
            </a:r>
            <a:r>
              <a:rPr lang="en-US" altLang="zh-CN" dirty="0">
                <a:cs typeface="宋体" charset="0"/>
              </a:rPr>
              <a:t>: {A,B,C}, {B,D}, {C,D}</a:t>
            </a:r>
          </a:p>
        </p:txBody>
      </p:sp>
      <p:sp>
        <p:nvSpPr>
          <p:cNvPr id="31" name="矩形 30">
            <a:extLst>
              <a:ext uri="{FF2B5EF4-FFF2-40B4-BE49-F238E27FC236}">
                <a16:creationId xmlns:a16="http://schemas.microsoft.com/office/drawing/2014/main" id="{6478A3E3-6DD0-4C4F-AC07-4E2EA1ECFFC7}"/>
              </a:ext>
            </a:extLst>
          </p:cNvPr>
          <p:cNvSpPr/>
          <p:nvPr/>
        </p:nvSpPr>
        <p:spPr>
          <a:xfrm>
            <a:off x="6581860" y="5855509"/>
            <a:ext cx="3339376" cy="369332"/>
          </a:xfrm>
          <a:prstGeom prst="rect">
            <a:avLst/>
          </a:prstGeom>
        </p:spPr>
        <p:txBody>
          <a:bodyPr wrap="none">
            <a:spAutoFit/>
          </a:bodyPr>
          <a:lstStyle/>
          <a:p>
            <a:pPr lvl="1">
              <a:defRPr/>
            </a:pPr>
            <a:r>
              <a:rPr lang="zh-CN" altLang="en-US" dirty="0">
                <a:cs typeface="宋体" charset="0"/>
              </a:rPr>
              <a:t>超边</a:t>
            </a:r>
            <a:r>
              <a:rPr lang="en-US" altLang="zh-CN" dirty="0">
                <a:cs typeface="宋体" charset="0"/>
              </a:rPr>
              <a:t>: {A,B,C}, {B,D}, {C,D}</a:t>
            </a:r>
          </a:p>
        </p:txBody>
      </p:sp>
    </p:spTree>
    <p:extLst>
      <p:ext uri="{BB962C8B-B14F-4D97-AF65-F5344CB8AC3E}">
        <p14:creationId xmlns:p14="http://schemas.microsoft.com/office/powerpoint/2010/main" val="4024428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CB79F-C35E-38CB-5F54-9792EEFB0D46}"/>
              </a:ext>
            </a:extLst>
          </p:cNvPr>
          <p:cNvSpPr>
            <a:spLocks noGrp="1"/>
          </p:cNvSpPr>
          <p:nvPr>
            <p:ph type="title"/>
          </p:nvPr>
        </p:nvSpPr>
        <p:spPr/>
        <p:txBody>
          <a:bodyPr/>
          <a:lstStyle/>
          <a:p>
            <a:r>
              <a:rPr kumimoji="1" lang="zh-CN" altLang="en-US" dirty="0"/>
              <a:t>基于俄罗斯方块的合法化</a:t>
            </a:r>
          </a:p>
        </p:txBody>
      </p:sp>
      <p:sp>
        <p:nvSpPr>
          <p:cNvPr id="3" name="内容占位符 2">
            <a:extLst>
              <a:ext uri="{FF2B5EF4-FFF2-40B4-BE49-F238E27FC236}">
                <a16:creationId xmlns:a16="http://schemas.microsoft.com/office/drawing/2014/main" id="{93ADE2D9-0536-6347-DC42-2B287410B49F}"/>
              </a:ext>
            </a:extLst>
          </p:cNvPr>
          <p:cNvSpPr>
            <a:spLocks noGrp="1"/>
          </p:cNvSpPr>
          <p:nvPr>
            <p:ph idx="1"/>
          </p:nvPr>
        </p:nvSpPr>
        <p:spPr/>
        <p:txBody>
          <a:bodyPr/>
          <a:lstStyle/>
          <a:p>
            <a:r>
              <a:rPr lang="zh-CN" altLang="zh-CN" sz="2400" dirty="0"/>
              <a:t>根据全局布局结果，将模块根据其</a:t>
            </a:r>
            <a:r>
              <a:rPr lang="en-US" altLang="zh-CN" sz="2400" dirty="0"/>
              <a:t>x</a:t>
            </a:r>
            <a:r>
              <a:rPr lang="zh-CN" altLang="zh-CN" sz="2400" dirty="0"/>
              <a:t>坐标进行排序</a:t>
            </a:r>
            <a:r>
              <a:rPr lang="zh-CN" altLang="en-US" sz="2400" dirty="0"/>
              <a:t>，</a:t>
            </a:r>
            <a:r>
              <a:rPr lang="zh-CN" altLang="zh-CN" sz="2400" dirty="0"/>
              <a:t>对于每一行，维持一个</a:t>
            </a:r>
            <a:r>
              <a:rPr lang="en-US" altLang="zh-CN" sz="2400" dirty="0"/>
              <a:t>x</a:t>
            </a:r>
            <a:r>
              <a:rPr lang="zh-CN" altLang="zh-CN" sz="2400" dirty="0"/>
              <a:t>坐标，对应最左侧可以放置的坐标位置</a:t>
            </a:r>
            <a:endParaRPr lang="en-US" altLang="zh-CN" sz="2400" dirty="0"/>
          </a:p>
          <a:p>
            <a:r>
              <a:rPr lang="zh-CN" altLang="zh-CN" sz="2400" dirty="0"/>
              <a:t>根据其</a:t>
            </a:r>
            <a:r>
              <a:rPr lang="en-US" altLang="zh-CN" sz="2400" dirty="0"/>
              <a:t>y</a:t>
            </a:r>
            <a:r>
              <a:rPr lang="zh-CN" altLang="zh-CN" sz="2400" dirty="0"/>
              <a:t>坐标，寻找最近的几行，计算其移动到某一行，且不发生重叠的代价</a:t>
            </a:r>
            <a:endParaRPr lang="en-US" altLang="zh-CN" sz="2400" dirty="0"/>
          </a:p>
          <a:p>
            <a:r>
              <a:rPr lang="zh-CN" altLang="zh-CN" sz="2400" dirty="0"/>
              <a:t>对于一行，如果该模块</a:t>
            </a:r>
            <a:r>
              <a:rPr lang="en-US" altLang="zh-CN" sz="2400" dirty="0"/>
              <a:t>x</a:t>
            </a:r>
            <a:r>
              <a:rPr lang="zh-CN" altLang="zh-CN" sz="2400" dirty="0"/>
              <a:t>坐标小于这一行最左侧可放置坐标，那么会发生重叠，需要进一步移动</a:t>
            </a:r>
            <a:r>
              <a:rPr lang="en-US" altLang="zh-CN" sz="2400" dirty="0"/>
              <a:t>x</a:t>
            </a:r>
            <a:r>
              <a:rPr lang="zh-CN" altLang="zh-CN" sz="2400" dirty="0"/>
              <a:t>坐标才能合法化</a:t>
            </a:r>
            <a:endParaRPr lang="en-US" altLang="zh-CN" sz="2400" dirty="0"/>
          </a:p>
          <a:p>
            <a:r>
              <a:rPr lang="zh-CN" altLang="zh-CN" sz="2400" dirty="0"/>
              <a:t>如果该模块</a:t>
            </a:r>
            <a:r>
              <a:rPr lang="en-US" altLang="zh-CN" sz="2400" dirty="0"/>
              <a:t>x</a:t>
            </a:r>
            <a:r>
              <a:rPr lang="zh-CN" altLang="zh-CN" sz="2400" dirty="0"/>
              <a:t>坐标大于这一行最左侧可放置坐标，那么</a:t>
            </a:r>
            <a:r>
              <a:rPr lang="en-US" altLang="zh-CN" sz="2400" dirty="0"/>
              <a:t>x</a:t>
            </a:r>
            <a:r>
              <a:rPr lang="zh-CN" altLang="zh-CN" sz="2400" dirty="0"/>
              <a:t>坐标无需修改</a:t>
            </a:r>
            <a:endParaRPr lang="en-US" altLang="zh-CN" sz="2400" dirty="0"/>
          </a:p>
          <a:p>
            <a:r>
              <a:rPr lang="zh-CN" altLang="zh-CN" sz="2400" dirty="0"/>
              <a:t>为了使模块合法化放置移动的</a:t>
            </a:r>
            <a:r>
              <a:rPr lang="en-US" altLang="zh-CN" sz="2400" dirty="0"/>
              <a:t>x</a:t>
            </a:r>
            <a:r>
              <a:rPr lang="zh-CN" altLang="zh-CN" sz="2400" dirty="0"/>
              <a:t>和</a:t>
            </a:r>
            <a:r>
              <a:rPr lang="en-US" altLang="zh-CN" sz="2400" dirty="0"/>
              <a:t>y</a:t>
            </a:r>
            <a:r>
              <a:rPr lang="zh-CN" altLang="zh-CN" sz="2400" dirty="0"/>
              <a:t>方向位移之和为移动的代价</a:t>
            </a:r>
            <a:endParaRPr lang="en-US" altLang="zh-CN" sz="2400" dirty="0"/>
          </a:p>
          <a:p>
            <a:r>
              <a:rPr lang="zh-CN" altLang="zh-CN" sz="2400" dirty="0"/>
              <a:t>确定移动代价最小的行，进行移动，并同时更新对应行的最左侧可放置坐标 </a:t>
            </a:r>
            <a:endParaRPr kumimoji="1" lang="zh-CN" altLang="en-US" sz="2400" dirty="0"/>
          </a:p>
        </p:txBody>
      </p:sp>
    </p:spTree>
    <p:extLst>
      <p:ext uri="{BB962C8B-B14F-4D97-AF65-F5344CB8AC3E}">
        <p14:creationId xmlns:p14="http://schemas.microsoft.com/office/powerpoint/2010/main" val="712124962"/>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BC25D-AA25-A2AB-FA93-6CD853B75F2A}"/>
              </a:ext>
            </a:extLst>
          </p:cNvPr>
          <p:cNvSpPr>
            <a:spLocks noGrp="1"/>
          </p:cNvSpPr>
          <p:nvPr>
            <p:ph type="title"/>
          </p:nvPr>
        </p:nvSpPr>
        <p:spPr/>
        <p:txBody>
          <a:bodyPr/>
          <a:lstStyle/>
          <a:p>
            <a:r>
              <a:rPr kumimoji="1" lang="zh-CN" altLang="en-US" dirty="0"/>
              <a:t>解析求解合法化问题</a:t>
            </a:r>
          </a:p>
        </p:txBody>
      </p:sp>
      <p:sp>
        <p:nvSpPr>
          <p:cNvPr id="3" name="内容占位符 2">
            <a:extLst>
              <a:ext uri="{FF2B5EF4-FFF2-40B4-BE49-F238E27FC236}">
                <a16:creationId xmlns:a16="http://schemas.microsoft.com/office/drawing/2014/main" id="{9DFC7351-BCA0-1EF7-81C0-06DC11716074}"/>
              </a:ext>
            </a:extLst>
          </p:cNvPr>
          <p:cNvSpPr>
            <a:spLocks noGrp="1"/>
          </p:cNvSpPr>
          <p:nvPr>
            <p:ph idx="1"/>
          </p:nvPr>
        </p:nvSpPr>
        <p:spPr/>
        <p:txBody>
          <a:bodyPr/>
          <a:lstStyle/>
          <a:p>
            <a:r>
              <a:rPr lang="zh-CN" altLang="zh-CN" sz="2800" dirty="0"/>
              <a:t>假设每个模块不考虑重叠，可以根据其</a:t>
            </a:r>
            <a:r>
              <a:rPr lang="en-US" altLang="zh-CN" sz="2800" dirty="0"/>
              <a:t>y</a:t>
            </a:r>
            <a:r>
              <a:rPr lang="zh-CN" altLang="zh-CN" sz="2800" dirty="0"/>
              <a:t>坐标，将其分配到每一行</a:t>
            </a:r>
            <a:endParaRPr lang="en-US" altLang="zh-CN" sz="2800" dirty="0"/>
          </a:p>
          <a:p>
            <a:r>
              <a:rPr lang="zh-CN" altLang="zh-CN" sz="2800" dirty="0"/>
              <a:t>对于每一行，我们希望对其进行重新移动，使得整体的移动最小，不发生重叠，且保持全局布局的顺序 </a:t>
            </a:r>
            <a:endParaRPr kumimoji="1" lang="zh-CN" altLang="en-US" sz="2800" dirty="0"/>
          </a:p>
        </p:txBody>
      </p:sp>
    </p:spTree>
    <p:extLst>
      <p:ext uri="{BB962C8B-B14F-4D97-AF65-F5344CB8AC3E}">
        <p14:creationId xmlns:p14="http://schemas.microsoft.com/office/powerpoint/2010/main" val="1248754449"/>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ECFE1-5A00-E872-0DDB-210F4CF520AB}"/>
              </a:ext>
            </a:extLst>
          </p:cNvPr>
          <p:cNvSpPr>
            <a:spLocks noGrp="1"/>
          </p:cNvSpPr>
          <p:nvPr>
            <p:ph type="title"/>
          </p:nvPr>
        </p:nvSpPr>
        <p:spPr/>
        <p:txBody>
          <a:bodyPr/>
          <a:lstStyle/>
          <a:p>
            <a:r>
              <a:rPr kumimoji="1" lang="zh-CN" altLang="en-US" dirty="0"/>
              <a:t>详细布局算法：</a:t>
            </a:r>
            <a:r>
              <a:rPr kumimoji="1" lang="en-US" altLang="zh-CN" dirty="0" err="1"/>
              <a:t>FastDP</a:t>
            </a:r>
            <a:endParaRPr kumimoji="1" lang="zh-CN" altLang="en-US" dirty="0"/>
          </a:p>
        </p:txBody>
      </p:sp>
      <p:sp>
        <p:nvSpPr>
          <p:cNvPr id="3" name="内容占位符 2">
            <a:extLst>
              <a:ext uri="{FF2B5EF4-FFF2-40B4-BE49-F238E27FC236}">
                <a16:creationId xmlns:a16="http://schemas.microsoft.com/office/drawing/2014/main" id="{5C57E79C-25BC-0787-B211-D539E01FC1C1}"/>
              </a:ext>
            </a:extLst>
          </p:cNvPr>
          <p:cNvSpPr>
            <a:spLocks noGrp="1"/>
          </p:cNvSpPr>
          <p:nvPr>
            <p:ph idx="1"/>
          </p:nvPr>
        </p:nvSpPr>
        <p:spPr/>
        <p:txBody>
          <a:bodyPr/>
          <a:lstStyle/>
          <a:p>
            <a:r>
              <a:rPr lang="en-US" altLang="zh-CN" sz="2400" dirty="0" err="1"/>
              <a:t>FastDP</a:t>
            </a:r>
            <a:r>
              <a:rPr lang="zh-CN" altLang="zh-CN" sz="2400" dirty="0"/>
              <a:t>是一种启发式的详细布局算法。它通过全局交换、垂直交换、局部重排和单段的聚类等方法来对合法化后的布局结果进行优化 </a:t>
            </a:r>
            <a:endParaRPr kumimoji="1" lang="zh-CN" altLang="en-US" sz="2400" dirty="0"/>
          </a:p>
        </p:txBody>
      </p:sp>
      <p:sp>
        <p:nvSpPr>
          <p:cNvPr id="4" name="矩形 3">
            <a:extLst>
              <a:ext uri="{FF2B5EF4-FFF2-40B4-BE49-F238E27FC236}">
                <a16:creationId xmlns:a16="http://schemas.microsoft.com/office/drawing/2014/main" id="{B8FE3035-EC5D-A300-1813-A416AB71BF9C}"/>
              </a:ext>
            </a:extLst>
          </p:cNvPr>
          <p:cNvSpPr/>
          <p:nvPr/>
        </p:nvSpPr>
        <p:spPr>
          <a:xfrm>
            <a:off x="1271464" y="2392275"/>
            <a:ext cx="6096000" cy="4191981"/>
          </a:xfrm>
          <a:prstGeom prst="rect">
            <a:avLst/>
          </a:prstGeom>
        </p:spPr>
        <p:txBody>
          <a:bodyPr>
            <a:spAutoFit/>
          </a:bodyPr>
          <a:lstStyle/>
          <a:p>
            <a:pPr algn="just">
              <a:lnSpc>
                <a:spcPct val="150000"/>
              </a:lnSpc>
            </a:pPr>
            <a:r>
              <a:rPr lang="en-US" altLang="zh-CN" sz="2000" kern="100" dirty="0">
                <a:latin typeface="Times New Roman" panose="02020603050405020304" pitchFamily="18" charset="0"/>
              </a:rPr>
              <a:t>Algorithm </a:t>
            </a:r>
            <a:r>
              <a:rPr lang="en-US" altLang="zh-CN" sz="2000" kern="100" dirty="0" err="1">
                <a:latin typeface="Times New Roman" panose="02020603050405020304" pitchFamily="18" charset="0"/>
              </a:rPr>
              <a:t>FastDP</a:t>
            </a:r>
            <a:r>
              <a:rPr lang="en-US" altLang="zh-CN" sz="2000" kern="100" dirty="0">
                <a:latin typeface="Times New Roman" panose="02020603050405020304" pitchFamily="18" charset="0"/>
              </a:rPr>
              <a:t>:</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do:</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  global swap;</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  vertical swap;</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  local reordering;</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until no wirelength improvements;</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do:</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  single-segment clustering movements;</a:t>
            </a:r>
            <a:endParaRPr lang="zh-CN" altLang="zh-CN" sz="1600" kern="100" dirty="0">
              <a:latin typeface="Times New Roman" panose="02020603050405020304" pitchFamily="18" charset="0"/>
            </a:endParaRPr>
          </a:p>
          <a:p>
            <a:pPr algn="just">
              <a:lnSpc>
                <a:spcPct val="150000"/>
              </a:lnSpc>
            </a:pPr>
            <a:r>
              <a:rPr lang="en-US" altLang="zh-CN" sz="2000" kern="100" dirty="0">
                <a:latin typeface="Times New Roman" panose="02020603050405020304" pitchFamily="18" charset="0"/>
              </a:rPr>
              <a:t>until no wirelength improvements;</a:t>
            </a:r>
            <a:endParaRPr lang="zh-CN" altLang="zh-CN" sz="1600" kern="100" dirty="0">
              <a:latin typeface="Times New Roman" panose="02020603050405020304" pitchFamily="18" charset="0"/>
            </a:endParaRPr>
          </a:p>
        </p:txBody>
      </p:sp>
    </p:spTree>
    <p:extLst>
      <p:ext uri="{BB962C8B-B14F-4D97-AF65-F5344CB8AC3E}">
        <p14:creationId xmlns:p14="http://schemas.microsoft.com/office/powerpoint/2010/main" val="10993170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27FAF-27C1-51F9-3ED8-49AC68D0F053}"/>
              </a:ext>
            </a:extLst>
          </p:cNvPr>
          <p:cNvSpPr>
            <a:spLocks noGrp="1"/>
          </p:cNvSpPr>
          <p:nvPr>
            <p:ph type="title"/>
          </p:nvPr>
        </p:nvSpPr>
        <p:spPr/>
        <p:txBody>
          <a:bodyPr/>
          <a:lstStyle/>
          <a:p>
            <a:r>
              <a:rPr kumimoji="1" lang="zh-CN" altLang="en-US" dirty="0"/>
              <a:t>时序驱动布局</a:t>
            </a:r>
          </a:p>
        </p:txBody>
      </p:sp>
      <p:sp>
        <p:nvSpPr>
          <p:cNvPr id="3" name="内容占位符 2">
            <a:extLst>
              <a:ext uri="{FF2B5EF4-FFF2-40B4-BE49-F238E27FC236}">
                <a16:creationId xmlns:a16="http://schemas.microsoft.com/office/drawing/2014/main" id="{7F9DB12E-A8AB-AAA6-8C39-FB657F0FDD44}"/>
              </a:ext>
            </a:extLst>
          </p:cNvPr>
          <p:cNvSpPr>
            <a:spLocks noGrp="1"/>
          </p:cNvSpPr>
          <p:nvPr>
            <p:ph idx="1"/>
          </p:nvPr>
        </p:nvSpPr>
        <p:spPr/>
        <p:txBody>
          <a:bodyPr/>
          <a:lstStyle/>
          <a:p>
            <a:r>
              <a:rPr kumimoji="1" lang="zh-CN" altLang="en-US" dirty="0"/>
              <a:t>根据时序裕量对线网加权</a:t>
            </a:r>
          </a:p>
        </p:txBody>
      </p:sp>
      <p:graphicFrame>
        <p:nvGraphicFramePr>
          <p:cNvPr id="4" name="Object 87">
            <a:extLst>
              <a:ext uri="{FF2B5EF4-FFF2-40B4-BE49-F238E27FC236}">
                <a16:creationId xmlns:a16="http://schemas.microsoft.com/office/drawing/2014/main" id="{313ED7E2-C4C2-9384-62F1-D03415122221}"/>
              </a:ext>
            </a:extLst>
          </p:cNvPr>
          <p:cNvGraphicFramePr>
            <a:graphicFrameLocks noChangeAspect="1"/>
          </p:cNvGraphicFramePr>
          <p:nvPr/>
        </p:nvGraphicFramePr>
        <p:xfrm>
          <a:off x="1127448" y="2780928"/>
          <a:ext cx="3352800" cy="855663"/>
        </p:xfrm>
        <a:graphic>
          <a:graphicData uri="http://schemas.openxmlformats.org/presentationml/2006/ole">
            <mc:AlternateContent xmlns:mc="http://schemas.openxmlformats.org/markup-compatibility/2006">
              <mc:Choice xmlns:v="urn:schemas-microsoft-com:vml" Requires="v">
                <p:oleObj name="Equation" r:id="rId2" imgW="30721300" imgH="7899400" progId="Equation.3">
                  <p:embed/>
                </p:oleObj>
              </mc:Choice>
              <mc:Fallback>
                <p:oleObj name="Equation" r:id="rId2" imgW="30721300" imgH="7899400" progId="Equation.3">
                  <p:embed/>
                  <p:pic>
                    <p:nvPicPr>
                      <p:cNvPr id="4" name="Object 87">
                        <a:extLst>
                          <a:ext uri="{FF2B5EF4-FFF2-40B4-BE49-F238E27FC236}">
                            <a16:creationId xmlns:a16="http://schemas.microsoft.com/office/drawing/2014/main" id="{313ED7E2-C4C2-9384-62F1-D03415122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780928"/>
                        <a:ext cx="335280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88">
            <a:extLst>
              <a:ext uri="{FF2B5EF4-FFF2-40B4-BE49-F238E27FC236}">
                <a16:creationId xmlns:a16="http://schemas.microsoft.com/office/drawing/2014/main" id="{0A4AD356-882D-69D8-D542-F05D41AA49BB}"/>
              </a:ext>
            </a:extLst>
          </p:cNvPr>
          <p:cNvGraphicFramePr>
            <a:graphicFrameLocks noChangeAspect="1"/>
          </p:cNvGraphicFramePr>
          <p:nvPr/>
        </p:nvGraphicFramePr>
        <p:xfrm>
          <a:off x="2118048" y="4152528"/>
          <a:ext cx="1295400" cy="1098550"/>
        </p:xfrm>
        <a:graphic>
          <a:graphicData uri="http://schemas.openxmlformats.org/presentationml/2006/ole">
            <mc:AlternateContent xmlns:mc="http://schemas.openxmlformats.org/markup-compatibility/2006">
              <mc:Choice xmlns:v="urn:schemas-microsoft-com:vml" Requires="v">
                <p:oleObj name="Equation" r:id="rId4" imgW="11696700" imgH="9944100" progId="Equation.3">
                  <p:embed/>
                </p:oleObj>
              </mc:Choice>
              <mc:Fallback>
                <p:oleObj name="Equation" r:id="rId4" imgW="11696700" imgH="9944100" progId="Equation.3">
                  <p:embed/>
                  <p:pic>
                    <p:nvPicPr>
                      <p:cNvPr id="5" name="Object 88">
                        <a:extLst>
                          <a:ext uri="{FF2B5EF4-FFF2-40B4-BE49-F238E27FC236}">
                            <a16:creationId xmlns:a16="http://schemas.microsoft.com/office/drawing/2014/main" id="{0A4AD356-882D-69D8-D542-F05D41AA4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8048" y="4152528"/>
                        <a:ext cx="1295400"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6" name="图片 5">
            <a:extLst>
              <a:ext uri="{FF2B5EF4-FFF2-40B4-BE49-F238E27FC236}">
                <a16:creationId xmlns:a16="http://schemas.microsoft.com/office/drawing/2014/main" id="{3CF9181E-B19D-2CE5-943D-93242125E71E}"/>
              </a:ext>
            </a:extLst>
          </p:cNvPr>
          <p:cNvPicPr>
            <a:picLocks noChangeAspect="1"/>
          </p:cNvPicPr>
          <p:nvPr/>
        </p:nvPicPr>
        <p:blipFill>
          <a:blip r:embed="rId6"/>
          <a:stretch>
            <a:fillRect/>
          </a:stretch>
        </p:blipFill>
        <p:spPr>
          <a:xfrm>
            <a:off x="5501793" y="2279374"/>
            <a:ext cx="5544616" cy="3937186"/>
          </a:xfrm>
          <a:prstGeom prst="rect">
            <a:avLst/>
          </a:prstGeom>
        </p:spPr>
      </p:pic>
    </p:spTree>
    <p:extLst>
      <p:ext uri="{BB962C8B-B14F-4D97-AF65-F5344CB8AC3E}">
        <p14:creationId xmlns:p14="http://schemas.microsoft.com/office/powerpoint/2010/main" val="225588492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875A6-6EA5-83E0-6858-752048F3BD87}"/>
              </a:ext>
            </a:extLst>
          </p:cNvPr>
          <p:cNvSpPr>
            <a:spLocks noGrp="1"/>
          </p:cNvSpPr>
          <p:nvPr>
            <p:ph type="title"/>
          </p:nvPr>
        </p:nvSpPr>
        <p:spPr/>
        <p:txBody>
          <a:bodyPr/>
          <a:lstStyle/>
          <a:p>
            <a:r>
              <a:rPr kumimoji="1" lang="zh-CN" altLang="en-US" dirty="0"/>
              <a:t>布线拥塞</a:t>
            </a:r>
          </a:p>
        </p:txBody>
      </p:sp>
      <p:sp>
        <p:nvSpPr>
          <p:cNvPr id="3" name="内容占位符 2">
            <a:extLst>
              <a:ext uri="{FF2B5EF4-FFF2-40B4-BE49-F238E27FC236}">
                <a16:creationId xmlns:a16="http://schemas.microsoft.com/office/drawing/2014/main" id="{8ACFC666-9DEB-D60D-9AD0-5EE00A972A28}"/>
              </a:ext>
            </a:extLst>
          </p:cNvPr>
          <p:cNvSpPr>
            <a:spLocks noGrp="1"/>
          </p:cNvSpPr>
          <p:nvPr>
            <p:ph idx="1"/>
          </p:nvPr>
        </p:nvSpPr>
        <p:spPr/>
        <p:txBody>
          <a:bodyPr/>
          <a:lstStyle/>
          <a:p>
            <a:r>
              <a:rPr kumimoji="1" lang="zh-CN" altLang="en-US" dirty="0"/>
              <a:t>布线资源不能满足实际布线需求</a:t>
            </a:r>
          </a:p>
        </p:txBody>
      </p:sp>
      <p:grpSp>
        <p:nvGrpSpPr>
          <p:cNvPr id="4" name="Group 3">
            <a:extLst>
              <a:ext uri="{FF2B5EF4-FFF2-40B4-BE49-F238E27FC236}">
                <a16:creationId xmlns:a16="http://schemas.microsoft.com/office/drawing/2014/main" id="{AB784150-7BB4-8345-236D-DC699BD1ED3E}"/>
              </a:ext>
            </a:extLst>
          </p:cNvPr>
          <p:cNvGrpSpPr>
            <a:grpSpLocks/>
          </p:cNvGrpSpPr>
          <p:nvPr/>
        </p:nvGrpSpPr>
        <p:grpSpPr bwMode="auto">
          <a:xfrm>
            <a:off x="1199456" y="2462066"/>
            <a:ext cx="4102100" cy="3810000"/>
            <a:chOff x="736" y="1152"/>
            <a:chExt cx="2584" cy="2400"/>
          </a:xfrm>
        </p:grpSpPr>
        <p:sp>
          <p:nvSpPr>
            <p:cNvPr id="5" name="Rectangle 4">
              <a:extLst>
                <a:ext uri="{FF2B5EF4-FFF2-40B4-BE49-F238E27FC236}">
                  <a16:creationId xmlns:a16="http://schemas.microsoft.com/office/drawing/2014/main" id="{58921816-5EF7-AF2E-B271-F546E6E5A937}"/>
                </a:ext>
              </a:extLst>
            </p:cNvPr>
            <p:cNvSpPr>
              <a:spLocks noChangeArrowheads="1"/>
            </p:cNvSpPr>
            <p:nvPr/>
          </p:nvSpPr>
          <p:spPr bwMode="auto">
            <a:xfrm>
              <a:off x="736" y="1168"/>
              <a:ext cx="2568" cy="236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6" name="Line 5">
              <a:extLst>
                <a:ext uri="{FF2B5EF4-FFF2-40B4-BE49-F238E27FC236}">
                  <a16:creationId xmlns:a16="http://schemas.microsoft.com/office/drawing/2014/main" id="{18E4A176-53D5-E37C-EA14-22E2F1F63463}"/>
                </a:ext>
              </a:extLst>
            </p:cNvPr>
            <p:cNvSpPr>
              <a:spLocks noChangeShapeType="1"/>
            </p:cNvSpPr>
            <p:nvPr/>
          </p:nvSpPr>
          <p:spPr bwMode="auto">
            <a:xfrm>
              <a:off x="736" y="2352"/>
              <a:ext cx="2568" cy="0"/>
            </a:xfrm>
            <a:prstGeom prst="line">
              <a:avLst/>
            </a:prstGeom>
            <a:noFill/>
            <a:ln w="3810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6">
              <a:extLst>
                <a:ext uri="{FF2B5EF4-FFF2-40B4-BE49-F238E27FC236}">
                  <a16:creationId xmlns:a16="http://schemas.microsoft.com/office/drawing/2014/main" id="{E947324B-2C9D-9509-02B5-CBEEC275069D}"/>
                </a:ext>
              </a:extLst>
            </p:cNvPr>
            <p:cNvSpPr>
              <a:spLocks noChangeShapeType="1"/>
            </p:cNvSpPr>
            <p:nvPr/>
          </p:nvSpPr>
          <p:spPr bwMode="auto">
            <a:xfrm>
              <a:off x="752" y="1784"/>
              <a:ext cx="2568" cy="0"/>
            </a:xfrm>
            <a:prstGeom prst="line">
              <a:avLst/>
            </a:prstGeom>
            <a:noFill/>
            <a:ln w="3810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7">
              <a:extLst>
                <a:ext uri="{FF2B5EF4-FFF2-40B4-BE49-F238E27FC236}">
                  <a16:creationId xmlns:a16="http://schemas.microsoft.com/office/drawing/2014/main" id="{7546E0F4-8E99-A903-7CC9-9368941DDF8A}"/>
                </a:ext>
              </a:extLst>
            </p:cNvPr>
            <p:cNvSpPr>
              <a:spLocks noChangeShapeType="1"/>
            </p:cNvSpPr>
            <p:nvPr/>
          </p:nvSpPr>
          <p:spPr bwMode="auto">
            <a:xfrm>
              <a:off x="752" y="2944"/>
              <a:ext cx="2568" cy="0"/>
            </a:xfrm>
            <a:prstGeom prst="line">
              <a:avLst/>
            </a:prstGeom>
            <a:noFill/>
            <a:ln w="3810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8">
              <a:extLst>
                <a:ext uri="{FF2B5EF4-FFF2-40B4-BE49-F238E27FC236}">
                  <a16:creationId xmlns:a16="http://schemas.microsoft.com/office/drawing/2014/main" id="{5E5EF479-29E6-77DD-D74F-4722F9451C86}"/>
                </a:ext>
              </a:extLst>
            </p:cNvPr>
            <p:cNvSpPr>
              <a:spLocks noChangeShapeType="1"/>
            </p:cNvSpPr>
            <p:nvPr/>
          </p:nvSpPr>
          <p:spPr bwMode="auto">
            <a:xfrm>
              <a:off x="1992" y="1160"/>
              <a:ext cx="0" cy="2392"/>
            </a:xfrm>
            <a:prstGeom prst="line">
              <a:avLst/>
            </a:prstGeom>
            <a:noFill/>
            <a:ln w="3810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a:extLst>
                <a:ext uri="{FF2B5EF4-FFF2-40B4-BE49-F238E27FC236}">
                  <a16:creationId xmlns:a16="http://schemas.microsoft.com/office/drawing/2014/main" id="{8550DE8C-C49F-D339-8BC7-F9F745E446EC}"/>
                </a:ext>
              </a:extLst>
            </p:cNvPr>
            <p:cNvSpPr>
              <a:spLocks noChangeShapeType="1"/>
            </p:cNvSpPr>
            <p:nvPr/>
          </p:nvSpPr>
          <p:spPr bwMode="auto">
            <a:xfrm>
              <a:off x="1344" y="1152"/>
              <a:ext cx="0" cy="2392"/>
            </a:xfrm>
            <a:prstGeom prst="line">
              <a:avLst/>
            </a:prstGeom>
            <a:noFill/>
            <a:ln w="3810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2F32D94A-3878-2C19-99B5-C073DB17F56C}"/>
                </a:ext>
              </a:extLst>
            </p:cNvPr>
            <p:cNvSpPr>
              <a:spLocks noChangeShapeType="1"/>
            </p:cNvSpPr>
            <p:nvPr/>
          </p:nvSpPr>
          <p:spPr bwMode="auto">
            <a:xfrm>
              <a:off x="2632" y="1152"/>
              <a:ext cx="0" cy="2392"/>
            </a:xfrm>
            <a:prstGeom prst="line">
              <a:avLst/>
            </a:prstGeom>
            <a:noFill/>
            <a:ln w="3810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 name="Oval 11">
            <a:extLst>
              <a:ext uri="{FF2B5EF4-FFF2-40B4-BE49-F238E27FC236}">
                <a16:creationId xmlns:a16="http://schemas.microsoft.com/office/drawing/2014/main" id="{F2DC15BF-A718-0DDD-F398-A3CB10E285F2}"/>
              </a:ext>
            </a:extLst>
          </p:cNvPr>
          <p:cNvSpPr>
            <a:spLocks noChangeArrowheads="1"/>
          </p:cNvSpPr>
          <p:nvPr/>
        </p:nvSpPr>
        <p:spPr bwMode="auto">
          <a:xfrm>
            <a:off x="1567756" y="2957366"/>
            <a:ext cx="165100" cy="165100"/>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13" name="Oval 12">
            <a:extLst>
              <a:ext uri="{FF2B5EF4-FFF2-40B4-BE49-F238E27FC236}">
                <a16:creationId xmlns:a16="http://schemas.microsoft.com/office/drawing/2014/main" id="{399132B6-5BA6-472F-E5C6-53A39455146D}"/>
              </a:ext>
            </a:extLst>
          </p:cNvPr>
          <p:cNvSpPr>
            <a:spLocks noChangeArrowheads="1"/>
          </p:cNvSpPr>
          <p:nvPr/>
        </p:nvSpPr>
        <p:spPr bwMode="auto">
          <a:xfrm>
            <a:off x="3599756" y="3884466"/>
            <a:ext cx="165100" cy="165100"/>
          </a:xfrm>
          <a:prstGeom prst="ellipse">
            <a:avLst/>
          </a:prstGeom>
          <a:solidFill>
            <a:schemeClr val="accent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14" name="Freeform 13">
            <a:extLst>
              <a:ext uri="{FF2B5EF4-FFF2-40B4-BE49-F238E27FC236}">
                <a16:creationId xmlns:a16="http://schemas.microsoft.com/office/drawing/2014/main" id="{E4E09271-AC1D-BE51-DDD5-7BA3A98C05B2}"/>
              </a:ext>
            </a:extLst>
          </p:cNvPr>
          <p:cNvSpPr>
            <a:spLocks/>
          </p:cNvSpPr>
          <p:nvPr/>
        </p:nvSpPr>
        <p:spPr bwMode="auto">
          <a:xfrm>
            <a:off x="1643956" y="3033566"/>
            <a:ext cx="2044700" cy="939800"/>
          </a:xfrm>
          <a:custGeom>
            <a:avLst/>
            <a:gdLst>
              <a:gd name="T0" fmla="*/ 0 w 1288"/>
              <a:gd name="T1" fmla="*/ 0 h 592"/>
              <a:gd name="T2" fmla="*/ 0 w 1288"/>
              <a:gd name="T3" fmla="*/ 2147483647 h 592"/>
              <a:gd name="T4" fmla="*/ 2147483647 w 1288"/>
              <a:gd name="T5" fmla="*/ 2147483647 h 592"/>
              <a:gd name="T6" fmla="*/ 0 60000 65536"/>
              <a:gd name="T7" fmla="*/ 0 60000 65536"/>
              <a:gd name="T8" fmla="*/ 0 60000 65536"/>
            </a:gdLst>
            <a:ahLst/>
            <a:cxnLst>
              <a:cxn ang="T6">
                <a:pos x="T0" y="T1"/>
              </a:cxn>
              <a:cxn ang="T7">
                <a:pos x="T2" y="T3"/>
              </a:cxn>
              <a:cxn ang="T8">
                <a:pos x="T4" y="T5"/>
              </a:cxn>
            </a:cxnLst>
            <a:rect l="0" t="0" r="r" b="b"/>
            <a:pathLst>
              <a:path w="1288" h="592">
                <a:moveTo>
                  <a:pt x="0" y="0"/>
                </a:moveTo>
                <a:lnTo>
                  <a:pt x="0" y="592"/>
                </a:lnTo>
                <a:lnTo>
                  <a:pt x="1288" y="592"/>
                </a:lnTo>
              </a:path>
            </a:pathLst>
          </a:custGeom>
          <a:noFill/>
          <a:ln w="38100" cmpd="sng">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15" name="Oval 14">
            <a:extLst>
              <a:ext uri="{FF2B5EF4-FFF2-40B4-BE49-F238E27FC236}">
                <a16:creationId xmlns:a16="http://schemas.microsoft.com/office/drawing/2014/main" id="{966F559A-7140-A512-D1CB-596A595B5D32}"/>
              </a:ext>
            </a:extLst>
          </p:cNvPr>
          <p:cNvSpPr>
            <a:spLocks noChangeArrowheads="1"/>
          </p:cNvSpPr>
          <p:nvPr/>
        </p:nvSpPr>
        <p:spPr bwMode="auto">
          <a:xfrm>
            <a:off x="2583756" y="4798866"/>
            <a:ext cx="165100" cy="165100"/>
          </a:xfrm>
          <a:prstGeom prst="ellipse">
            <a:avLst/>
          </a:prstGeom>
          <a:solidFill>
            <a:srgbClr val="FF00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16" name="Oval 15">
            <a:extLst>
              <a:ext uri="{FF2B5EF4-FFF2-40B4-BE49-F238E27FC236}">
                <a16:creationId xmlns:a16="http://schemas.microsoft.com/office/drawing/2014/main" id="{F101F729-076A-A70B-65D7-4C981DC67CF4}"/>
              </a:ext>
            </a:extLst>
          </p:cNvPr>
          <p:cNvSpPr>
            <a:spLocks noChangeArrowheads="1"/>
          </p:cNvSpPr>
          <p:nvPr/>
        </p:nvSpPr>
        <p:spPr bwMode="auto">
          <a:xfrm>
            <a:off x="1555056" y="3998766"/>
            <a:ext cx="165100" cy="165100"/>
          </a:xfrm>
          <a:prstGeom prst="ellipse">
            <a:avLst/>
          </a:prstGeom>
          <a:solidFill>
            <a:srgbClr val="FF0000"/>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17" name="Freeform 16">
            <a:extLst>
              <a:ext uri="{FF2B5EF4-FFF2-40B4-BE49-F238E27FC236}">
                <a16:creationId xmlns:a16="http://schemas.microsoft.com/office/drawing/2014/main" id="{CDADF352-E97D-90CF-096C-4BE74785E783}"/>
              </a:ext>
            </a:extLst>
          </p:cNvPr>
          <p:cNvSpPr>
            <a:spLocks/>
          </p:cNvSpPr>
          <p:nvPr/>
        </p:nvSpPr>
        <p:spPr bwMode="auto">
          <a:xfrm>
            <a:off x="1618556" y="4074966"/>
            <a:ext cx="1028700" cy="812800"/>
          </a:xfrm>
          <a:custGeom>
            <a:avLst/>
            <a:gdLst>
              <a:gd name="T0" fmla="*/ 0 w 648"/>
              <a:gd name="T1" fmla="*/ 0 h 512"/>
              <a:gd name="T2" fmla="*/ 2147483647 w 648"/>
              <a:gd name="T3" fmla="*/ 0 h 512"/>
              <a:gd name="T4" fmla="*/ 2147483647 w 648"/>
              <a:gd name="T5" fmla="*/ 2147483647 h 512"/>
              <a:gd name="T6" fmla="*/ 0 60000 65536"/>
              <a:gd name="T7" fmla="*/ 0 60000 65536"/>
              <a:gd name="T8" fmla="*/ 0 60000 65536"/>
            </a:gdLst>
            <a:ahLst/>
            <a:cxnLst>
              <a:cxn ang="T6">
                <a:pos x="T0" y="T1"/>
              </a:cxn>
              <a:cxn ang="T7">
                <a:pos x="T2" y="T3"/>
              </a:cxn>
              <a:cxn ang="T8">
                <a:pos x="T4" y="T5"/>
              </a:cxn>
            </a:cxnLst>
            <a:rect l="0" t="0" r="r" b="b"/>
            <a:pathLst>
              <a:path w="648" h="512">
                <a:moveTo>
                  <a:pt x="0" y="0"/>
                </a:moveTo>
                <a:lnTo>
                  <a:pt x="648" y="0"/>
                </a:lnTo>
                <a:lnTo>
                  <a:pt x="648" y="512"/>
                </a:ln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18" name="Oval 17">
            <a:extLst>
              <a:ext uri="{FF2B5EF4-FFF2-40B4-BE49-F238E27FC236}">
                <a16:creationId xmlns:a16="http://schemas.microsoft.com/office/drawing/2014/main" id="{51823951-CAEA-FCF9-C474-439A1720605B}"/>
              </a:ext>
            </a:extLst>
          </p:cNvPr>
          <p:cNvSpPr>
            <a:spLocks noChangeArrowheads="1"/>
          </p:cNvSpPr>
          <p:nvPr/>
        </p:nvSpPr>
        <p:spPr bwMode="auto">
          <a:xfrm>
            <a:off x="2685356" y="5662466"/>
            <a:ext cx="165100" cy="165100"/>
          </a:xfrm>
          <a:prstGeom prst="ellipse">
            <a:avLst/>
          </a:prstGeom>
          <a:solidFill>
            <a:srgbClr val="00FFFF"/>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19" name="Oval 18">
            <a:extLst>
              <a:ext uri="{FF2B5EF4-FFF2-40B4-BE49-F238E27FC236}">
                <a16:creationId xmlns:a16="http://schemas.microsoft.com/office/drawing/2014/main" id="{0A1D696D-4993-588D-1929-5EAEE35BC0E0}"/>
              </a:ext>
            </a:extLst>
          </p:cNvPr>
          <p:cNvSpPr>
            <a:spLocks noChangeArrowheads="1"/>
          </p:cNvSpPr>
          <p:nvPr/>
        </p:nvSpPr>
        <p:spPr bwMode="auto">
          <a:xfrm>
            <a:off x="4666556" y="2957366"/>
            <a:ext cx="165100" cy="165100"/>
          </a:xfrm>
          <a:prstGeom prst="ellipse">
            <a:avLst/>
          </a:prstGeom>
          <a:solidFill>
            <a:srgbClr val="00FFFF"/>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0" name="Freeform 19">
            <a:extLst>
              <a:ext uri="{FF2B5EF4-FFF2-40B4-BE49-F238E27FC236}">
                <a16:creationId xmlns:a16="http://schemas.microsoft.com/office/drawing/2014/main" id="{0E516348-CF7F-6B8E-26F1-973F750C7809}"/>
              </a:ext>
            </a:extLst>
          </p:cNvPr>
          <p:cNvSpPr>
            <a:spLocks/>
          </p:cNvSpPr>
          <p:nvPr/>
        </p:nvSpPr>
        <p:spPr bwMode="auto">
          <a:xfrm>
            <a:off x="2761556" y="3071666"/>
            <a:ext cx="2006600" cy="2667000"/>
          </a:xfrm>
          <a:custGeom>
            <a:avLst/>
            <a:gdLst>
              <a:gd name="T0" fmla="*/ 0 w 1264"/>
              <a:gd name="T1" fmla="*/ 2147483647 h 1680"/>
              <a:gd name="T2" fmla="*/ 0 w 1264"/>
              <a:gd name="T3" fmla="*/ 2147483647 h 1680"/>
              <a:gd name="T4" fmla="*/ 2147483647 w 1264"/>
              <a:gd name="T5" fmla="*/ 2147483647 h 1680"/>
              <a:gd name="T6" fmla="*/ 2147483647 w 1264"/>
              <a:gd name="T7" fmla="*/ 0 h 1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4" h="1680">
                <a:moveTo>
                  <a:pt x="0" y="1680"/>
                </a:moveTo>
                <a:lnTo>
                  <a:pt x="0" y="496"/>
                </a:lnTo>
                <a:lnTo>
                  <a:pt x="1264" y="496"/>
                </a:lnTo>
                <a:lnTo>
                  <a:pt x="1264" y="0"/>
                </a:lnTo>
              </a:path>
            </a:pathLst>
          </a:custGeom>
          <a:noFill/>
          <a:ln w="38100" cmpd="sng">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21" name="Oval 20">
            <a:extLst>
              <a:ext uri="{FF2B5EF4-FFF2-40B4-BE49-F238E27FC236}">
                <a16:creationId xmlns:a16="http://schemas.microsoft.com/office/drawing/2014/main" id="{15BA01E2-5AAD-A6A2-BB4E-7FEA8D766011}"/>
              </a:ext>
            </a:extLst>
          </p:cNvPr>
          <p:cNvSpPr>
            <a:spLocks noChangeArrowheads="1"/>
          </p:cNvSpPr>
          <p:nvPr/>
        </p:nvSpPr>
        <p:spPr bwMode="auto">
          <a:xfrm>
            <a:off x="1720156" y="5713266"/>
            <a:ext cx="165100" cy="165100"/>
          </a:xfrm>
          <a:prstGeom prst="ellipse">
            <a:avLst/>
          </a:prstGeom>
          <a:solidFill>
            <a:srgbClr val="FFFF99"/>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2" name="Oval 21">
            <a:extLst>
              <a:ext uri="{FF2B5EF4-FFF2-40B4-BE49-F238E27FC236}">
                <a16:creationId xmlns:a16="http://schemas.microsoft.com/office/drawing/2014/main" id="{DA72DDCC-246C-0ADE-4205-F46F1B61FEE5}"/>
              </a:ext>
            </a:extLst>
          </p:cNvPr>
          <p:cNvSpPr>
            <a:spLocks noChangeArrowheads="1"/>
          </p:cNvSpPr>
          <p:nvPr/>
        </p:nvSpPr>
        <p:spPr bwMode="auto">
          <a:xfrm>
            <a:off x="2456756" y="2970066"/>
            <a:ext cx="165100" cy="165100"/>
          </a:xfrm>
          <a:prstGeom prst="ellipse">
            <a:avLst/>
          </a:prstGeom>
          <a:solidFill>
            <a:srgbClr val="FFFF99"/>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3" name="Freeform 22">
            <a:extLst>
              <a:ext uri="{FF2B5EF4-FFF2-40B4-BE49-F238E27FC236}">
                <a16:creationId xmlns:a16="http://schemas.microsoft.com/office/drawing/2014/main" id="{23D759DD-43C2-9D53-8FB3-7B79706B42E9}"/>
              </a:ext>
            </a:extLst>
          </p:cNvPr>
          <p:cNvSpPr>
            <a:spLocks/>
          </p:cNvSpPr>
          <p:nvPr/>
        </p:nvSpPr>
        <p:spPr bwMode="auto">
          <a:xfrm>
            <a:off x="1809056" y="3084366"/>
            <a:ext cx="736600" cy="2730500"/>
          </a:xfrm>
          <a:custGeom>
            <a:avLst/>
            <a:gdLst>
              <a:gd name="T0" fmla="*/ 0 w 464"/>
              <a:gd name="T1" fmla="*/ 2147483647 h 1720"/>
              <a:gd name="T2" fmla="*/ 0 w 464"/>
              <a:gd name="T3" fmla="*/ 2147483647 h 1720"/>
              <a:gd name="T4" fmla="*/ 2147483647 w 464"/>
              <a:gd name="T5" fmla="*/ 2147483647 h 1720"/>
              <a:gd name="T6" fmla="*/ 2147483647 w 464"/>
              <a:gd name="T7" fmla="*/ 0 h 17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4" h="1720">
                <a:moveTo>
                  <a:pt x="0" y="1720"/>
                </a:moveTo>
                <a:lnTo>
                  <a:pt x="0" y="520"/>
                </a:lnTo>
                <a:lnTo>
                  <a:pt x="464" y="520"/>
                </a:lnTo>
                <a:lnTo>
                  <a:pt x="464" y="0"/>
                </a:lnTo>
              </a:path>
            </a:pathLst>
          </a:custGeom>
          <a:noFill/>
          <a:ln w="38100" cmpd="sng">
            <a:solidFill>
              <a:srgbClr val="FF66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24" name="Oval 23">
            <a:extLst>
              <a:ext uri="{FF2B5EF4-FFF2-40B4-BE49-F238E27FC236}">
                <a16:creationId xmlns:a16="http://schemas.microsoft.com/office/drawing/2014/main" id="{6341F634-D354-AD59-B8C1-9BBFAA5B02D6}"/>
              </a:ext>
            </a:extLst>
          </p:cNvPr>
          <p:cNvSpPr>
            <a:spLocks noChangeArrowheads="1"/>
          </p:cNvSpPr>
          <p:nvPr/>
        </p:nvSpPr>
        <p:spPr bwMode="auto">
          <a:xfrm>
            <a:off x="3777556" y="2944666"/>
            <a:ext cx="165100" cy="165100"/>
          </a:xfrm>
          <a:prstGeom prst="ellipse">
            <a:avLst/>
          </a:prstGeom>
          <a:solidFill>
            <a:schemeClr val="accent2"/>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5" name="Oval 24">
            <a:extLst>
              <a:ext uri="{FF2B5EF4-FFF2-40B4-BE49-F238E27FC236}">
                <a16:creationId xmlns:a16="http://schemas.microsoft.com/office/drawing/2014/main" id="{EC9AD8D9-976D-CA13-CF3C-9FBACBC4616B}"/>
              </a:ext>
            </a:extLst>
          </p:cNvPr>
          <p:cNvSpPr>
            <a:spLocks noChangeArrowheads="1"/>
          </p:cNvSpPr>
          <p:nvPr/>
        </p:nvSpPr>
        <p:spPr bwMode="auto">
          <a:xfrm>
            <a:off x="4628456" y="5700566"/>
            <a:ext cx="165100" cy="165100"/>
          </a:xfrm>
          <a:prstGeom prst="ellipse">
            <a:avLst/>
          </a:prstGeom>
          <a:solidFill>
            <a:schemeClr val="accent2"/>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6" name="Freeform 25">
            <a:extLst>
              <a:ext uri="{FF2B5EF4-FFF2-40B4-BE49-F238E27FC236}">
                <a16:creationId xmlns:a16="http://schemas.microsoft.com/office/drawing/2014/main" id="{9195214A-17CA-B989-E0E9-4334907EFF31}"/>
              </a:ext>
            </a:extLst>
          </p:cNvPr>
          <p:cNvSpPr>
            <a:spLocks/>
          </p:cNvSpPr>
          <p:nvPr/>
        </p:nvSpPr>
        <p:spPr bwMode="auto">
          <a:xfrm>
            <a:off x="3866456" y="3020866"/>
            <a:ext cx="825500" cy="2755900"/>
          </a:xfrm>
          <a:custGeom>
            <a:avLst/>
            <a:gdLst>
              <a:gd name="T0" fmla="*/ 0 w 520"/>
              <a:gd name="T1" fmla="*/ 0 h 1736"/>
              <a:gd name="T2" fmla="*/ 0 w 520"/>
              <a:gd name="T3" fmla="*/ 2147483647 h 1736"/>
              <a:gd name="T4" fmla="*/ 2147483647 w 520"/>
              <a:gd name="T5" fmla="*/ 2147483647 h 1736"/>
              <a:gd name="T6" fmla="*/ 2147483647 w 520"/>
              <a:gd name="T7" fmla="*/ 2147483647 h 17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0" h="1736">
                <a:moveTo>
                  <a:pt x="0" y="0"/>
                </a:moveTo>
                <a:lnTo>
                  <a:pt x="0" y="1176"/>
                </a:lnTo>
                <a:lnTo>
                  <a:pt x="520" y="1176"/>
                </a:lnTo>
                <a:lnTo>
                  <a:pt x="520" y="1736"/>
                </a:lnTo>
              </a:path>
            </a:pathLst>
          </a:custGeom>
          <a:noFill/>
          <a:ln w="381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27" name="Oval 26">
            <a:extLst>
              <a:ext uri="{FF2B5EF4-FFF2-40B4-BE49-F238E27FC236}">
                <a16:creationId xmlns:a16="http://schemas.microsoft.com/office/drawing/2014/main" id="{084D5EB6-8037-76B4-E61A-6B2BF433F66F}"/>
              </a:ext>
            </a:extLst>
          </p:cNvPr>
          <p:cNvSpPr>
            <a:spLocks noChangeArrowheads="1"/>
          </p:cNvSpPr>
          <p:nvPr/>
        </p:nvSpPr>
        <p:spPr bwMode="auto">
          <a:xfrm>
            <a:off x="4768156" y="3922566"/>
            <a:ext cx="165100" cy="16510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8" name="Oval 27">
            <a:extLst>
              <a:ext uri="{FF2B5EF4-FFF2-40B4-BE49-F238E27FC236}">
                <a16:creationId xmlns:a16="http://schemas.microsoft.com/office/drawing/2014/main" id="{2737D634-5E57-13FC-4043-32CDFF5DBC89}"/>
              </a:ext>
            </a:extLst>
          </p:cNvPr>
          <p:cNvSpPr>
            <a:spLocks noChangeArrowheads="1"/>
          </p:cNvSpPr>
          <p:nvPr/>
        </p:nvSpPr>
        <p:spPr bwMode="auto">
          <a:xfrm>
            <a:off x="3587056" y="5662466"/>
            <a:ext cx="165100" cy="16510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29" name="Freeform 28">
            <a:extLst>
              <a:ext uri="{FF2B5EF4-FFF2-40B4-BE49-F238E27FC236}">
                <a16:creationId xmlns:a16="http://schemas.microsoft.com/office/drawing/2014/main" id="{940F7763-8E5F-B2B6-5855-CF84CF3F42D9}"/>
              </a:ext>
            </a:extLst>
          </p:cNvPr>
          <p:cNvSpPr>
            <a:spLocks/>
          </p:cNvSpPr>
          <p:nvPr/>
        </p:nvSpPr>
        <p:spPr bwMode="auto">
          <a:xfrm>
            <a:off x="3675956" y="4011466"/>
            <a:ext cx="1206500" cy="1727200"/>
          </a:xfrm>
          <a:custGeom>
            <a:avLst/>
            <a:gdLst>
              <a:gd name="T0" fmla="*/ 0 w 760"/>
              <a:gd name="T1" fmla="*/ 2147483647 h 1088"/>
              <a:gd name="T2" fmla="*/ 2147483647 w 760"/>
              <a:gd name="T3" fmla="*/ 2147483647 h 1088"/>
              <a:gd name="T4" fmla="*/ 2147483647 w 760"/>
              <a:gd name="T5" fmla="*/ 0 h 1088"/>
              <a:gd name="T6" fmla="*/ 0 60000 65536"/>
              <a:gd name="T7" fmla="*/ 0 60000 65536"/>
              <a:gd name="T8" fmla="*/ 0 60000 65536"/>
            </a:gdLst>
            <a:ahLst/>
            <a:cxnLst>
              <a:cxn ang="T6">
                <a:pos x="T0" y="T1"/>
              </a:cxn>
              <a:cxn ang="T7">
                <a:pos x="T2" y="T3"/>
              </a:cxn>
              <a:cxn ang="T8">
                <a:pos x="T4" y="T5"/>
              </a:cxn>
            </a:cxnLst>
            <a:rect l="0" t="0" r="r" b="b"/>
            <a:pathLst>
              <a:path w="760" h="1088">
                <a:moveTo>
                  <a:pt x="0" y="1088"/>
                </a:moveTo>
                <a:lnTo>
                  <a:pt x="760" y="1088"/>
                </a:lnTo>
                <a:lnTo>
                  <a:pt x="760" y="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zh-CN" altLang="en-US"/>
          </a:p>
        </p:txBody>
      </p:sp>
      <p:sp>
        <p:nvSpPr>
          <p:cNvPr id="30" name="Oval 29">
            <a:extLst>
              <a:ext uri="{FF2B5EF4-FFF2-40B4-BE49-F238E27FC236}">
                <a16:creationId xmlns:a16="http://schemas.microsoft.com/office/drawing/2014/main" id="{C13EC7F3-B953-ADC8-C26D-1A341EAF8DA8}"/>
              </a:ext>
            </a:extLst>
          </p:cNvPr>
          <p:cNvSpPr>
            <a:spLocks noChangeArrowheads="1"/>
          </p:cNvSpPr>
          <p:nvPr/>
        </p:nvSpPr>
        <p:spPr bwMode="auto">
          <a:xfrm>
            <a:off x="3587056" y="4697266"/>
            <a:ext cx="165100" cy="165100"/>
          </a:xfrm>
          <a:prstGeom prst="ellipse">
            <a:avLst/>
          </a:prstGeom>
          <a:solidFill>
            <a:srgbClr val="00CC66"/>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31" name="Oval 30">
            <a:extLst>
              <a:ext uri="{FF2B5EF4-FFF2-40B4-BE49-F238E27FC236}">
                <a16:creationId xmlns:a16="http://schemas.microsoft.com/office/drawing/2014/main" id="{E4AE39D4-4271-37B8-77D8-C7E7D5C50871}"/>
              </a:ext>
            </a:extLst>
          </p:cNvPr>
          <p:cNvSpPr>
            <a:spLocks noChangeArrowheads="1"/>
          </p:cNvSpPr>
          <p:nvPr/>
        </p:nvSpPr>
        <p:spPr bwMode="auto">
          <a:xfrm>
            <a:off x="4679256" y="4709966"/>
            <a:ext cx="165100" cy="165100"/>
          </a:xfrm>
          <a:prstGeom prst="ellipse">
            <a:avLst/>
          </a:prstGeom>
          <a:solidFill>
            <a:srgbClr val="00CC66"/>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32" name="Line 31">
            <a:extLst>
              <a:ext uri="{FF2B5EF4-FFF2-40B4-BE49-F238E27FC236}">
                <a16:creationId xmlns:a16="http://schemas.microsoft.com/office/drawing/2014/main" id="{8ED3F877-9031-4AFF-8E91-98EC6C9E5C57}"/>
              </a:ext>
            </a:extLst>
          </p:cNvPr>
          <p:cNvSpPr>
            <a:spLocks noChangeShapeType="1"/>
          </p:cNvSpPr>
          <p:nvPr/>
        </p:nvSpPr>
        <p:spPr bwMode="auto">
          <a:xfrm>
            <a:off x="3663256" y="4773466"/>
            <a:ext cx="1104900" cy="0"/>
          </a:xfrm>
          <a:prstGeom prst="line">
            <a:avLst/>
          </a:prstGeom>
          <a:noFill/>
          <a:ln w="38100">
            <a:solidFill>
              <a:srgbClr val="00CC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32">
            <a:extLst>
              <a:ext uri="{FF2B5EF4-FFF2-40B4-BE49-F238E27FC236}">
                <a16:creationId xmlns:a16="http://schemas.microsoft.com/office/drawing/2014/main" id="{DF24DEB8-1FBB-2852-07F9-12189D999B91}"/>
              </a:ext>
            </a:extLst>
          </p:cNvPr>
          <p:cNvSpPr>
            <a:spLocks noChangeArrowheads="1"/>
          </p:cNvSpPr>
          <p:nvPr/>
        </p:nvSpPr>
        <p:spPr bwMode="auto">
          <a:xfrm>
            <a:off x="2037656" y="3566966"/>
            <a:ext cx="279400" cy="72390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a:p>
        </p:txBody>
      </p:sp>
      <p:sp>
        <p:nvSpPr>
          <p:cNvPr id="34" name="Text Box 38">
            <a:extLst>
              <a:ext uri="{FF2B5EF4-FFF2-40B4-BE49-F238E27FC236}">
                <a16:creationId xmlns:a16="http://schemas.microsoft.com/office/drawing/2014/main" id="{00E7B788-3069-FF6E-0E3D-866568FC40DB}"/>
              </a:ext>
            </a:extLst>
          </p:cNvPr>
          <p:cNvSpPr txBox="1">
            <a:spLocks noChangeArrowheads="1"/>
          </p:cNvSpPr>
          <p:nvPr/>
        </p:nvSpPr>
        <p:spPr bwMode="auto">
          <a:xfrm>
            <a:off x="6124079" y="3254375"/>
            <a:ext cx="39036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r>
              <a:rPr lang="en-US" altLang="zh-CN" sz="2800" b="0" dirty="0">
                <a:latin typeface="Times New Roman" panose="02020603050405020304" pitchFamily="18" charset="0"/>
              </a:rPr>
              <a:t>Overflow on each edge = </a:t>
            </a:r>
          </a:p>
        </p:txBody>
      </p:sp>
      <p:sp>
        <p:nvSpPr>
          <p:cNvPr id="35" name="Text Box 39">
            <a:extLst>
              <a:ext uri="{FF2B5EF4-FFF2-40B4-BE49-F238E27FC236}">
                <a16:creationId xmlns:a16="http://schemas.microsoft.com/office/drawing/2014/main" id="{E1925343-AACB-5CD9-781C-FC4466E4E550}"/>
              </a:ext>
            </a:extLst>
          </p:cNvPr>
          <p:cNvSpPr txBox="1">
            <a:spLocks noChangeArrowheads="1"/>
          </p:cNvSpPr>
          <p:nvPr/>
        </p:nvSpPr>
        <p:spPr bwMode="auto">
          <a:xfrm>
            <a:off x="6246316" y="3735388"/>
            <a:ext cx="44775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r>
              <a:rPr lang="en-US" altLang="zh-CN" sz="2000" b="0" dirty="0">
                <a:latin typeface="Times New Roman" panose="02020603050405020304" pitchFamily="18" charset="0"/>
              </a:rPr>
              <a:t>Routing Demand - Routing Supply</a:t>
            </a:r>
          </a:p>
          <a:p>
            <a:r>
              <a:rPr lang="en-US" altLang="zh-CN" sz="2000" b="0" dirty="0">
                <a:latin typeface="Times New Roman" panose="02020603050405020304" pitchFamily="18" charset="0"/>
              </a:rPr>
              <a:t>    (if Routing Demand &gt; Routing Supply)</a:t>
            </a:r>
          </a:p>
          <a:p>
            <a:r>
              <a:rPr lang="en-US" altLang="zh-CN" sz="2000" b="0" dirty="0">
                <a:latin typeface="Times New Roman" panose="02020603050405020304" pitchFamily="18" charset="0"/>
              </a:rPr>
              <a:t>0  (otherwise)</a:t>
            </a:r>
          </a:p>
        </p:txBody>
      </p:sp>
      <p:sp>
        <p:nvSpPr>
          <p:cNvPr id="36" name="AutoShape 40">
            <a:extLst>
              <a:ext uri="{FF2B5EF4-FFF2-40B4-BE49-F238E27FC236}">
                <a16:creationId xmlns:a16="http://schemas.microsoft.com/office/drawing/2014/main" id="{43F10A99-4B31-D427-0200-677C4B56F22B}"/>
              </a:ext>
            </a:extLst>
          </p:cNvPr>
          <p:cNvSpPr>
            <a:spLocks/>
          </p:cNvSpPr>
          <p:nvPr/>
        </p:nvSpPr>
        <p:spPr bwMode="auto">
          <a:xfrm>
            <a:off x="6087566" y="3863975"/>
            <a:ext cx="138113" cy="566738"/>
          </a:xfrm>
          <a:prstGeom prst="leftBrace">
            <a:avLst>
              <a:gd name="adj1" fmla="val 3419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a:endParaRPr lang="zh-CN" altLang="en-US" sz="1800"/>
          </a:p>
        </p:txBody>
      </p:sp>
    </p:spTree>
    <p:extLst>
      <p:ext uri="{BB962C8B-B14F-4D97-AF65-F5344CB8AC3E}">
        <p14:creationId xmlns:p14="http://schemas.microsoft.com/office/powerpoint/2010/main" val="2814540208"/>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E5E3D-714D-3FFF-9572-BFFA1AF10130}"/>
              </a:ext>
            </a:extLst>
          </p:cNvPr>
          <p:cNvSpPr>
            <a:spLocks noGrp="1"/>
          </p:cNvSpPr>
          <p:nvPr>
            <p:ph type="title"/>
          </p:nvPr>
        </p:nvSpPr>
        <p:spPr/>
        <p:txBody>
          <a:bodyPr/>
          <a:lstStyle/>
          <a:p>
            <a:r>
              <a:rPr kumimoji="1" lang="zh-CN" altLang="en-US" dirty="0"/>
              <a:t>拥塞估计方法</a:t>
            </a:r>
          </a:p>
        </p:txBody>
      </p:sp>
      <p:sp>
        <p:nvSpPr>
          <p:cNvPr id="3" name="内容占位符 2">
            <a:extLst>
              <a:ext uri="{FF2B5EF4-FFF2-40B4-BE49-F238E27FC236}">
                <a16:creationId xmlns:a16="http://schemas.microsoft.com/office/drawing/2014/main" id="{88EDB53F-6C51-4D44-FC8A-27328105ED72}"/>
              </a:ext>
            </a:extLst>
          </p:cNvPr>
          <p:cNvSpPr>
            <a:spLocks noGrp="1"/>
          </p:cNvSpPr>
          <p:nvPr>
            <p:ph idx="1"/>
          </p:nvPr>
        </p:nvSpPr>
        <p:spPr/>
        <p:txBody>
          <a:bodyPr/>
          <a:lstStyle/>
          <a:p>
            <a:r>
              <a:rPr kumimoji="1" lang="zh-CN" altLang="en-US" sz="2800" dirty="0"/>
              <a:t>对于每根线网构建斯坦纳树</a:t>
            </a:r>
            <a:endParaRPr kumimoji="1" lang="en-US" altLang="zh-CN" sz="2800" dirty="0"/>
          </a:p>
          <a:p>
            <a:r>
              <a:rPr lang="zh-CN" altLang="en-US" sz="2800" dirty="0"/>
              <a:t>将斯坦纳树分解为</a:t>
            </a:r>
            <a:r>
              <a:rPr lang="en-US" altLang="zh-CN" sz="2800" dirty="0"/>
              <a:t>2-pin</a:t>
            </a:r>
            <a:r>
              <a:rPr lang="zh-CN" altLang="en-US" sz="2800" dirty="0"/>
              <a:t>线网</a:t>
            </a:r>
            <a:endParaRPr lang="en-US" altLang="zh-CN" sz="2800" dirty="0"/>
          </a:p>
          <a:p>
            <a:r>
              <a:rPr kumimoji="1" lang="zh-CN" altLang="en-US" sz="2800" dirty="0"/>
              <a:t>计算走线概率作为拥塞估计</a:t>
            </a:r>
          </a:p>
        </p:txBody>
      </p:sp>
      <p:pic>
        <p:nvPicPr>
          <p:cNvPr id="4" name="Picture 2" descr="fig">
            <a:extLst>
              <a:ext uri="{FF2B5EF4-FFF2-40B4-BE49-F238E27FC236}">
                <a16:creationId xmlns:a16="http://schemas.microsoft.com/office/drawing/2014/main" id="{F3CA53A9-6277-147B-9FE0-6CC5F0129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3501008"/>
            <a:ext cx="78676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75170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66329-8A20-81D9-4D69-A49CE05EF175}"/>
              </a:ext>
            </a:extLst>
          </p:cNvPr>
          <p:cNvSpPr>
            <a:spLocks noGrp="1"/>
          </p:cNvSpPr>
          <p:nvPr>
            <p:ph type="title"/>
          </p:nvPr>
        </p:nvSpPr>
        <p:spPr/>
        <p:txBody>
          <a:bodyPr/>
          <a:lstStyle/>
          <a:p>
            <a:r>
              <a:rPr kumimoji="1" lang="zh-CN" altLang="en-US" dirty="0"/>
              <a:t>解析可布通性方法</a:t>
            </a:r>
          </a:p>
        </p:txBody>
      </p:sp>
      <p:sp>
        <p:nvSpPr>
          <p:cNvPr id="3" name="内容占位符 2">
            <a:extLst>
              <a:ext uri="{FF2B5EF4-FFF2-40B4-BE49-F238E27FC236}">
                <a16:creationId xmlns:a16="http://schemas.microsoft.com/office/drawing/2014/main" id="{78FFC938-1D02-B8B4-B1DF-D5C8E3BABD58}"/>
              </a:ext>
            </a:extLst>
          </p:cNvPr>
          <p:cNvSpPr>
            <a:spLocks noGrp="1"/>
          </p:cNvSpPr>
          <p:nvPr>
            <p:ph idx="1"/>
          </p:nvPr>
        </p:nvSpPr>
        <p:spPr/>
        <p:txBody>
          <a:bodyPr/>
          <a:lstStyle/>
          <a:p>
            <a:r>
              <a:rPr lang="zh-CN" altLang="zh-CN" sz="2400" dirty="0"/>
              <a:t>解析的方法给出拥塞估计，并根据拥塞在全局布局优化模型中加入拥塞约束 </a:t>
            </a:r>
            <a:endParaRPr lang="en-US" altLang="zh-CN" sz="2400" dirty="0"/>
          </a:p>
          <a:p>
            <a:r>
              <a:rPr lang="zh-CN" altLang="zh-CN" sz="2400" dirty="0"/>
              <a:t>芯片同样被划分为网格。对于某个网格</a:t>
            </a:r>
            <a:r>
              <a:rPr lang="en-US" altLang="zh-CN" sz="2400" dirty="0"/>
              <a:t>b</a:t>
            </a:r>
            <a:r>
              <a:rPr lang="zh-CN" altLang="zh-CN" sz="2400" dirty="0"/>
              <a:t>，我们可以计算其拥塞程度，并要求其拥塞低于某个预定值。该约束被加入全局布局中用于优化可布通性 </a:t>
            </a:r>
            <a:endParaRPr kumimoji="1" lang="zh-CN" altLang="en-US" sz="2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9DA329-F401-4170-253B-CE0988EC47C4}"/>
                  </a:ext>
                </a:extLst>
              </p:cNvPr>
              <p:cNvSpPr/>
              <p:nvPr/>
            </p:nvSpPr>
            <p:spPr>
              <a:xfrm>
                <a:off x="4367808" y="4416471"/>
                <a:ext cx="32256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𝐶</m:t>
                          </m:r>
                        </m:e>
                        <m:sub>
                          <m:r>
                            <a:rPr lang="zh-CN" altLang="en-US" sz="2400" i="1">
                              <a:latin typeface="Cambria Math" panose="02040503050406030204" pitchFamily="18" charset="0"/>
                            </a:rPr>
                            <m:t>𝑏</m:t>
                          </m:r>
                        </m:sub>
                      </m:sSub>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𝑦</m:t>
                          </m:r>
                        </m:e>
                      </m:d>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𝑆</m:t>
                          </m:r>
                        </m:e>
                        <m:sub>
                          <m:r>
                            <a:rPr lang="zh-CN" altLang="en-US" sz="2400" i="1">
                              <a:latin typeface="Cambria Math" panose="02040503050406030204" pitchFamily="18" charset="0"/>
                            </a:rPr>
                            <m:t>𝑏</m:t>
                          </m:r>
                          <m:r>
                            <a:rPr lang="zh-CN" altLang="en-US" sz="2400" b="0" i="1" smtClean="0">
                              <a:latin typeface="Cambria Math" panose="02040503050406030204" pitchFamily="18" charset="0"/>
                            </a:rPr>
                            <m:t>                 </m:t>
                          </m:r>
                        </m:sub>
                      </m:sSub>
                      <m:r>
                        <a:rPr lang="en-US" altLang="zh-CN" sz="2400" i="1">
                          <a:latin typeface="Cambria Math" panose="02040503050406030204" pitchFamily="18" charset="0"/>
                        </a:rPr>
                        <m:t>∀</m:t>
                      </m:r>
                      <m:r>
                        <a:rPr lang="zh-CN" altLang="en-US" sz="2400" i="1">
                          <a:latin typeface="Cambria Math" panose="02040503050406030204" pitchFamily="18" charset="0"/>
                        </a:rPr>
                        <m:t>𝑏</m:t>
                      </m:r>
                    </m:oMath>
                  </m:oMathPara>
                </a14:m>
                <a:endParaRPr lang="zh-CN" altLang="en-US" sz="2400" dirty="0"/>
              </a:p>
            </p:txBody>
          </p:sp>
        </mc:Choice>
        <mc:Fallback xmlns="">
          <p:sp>
            <p:nvSpPr>
              <p:cNvPr id="4" name="矩形 3">
                <a:extLst>
                  <a:ext uri="{FF2B5EF4-FFF2-40B4-BE49-F238E27FC236}">
                    <a16:creationId xmlns:a16="http://schemas.microsoft.com/office/drawing/2014/main" id="{589DA329-F401-4170-253B-CE0988EC47C4}"/>
                  </a:ext>
                </a:extLst>
              </p:cNvPr>
              <p:cNvSpPr>
                <a:spLocks noRot="1" noChangeAspect="1" noMove="1" noResize="1" noEditPoints="1" noAdjustHandles="1" noChangeArrowheads="1" noChangeShapeType="1" noTextEdit="1"/>
              </p:cNvSpPr>
              <p:nvPr/>
            </p:nvSpPr>
            <p:spPr>
              <a:xfrm>
                <a:off x="4367808" y="4416471"/>
                <a:ext cx="3225627" cy="461665"/>
              </a:xfrm>
              <a:prstGeom prst="rect">
                <a:avLst/>
              </a:prstGeom>
              <a:blipFill>
                <a:blip r:embed="rId2"/>
                <a:stretch>
                  <a:fillRect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E5A6CF5-653B-3BA3-0337-2702D524E190}"/>
                  </a:ext>
                </a:extLst>
              </p:cNvPr>
              <p:cNvSpPr/>
              <p:nvPr/>
            </p:nvSpPr>
            <p:spPr>
              <a:xfrm>
                <a:off x="2639616" y="3373395"/>
                <a:ext cx="6096000" cy="830997"/>
              </a:xfrm>
              <a:prstGeom prst="rect">
                <a:avLst/>
              </a:prstGeom>
            </p:spPr>
            <p:txBody>
              <a:bodyPr>
                <a:spAutoFit/>
              </a:bodyPr>
              <a:lstStyle/>
              <a:p>
                <a:pPr marL="0" indent="0">
                  <a:buNone/>
                </a:pPr>
                <a14:m>
                  <m:oMathPara xmlns:m="http://schemas.openxmlformats.org/officeDocument/2006/math">
                    <m:oMathParaPr>
                      <m:jc m:val="centerGroup"/>
                    </m:oMathParaPr>
                    <m:oMath xmlns:m="http://schemas.openxmlformats.org/officeDocument/2006/math">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min</m:t>
                          </m:r>
                        </m:fName>
                        <m:e>
                          <m:r>
                            <a:rPr lang="en-US" altLang="zh-CN" sz="2400" i="1">
                              <a:latin typeface="Cambria Math" panose="02040503050406030204" pitchFamily="18" charset="0"/>
                            </a:rPr>
                            <m:t>𝑊𝐿</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e>
                      </m:func>
                    </m:oMath>
                  </m:oMathPara>
                </a14:m>
                <a:endParaRPr lang="zh-CN"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𝑏</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𝑏</m:t>
                          </m:r>
                        </m:sub>
                      </m:sSub>
                      <m:r>
                        <a:rPr lang="en-US" altLang="zh-CN" sz="2400" i="1">
                          <a:latin typeface="Cambria Math" panose="02040503050406030204" pitchFamily="18" charset="0"/>
                        </a:rPr>
                        <m:t>,   ∀</m:t>
                      </m:r>
                      <m:r>
                        <a:rPr lang="en-US" altLang="zh-CN" sz="2400" i="1">
                          <a:latin typeface="Cambria Math" panose="02040503050406030204" pitchFamily="18" charset="0"/>
                        </a:rPr>
                        <m:t>𝑏</m:t>
                      </m:r>
                    </m:oMath>
                  </m:oMathPara>
                </a14:m>
                <a:endParaRPr lang="en-US" altLang="zh-CN" sz="2400" dirty="0"/>
              </a:p>
            </p:txBody>
          </p:sp>
        </mc:Choice>
        <mc:Fallback xmlns="">
          <p:sp>
            <p:nvSpPr>
              <p:cNvPr id="5" name="矩形 4">
                <a:extLst>
                  <a:ext uri="{FF2B5EF4-FFF2-40B4-BE49-F238E27FC236}">
                    <a16:creationId xmlns:a16="http://schemas.microsoft.com/office/drawing/2014/main" id="{3E5A6CF5-653B-3BA3-0337-2702D524E190}"/>
                  </a:ext>
                </a:extLst>
              </p:cNvPr>
              <p:cNvSpPr>
                <a:spLocks noRot="1" noChangeAspect="1" noMove="1" noResize="1" noEditPoints="1" noAdjustHandles="1" noChangeArrowheads="1" noChangeShapeType="1" noTextEdit="1"/>
              </p:cNvSpPr>
              <p:nvPr/>
            </p:nvSpPr>
            <p:spPr>
              <a:xfrm>
                <a:off x="2639616" y="3373395"/>
                <a:ext cx="6096000" cy="830997"/>
              </a:xfrm>
              <a:prstGeom prst="rect">
                <a:avLst/>
              </a:prstGeom>
              <a:blipFill>
                <a:blip r:embed="rId3"/>
                <a:stretch>
                  <a:fillRect b="-10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9319096"/>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FAA97-82EC-7707-939F-9A5A6A7C49A4}"/>
              </a:ext>
            </a:extLst>
          </p:cNvPr>
          <p:cNvSpPr>
            <a:spLocks noGrp="1"/>
          </p:cNvSpPr>
          <p:nvPr>
            <p:ph type="title"/>
          </p:nvPr>
        </p:nvSpPr>
        <p:spPr/>
        <p:txBody>
          <a:bodyPr/>
          <a:lstStyle/>
          <a:p>
            <a:r>
              <a:rPr kumimoji="1" lang="zh-CN" altLang="en-US" dirty="0"/>
              <a:t>解析可布通性模型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119285-8CB6-7D2B-7E45-C21480BBD652}"/>
                  </a:ext>
                </a:extLst>
              </p:cNvPr>
              <p:cNvSpPr>
                <a:spLocks noGrp="1"/>
              </p:cNvSpPr>
              <p:nvPr>
                <p:ph idx="1"/>
              </p:nvPr>
            </p:nvSpPr>
            <p:spPr>
              <a:xfrm>
                <a:off x="624417" y="1268760"/>
                <a:ext cx="10972800" cy="4813300"/>
              </a:xfrm>
            </p:spPr>
            <p:txBody>
              <a:bodyPr/>
              <a:lstStyle/>
              <a:p>
                <a:r>
                  <a:rPr lang="zh-CN" altLang="zh-CN" sz="2400" dirty="0"/>
                  <a:t>某个线网</a:t>
                </a:r>
                <a:r>
                  <a:rPr lang="en-US" altLang="zh-CN" sz="2400" dirty="0"/>
                  <a:t>e</a:t>
                </a:r>
                <a:r>
                  <a:rPr lang="zh-CN" altLang="zh-CN" sz="2400" dirty="0"/>
                  <a:t>，我们可以计算加权半周长与面积的比值如下：</a:t>
                </a:r>
              </a:p>
              <a:p>
                <a:pPr marL="0" indent="0">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𝜎</m:t>
                              </m:r>
                            </m:e>
                            <m:sub>
                              <m:r>
                                <a:rPr lang="en-US" altLang="zh-CN" sz="2400" i="1">
                                  <a:latin typeface="Cambria Math" panose="02040503050406030204" pitchFamily="18" charset="0"/>
                                </a:rPr>
                                <m:t>𝑣</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𝜎</m:t>
                              </m:r>
                            </m:e>
                            <m:sub>
                              <m:r>
                                <a:rPr lang="en-US" altLang="zh-CN" sz="2400" i="1">
                                  <a:latin typeface="Cambria Math" panose="02040503050406030204" pitchFamily="18" charset="0"/>
                                </a:rPr>
                                <m:t>h</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den>
                      </m:f>
                    </m:oMath>
                  </m:oMathPara>
                </a14:m>
                <a:endParaRPr lang="zh-CN" altLang="zh-CN" sz="2400" dirty="0"/>
              </a:p>
              <a:p>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oMath>
                </a14:m>
                <a:r>
                  <a:rPr lang="zh-CN" altLang="zh-CN" sz="2400" dirty="0"/>
                  <a:t>分别表示线网</a:t>
                </a:r>
                <a:r>
                  <a:rPr lang="en-US" altLang="zh-CN" sz="2400" dirty="0"/>
                  <a:t>e</a:t>
                </a:r>
                <a:r>
                  <a:rPr lang="zh-CN" altLang="zh-CN" sz="2400" dirty="0"/>
                  <a:t>的半周长的</a:t>
                </a:r>
                <a:r>
                  <a:rPr lang="en-US" altLang="zh-CN" sz="2400" dirty="0"/>
                  <a:t>x</a:t>
                </a:r>
                <a:r>
                  <a:rPr lang="zh-CN" altLang="zh-CN" sz="2400" dirty="0"/>
                  <a:t>方向和</a:t>
                </a:r>
                <a:r>
                  <a:rPr lang="en-US" altLang="zh-CN" sz="2400" dirty="0"/>
                  <a:t>y</a:t>
                </a:r>
                <a:r>
                  <a:rPr lang="zh-CN" altLang="zh-CN" sz="2400" dirty="0"/>
                  <a:t>方向的长度</a:t>
                </a:r>
                <a:endParaRPr lang="en-US" altLang="zh-CN" sz="2400" dirty="0"/>
              </a:p>
              <a:p>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𝜎</m:t>
                        </m:r>
                      </m:e>
                      <m:sub>
                        <m:r>
                          <a:rPr lang="en-US" altLang="zh-CN" sz="2400" i="1">
                            <a:latin typeface="Cambria Math" panose="02040503050406030204" pitchFamily="18" charset="0"/>
                          </a:rPr>
                          <m:t>𝑣</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𝜎</m:t>
                        </m:r>
                      </m:e>
                      <m:sub>
                        <m:r>
                          <a:rPr lang="en-US" altLang="zh-CN" sz="2400" i="1">
                            <a:latin typeface="Cambria Math" panose="02040503050406030204" pitchFamily="18" charset="0"/>
                          </a:rPr>
                          <m:t>h</m:t>
                        </m:r>
                      </m:sub>
                    </m:sSub>
                  </m:oMath>
                </a14:m>
                <a:r>
                  <a:rPr lang="zh-CN" altLang="zh-CN" sz="2400" dirty="0"/>
                  <a:t>分别表示垂直和水平方向的布线的间距。如果有多层布线层，可以求多层的平均布线间距作为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𝜎</m:t>
                        </m:r>
                      </m:e>
                      <m:sub>
                        <m:r>
                          <a:rPr lang="en-US" altLang="zh-CN" sz="2400" i="1">
                            <a:latin typeface="Cambria Math" panose="02040503050406030204" pitchFamily="18" charset="0"/>
                          </a:rPr>
                          <m:t>𝑣</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𝜎</m:t>
                        </m:r>
                      </m:e>
                      <m:sub>
                        <m:r>
                          <a:rPr lang="en-US" altLang="zh-CN" sz="2400" i="1">
                            <a:latin typeface="Cambria Math" panose="02040503050406030204" pitchFamily="18" charset="0"/>
                          </a:rPr>
                          <m:t>h</m:t>
                        </m:r>
                      </m:sub>
                    </m:sSub>
                  </m:oMath>
                </a14:m>
                <a:r>
                  <a:rPr lang="zh-CN" altLang="zh-CN" sz="2400" dirty="0"/>
                  <a:t>的值</a:t>
                </a:r>
                <a:endParaRPr lang="en-US" altLang="zh-CN" sz="2400" dirty="0"/>
              </a:p>
              <a:p>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𝑒</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oMath>
                </a14:m>
                <a:r>
                  <a:rPr lang="zh-CN" altLang="zh-CN" sz="2400" dirty="0"/>
                  <a:t>的分子表示布线所占的面积，分母则表示整个线网所占的面积。两者的比例反映了布线所占的线网区域的比例。该比例越大，则表示布线越拥塞</a:t>
                </a:r>
                <a:endParaRPr kumimoji="1" lang="zh-CN" altLang="en-US" sz="2400" dirty="0"/>
              </a:p>
            </p:txBody>
          </p:sp>
        </mc:Choice>
        <mc:Fallback xmlns="">
          <p:sp>
            <p:nvSpPr>
              <p:cNvPr id="3" name="内容占位符 2">
                <a:extLst>
                  <a:ext uri="{FF2B5EF4-FFF2-40B4-BE49-F238E27FC236}">
                    <a16:creationId xmlns:a16="http://schemas.microsoft.com/office/drawing/2014/main" id="{14119285-8CB6-7D2B-7E45-C21480BBD652}"/>
                  </a:ext>
                </a:extLst>
              </p:cNvPr>
              <p:cNvSpPr>
                <a:spLocks noGrp="1" noRot="1" noChangeAspect="1" noMove="1" noResize="1" noEditPoints="1" noAdjustHandles="1" noChangeArrowheads="1" noChangeShapeType="1" noTextEdit="1"/>
              </p:cNvSpPr>
              <p:nvPr>
                <p:ph idx="1"/>
              </p:nvPr>
            </p:nvSpPr>
            <p:spPr>
              <a:xfrm>
                <a:off x="624417" y="1268760"/>
                <a:ext cx="10972800" cy="4813300"/>
              </a:xfrm>
              <a:blipFill>
                <a:blip r:embed="rId2"/>
                <a:stretch>
                  <a:fillRect l="-694" t="-105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F1B113B1-09A1-9A6D-3248-E04A289FFE9C}"/>
              </a:ext>
            </a:extLst>
          </p:cNvPr>
          <p:cNvSpPr/>
          <p:nvPr/>
        </p:nvSpPr>
        <p:spPr bwMode="auto">
          <a:xfrm>
            <a:off x="4583832" y="4835376"/>
            <a:ext cx="2232248" cy="1844824"/>
          </a:xfrm>
          <a:prstGeom prst="rect">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6" name="矩形 5">
            <a:extLst>
              <a:ext uri="{FF2B5EF4-FFF2-40B4-BE49-F238E27FC236}">
                <a16:creationId xmlns:a16="http://schemas.microsoft.com/office/drawing/2014/main" id="{DCE18F5F-2317-BAB0-3DC4-072393DE14CE}"/>
              </a:ext>
            </a:extLst>
          </p:cNvPr>
          <p:cNvSpPr/>
          <p:nvPr/>
        </p:nvSpPr>
        <p:spPr bwMode="auto">
          <a:xfrm>
            <a:off x="4583832" y="4846468"/>
            <a:ext cx="2232248" cy="216024"/>
          </a:xfrm>
          <a:prstGeom prst="rect">
            <a:avLst/>
          </a:prstGeom>
          <a:solidFill>
            <a:schemeClr val="bg2"/>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7" name="矩形 6">
            <a:extLst>
              <a:ext uri="{FF2B5EF4-FFF2-40B4-BE49-F238E27FC236}">
                <a16:creationId xmlns:a16="http://schemas.microsoft.com/office/drawing/2014/main" id="{619A5F7E-4624-DAE7-66F9-ACAC309395EE}"/>
              </a:ext>
            </a:extLst>
          </p:cNvPr>
          <p:cNvSpPr/>
          <p:nvPr/>
        </p:nvSpPr>
        <p:spPr bwMode="auto">
          <a:xfrm rot="5400000">
            <a:off x="5885643" y="5749763"/>
            <a:ext cx="1644850" cy="216024"/>
          </a:xfrm>
          <a:prstGeom prst="rect">
            <a:avLst/>
          </a:prstGeom>
          <a:solidFill>
            <a:schemeClr val="bg2"/>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grpSp>
        <p:nvGrpSpPr>
          <p:cNvPr id="11" name="组合 10">
            <a:extLst>
              <a:ext uri="{FF2B5EF4-FFF2-40B4-BE49-F238E27FC236}">
                <a16:creationId xmlns:a16="http://schemas.microsoft.com/office/drawing/2014/main" id="{8A559639-DFE8-F84D-51F0-C2CBAF6CEAB6}"/>
              </a:ext>
            </a:extLst>
          </p:cNvPr>
          <p:cNvGrpSpPr/>
          <p:nvPr/>
        </p:nvGrpSpPr>
        <p:grpSpPr>
          <a:xfrm>
            <a:off x="7824192" y="5062492"/>
            <a:ext cx="1512168" cy="1385569"/>
            <a:chOff x="8328248" y="4862811"/>
            <a:chExt cx="1512168" cy="1385569"/>
          </a:xfrm>
        </p:grpSpPr>
        <p:sp>
          <p:nvSpPr>
            <p:cNvPr id="8" name="矩形 7">
              <a:extLst>
                <a:ext uri="{FF2B5EF4-FFF2-40B4-BE49-F238E27FC236}">
                  <a16:creationId xmlns:a16="http://schemas.microsoft.com/office/drawing/2014/main" id="{4A8612E5-6761-694A-4D12-E42D7F544347}"/>
                </a:ext>
              </a:extLst>
            </p:cNvPr>
            <p:cNvSpPr/>
            <p:nvPr/>
          </p:nvSpPr>
          <p:spPr bwMode="auto">
            <a:xfrm>
              <a:off x="8328248" y="4862811"/>
              <a:ext cx="1512168" cy="1374477"/>
            </a:xfrm>
            <a:prstGeom prst="rect">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9" name="矩形 8">
              <a:extLst>
                <a:ext uri="{FF2B5EF4-FFF2-40B4-BE49-F238E27FC236}">
                  <a16:creationId xmlns:a16="http://schemas.microsoft.com/office/drawing/2014/main" id="{5DE0329F-3D09-E804-6C8C-58A7629E7847}"/>
                </a:ext>
              </a:extLst>
            </p:cNvPr>
            <p:cNvSpPr/>
            <p:nvPr/>
          </p:nvSpPr>
          <p:spPr bwMode="auto">
            <a:xfrm>
              <a:off x="8328248" y="4873903"/>
              <a:ext cx="1512168" cy="216024"/>
            </a:xfrm>
            <a:prstGeom prst="rect">
              <a:avLst/>
            </a:prstGeom>
            <a:solidFill>
              <a:schemeClr val="bg2"/>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0" name="矩形 9">
              <a:extLst>
                <a:ext uri="{FF2B5EF4-FFF2-40B4-BE49-F238E27FC236}">
                  <a16:creationId xmlns:a16="http://schemas.microsoft.com/office/drawing/2014/main" id="{04BD965E-D9FA-46E3-B533-511B7EB2FBE1}"/>
                </a:ext>
              </a:extLst>
            </p:cNvPr>
            <p:cNvSpPr/>
            <p:nvPr/>
          </p:nvSpPr>
          <p:spPr bwMode="auto">
            <a:xfrm rot="5400000">
              <a:off x="9139606" y="5547571"/>
              <a:ext cx="1185595" cy="216024"/>
            </a:xfrm>
            <a:prstGeom prst="rect">
              <a:avLst/>
            </a:prstGeom>
            <a:solidFill>
              <a:schemeClr val="bg2"/>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E883DE1-1FEB-CF5B-4FFE-18D840A94180}"/>
                  </a:ext>
                </a:extLst>
              </p:cNvPr>
              <p:cNvSpPr txBox="1"/>
              <p:nvPr/>
            </p:nvSpPr>
            <p:spPr>
              <a:xfrm>
                <a:off x="1199969" y="5432500"/>
                <a:ext cx="2808312" cy="369332"/>
              </a:xfrm>
              <a:prstGeom prst="rect">
                <a:avLst/>
              </a:prstGeom>
              <a:noFill/>
            </p:spPr>
            <p:txBody>
              <a:bodyPr wrap="square" rtlCol="0">
                <a:spAutoFit/>
              </a:bodyPr>
              <a:lstStyle/>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𝑒</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kumimoji="1" lang="zh-CN" altLang="en-US" dirty="0"/>
                  <a:t>越大表示越拥塞</a:t>
                </a:r>
              </a:p>
            </p:txBody>
          </p:sp>
        </mc:Choice>
        <mc:Fallback xmlns="">
          <p:sp>
            <p:nvSpPr>
              <p:cNvPr id="12" name="文本框 11">
                <a:extLst>
                  <a:ext uri="{FF2B5EF4-FFF2-40B4-BE49-F238E27FC236}">
                    <a16:creationId xmlns:a16="http://schemas.microsoft.com/office/drawing/2014/main" id="{AE883DE1-1FEB-CF5B-4FFE-18D840A94180}"/>
                  </a:ext>
                </a:extLst>
              </p:cNvPr>
              <p:cNvSpPr txBox="1">
                <a:spLocks noRot="1" noChangeAspect="1" noMove="1" noResize="1" noEditPoints="1" noAdjustHandles="1" noChangeArrowheads="1" noChangeShapeType="1" noTextEdit="1"/>
              </p:cNvSpPr>
              <p:nvPr/>
            </p:nvSpPr>
            <p:spPr>
              <a:xfrm>
                <a:off x="1199969" y="5432500"/>
                <a:ext cx="2808312" cy="369332"/>
              </a:xfrm>
              <a:prstGeom prst="rect">
                <a:avLst/>
              </a:prstGeom>
              <a:blipFill>
                <a:blip r:embed="rId3"/>
                <a:stretch>
                  <a:fillRect t="-10000"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752669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A0EE3-95E1-36DC-848C-814499C98B98}"/>
              </a:ext>
            </a:extLst>
          </p:cNvPr>
          <p:cNvSpPr>
            <a:spLocks noGrp="1"/>
          </p:cNvSpPr>
          <p:nvPr>
            <p:ph type="title"/>
          </p:nvPr>
        </p:nvSpPr>
        <p:spPr/>
        <p:txBody>
          <a:bodyPr/>
          <a:lstStyle/>
          <a:p>
            <a:r>
              <a:rPr kumimoji="1" lang="zh-CN" altLang="en-US" dirty="0"/>
              <a:t>布线问题</a:t>
            </a:r>
          </a:p>
        </p:txBody>
      </p:sp>
      <p:sp>
        <p:nvSpPr>
          <p:cNvPr id="3" name="内容占位符 2">
            <a:extLst>
              <a:ext uri="{FF2B5EF4-FFF2-40B4-BE49-F238E27FC236}">
                <a16:creationId xmlns:a16="http://schemas.microsoft.com/office/drawing/2014/main" id="{784813F3-9400-B9C4-5F88-971DCFEBDDE9}"/>
              </a:ext>
            </a:extLst>
          </p:cNvPr>
          <p:cNvSpPr>
            <a:spLocks noGrp="1"/>
          </p:cNvSpPr>
          <p:nvPr>
            <p:ph idx="1"/>
          </p:nvPr>
        </p:nvSpPr>
        <p:spPr/>
        <p:txBody>
          <a:bodyPr/>
          <a:lstStyle/>
          <a:p>
            <a:r>
              <a:rPr lang="zh-CN" altLang="zh-CN" dirty="0"/>
              <a:t>布线过程同样也分为全局布线和详细布线两部分</a:t>
            </a:r>
            <a:endParaRPr lang="en-US" altLang="zh-CN" dirty="0"/>
          </a:p>
          <a:p>
            <a:pPr lvl="1"/>
            <a:r>
              <a:rPr lang="zh-CN" altLang="zh-CN" dirty="0"/>
              <a:t>在全局布线阶段，所关注的是协调不同的线网的布线方式，实现在线长最短的前提下，最小化拥塞。在全局布线时，所采用的布线网格较粗略，不考虑布局的详细走线和局部的优化</a:t>
            </a:r>
            <a:endParaRPr lang="en-US" altLang="zh-CN" dirty="0"/>
          </a:p>
          <a:p>
            <a:pPr lvl="1"/>
            <a:r>
              <a:rPr lang="zh-CN" altLang="zh-CN" dirty="0"/>
              <a:t>在详细布线阶段，则尽可能遵从全局布线的走向方向，但在局部则需要考虑走线的层次和布线通道、连接通孔的方式，同时还要考虑设计规则、拥塞的影响 </a:t>
            </a:r>
            <a:endParaRPr kumimoji="1" lang="zh-CN" altLang="en-US" dirty="0"/>
          </a:p>
        </p:txBody>
      </p:sp>
    </p:spTree>
    <p:extLst>
      <p:ext uri="{BB962C8B-B14F-4D97-AF65-F5344CB8AC3E}">
        <p14:creationId xmlns:p14="http://schemas.microsoft.com/office/powerpoint/2010/main" val="722006011"/>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30500-895B-45A1-FBD9-7570E111FFF3}"/>
              </a:ext>
            </a:extLst>
          </p:cNvPr>
          <p:cNvSpPr>
            <a:spLocks noGrp="1"/>
          </p:cNvSpPr>
          <p:nvPr>
            <p:ph type="title"/>
          </p:nvPr>
        </p:nvSpPr>
        <p:spPr/>
        <p:txBody>
          <a:bodyPr/>
          <a:lstStyle/>
          <a:p>
            <a:r>
              <a:rPr kumimoji="1" lang="zh-CN" altLang="en-US" dirty="0"/>
              <a:t>全局布线问题</a:t>
            </a:r>
          </a:p>
        </p:txBody>
      </p:sp>
      <p:sp>
        <p:nvSpPr>
          <p:cNvPr id="3" name="内容占位符 2">
            <a:extLst>
              <a:ext uri="{FF2B5EF4-FFF2-40B4-BE49-F238E27FC236}">
                <a16:creationId xmlns:a16="http://schemas.microsoft.com/office/drawing/2014/main" id="{33006C72-722A-3482-EA0A-8004F657FB9F}"/>
              </a:ext>
            </a:extLst>
          </p:cNvPr>
          <p:cNvSpPr>
            <a:spLocks noGrp="1"/>
          </p:cNvSpPr>
          <p:nvPr>
            <p:ph idx="1"/>
          </p:nvPr>
        </p:nvSpPr>
        <p:spPr/>
        <p:txBody>
          <a:bodyPr/>
          <a:lstStyle/>
          <a:p>
            <a:r>
              <a:rPr kumimoji="1" lang="zh-CN" altLang="en-US" sz="2400" dirty="0"/>
              <a:t>根据全部布线网格生成粗略布线图</a:t>
            </a:r>
            <a:endParaRPr kumimoji="1" lang="en-US" altLang="zh-CN" sz="2400" dirty="0"/>
          </a:p>
          <a:p>
            <a:r>
              <a:rPr lang="zh-CN" altLang="zh-CN" sz="2400" dirty="0"/>
              <a:t>在全局布局时，芯片区域被划分为全局布线网格。在每个网格中的所有引脚被集中到网格的中心点。网格内部的局部连线在全局布线中不予考虑，仅考虑全局布线网格之间的引脚的布线</a:t>
            </a:r>
            <a:endParaRPr lang="en-US" altLang="zh-CN" sz="2400" dirty="0"/>
          </a:p>
          <a:p>
            <a:r>
              <a:rPr lang="zh-CN" altLang="zh-CN" sz="2400" dirty="0"/>
              <a:t>全部布局网格图中的节点对应全局布线网格的中心点，边则对应布线网格中心点之间的连接关系。边的容量对应相应方向的穿越网格的布线容量 </a:t>
            </a:r>
            <a:endParaRPr lang="en-US" altLang="zh-CN" sz="2400" dirty="0"/>
          </a:p>
          <a:p>
            <a:endParaRPr kumimoji="1" lang="zh-CN" altLang="en-US" dirty="0"/>
          </a:p>
        </p:txBody>
      </p:sp>
      <p:pic>
        <p:nvPicPr>
          <p:cNvPr id="4" name="图片 3">
            <a:extLst>
              <a:ext uri="{FF2B5EF4-FFF2-40B4-BE49-F238E27FC236}">
                <a16:creationId xmlns:a16="http://schemas.microsoft.com/office/drawing/2014/main" id="{A9827568-7E34-E1BB-2B11-D36E0BFF1B6D}"/>
              </a:ext>
            </a:extLst>
          </p:cNvPr>
          <p:cNvPicPr>
            <a:picLocks noChangeAspect="1"/>
          </p:cNvPicPr>
          <p:nvPr/>
        </p:nvPicPr>
        <p:blipFill>
          <a:blip r:embed="rId2"/>
          <a:stretch>
            <a:fillRect/>
          </a:stretch>
        </p:blipFill>
        <p:spPr>
          <a:xfrm>
            <a:off x="4079776" y="3889294"/>
            <a:ext cx="4410214" cy="2959080"/>
          </a:xfrm>
          <a:prstGeom prst="rect">
            <a:avLst/>
          </a:prstGeom>
        </p:spPr>
      </p:pic>
    </p:spTree>
    <p:extLst>
      <p:ext uri="{BB962C8B-B14F-4D97-AF65-F5344CB8AC3E}">
        <p14:creationId xmlns:p14="http://schemas.microsoft.com/office/powerpoint/2010/main" val="41555510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C8C9C-8C28-454A-B542-0F79677B0140}"/>
              </a:ext>
            </a:extLst>
          </p:cNvPr>
          <p:cNvSpPr>
            <a:spLocks noGrp="1"/>
          </p:cNvSpPr>
          <p:nvPr>
            <p:ph type="title"/>
          </p:nvPr>
        </p:nvSpPr>
        <p:spPr/>
        <p:txBody>
          <a:bodyPr/>
          <a:lstStyle/>
          <a:p>
            <a:r>
              <a:rPr kumimoji="1" lang="zh-CN" altLang="en-US" dirty="0"/>
              <a:t>线性规划问题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5F0859-3620-6941-B2D3-D05DCD5A4C30}"/>
                  </a:ext>
                </a:extLst>
              </p:cNvPr>
              <p:cNvSpPr>
                <a:spLocks noGrp="1"/>
              </p:cNvSpPr>
              <p:nvPr>
                <p:ph idx="1"/>
              </p:nvPr>
            </p:nvSpPr>
            <p:spPr/>
            <p:txBody>
              <a:bodyPr/>
              <a:lstStyle/>
              <a:p>
                <a:pPr marL="266700" algn="just">
                  <a:lnSpc>
                    <a:spcPct val="150000"/>
                  </a:lnSpc>
                </a:pPr>
                <a:r>
                  <a:rPr lang="zh-CN" altLang="zh-CN" kern="100" dirty="0">
                    <a:latin typeface="Times New Roman" panose="02020603050405020304" pitchFamily="18" charset="0"/>
                    <a:ea typeface="宋体" panose="02010600030101010101" pitchFamily="2" charset="-122"/>
                  </a:rPr>
                  <a:t>线性规划是最为简单的数学规划问题，它可以描述如下：</a:t>
                </a:r>
                <a:endParaRPr lang="zh-CN" altLang="zh-CN" sz="2400" kern="100" dirty="0">
                  <a:latin typeface="Times New Roman" panose="02020603050405020304" pitchFamily="18" charset="0"/>
                  <a:ea typeface="宋体" panose="02010600030101010101" pitchFamily="2" charset="-122"/>
                </a:endParaRPr>
              </a:p>
              <a:p>
                <a:pPr marL="266700" algn="ctr">
                  <a:lnSpc>
                    <a:spcPct val="150000"/>
                  </a:lnSpc>
                </a:pPr>
                <a14:m>
                  <m:oMath xmlns:m="http://schemas.openxmlformats.org/officeDocument/2006/math">
                    <m:r>
                      <a:rPr lang="en-US" altLang="zh-CN" i="1" kern="100">
                        <a:latin typeface="Cambria Math" panose="02040503050406030204" pitchFamily="18" charset="0"/>
                        <a:ea typeface="宋体" panose="02010600030101010101" pitchFamily="2" charset="-122"/>
                      </a:rPr>
                      <m:t>𝑚𝑖𝑛𝑖𝑚𝑖𝑧𝑒</m:t>
                    </m:r>
                    <m:r>
                      <a:rPr lang="en-US" altLang="zh-CN" i="1" kern="100">
                        <a:latin typeface="Cambria Math" panose="02040503050406030204" pitchFamily="18" charset="0"/>
                        <a:ea typeface="宋体" panose="02010600030101010101" pitchFamily="2" charset="-122"/>
                      </a:rPr>
                      <m:t> </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𝑐</m:t>
                        </m:r>
                      </m:e>
                      <m:sup>
                        <m:r>
                          <a:rPr lang="en-US" altLang="zh-CN" i="1" kern="100">
                            <a:latin typeface="Cambria Math" panose="02040503050406030204" pitchFamily="18" charset="0"/>
                            <a:ea typeface="宋体" panose="02010600030101010101" pitchFamily="2" charset="-122"/>
                          </a:rPr>
                          <m:t>𝑇</m:t>
                        </m:r>
                      </m:sup>
                    </m:sSup>
                    <m:r>
                      <a:rPr lang="en-US" altLang="zh-CN" i="1" kern="100">
                        <a:latin typeface="Cambria Math" panose="02040503050406030204" pitchFamily="18" charset="0"/>
                        <a:ea typeface="宋体" panose="02010600030101010101" pitchFamily="2" charset="-122"/>
                      </a:rPr>
                      <m:t>𝑥</m:t>
                    </m:r>
                  </m:oMath>
                </a14:m>
                <a:endParaRPr lang="zh-CN" altLang="zh-CN" sz="2400" kern="100" dirty="0">
                  <a:latin typeface="Times New Roman" panose="02020603050405020304" pitchFamily="18" charset="0"/>
                  <a:ea typeface="宋体" panose="02010600030101010101" pitchFamily="2" charset="-122"/>
                </a:endParaRPr>
              </a:p>
              <a:p>
                <a:pPr marL="266700" algn="ctr">
                  <a:lnSpc>
                    <a:spcPct val="150000"/>
                  </a:lnSpc>
                </a:pP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𝑠𝑢𝑏𝑗𝑒𝑐𝑡</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a:rPr lang="en-US" altLang="zh-CN" kern="100">
                        <a:latin typeface="Cambria Math" panose="02040503050406030204" pitchFamily="18" charset="0"/>
                        <a:ea typeface="宋体" panose="02010600030101010101" pitchFamily="2" charset="-122"/>
                        <a:cs typeface="Times New Roman" panose="02020603050405020304" pitchFamily="18" charset="0"/>
                      </a:rPr>
                      <m:t>𝑡𝑜</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a:rPr lang="en-US" altLang="zh-CN" kern="100">
                        <a:latin typeface="Cambria Math" panose="02040503050406030204" pitchFamily="18" charset="0"/>
                        <a:ea typeface="宋体" panose="02010600030101010101" pitchFamily="2" charset="-122"/>
                        <a:cs typeface="Times New Roman" panose="02020603050405020304" pitchFamily="18" charset="0"/>
                      </a:rPr>
                      <m:t>𝐴𝑥</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𝑏</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m:t>𝑥</m:t>
                    </m:r>
                    <m:r>
                      <a:rPr lang="en-US" altLang="zh-CN" kern="100">
                        <a:latin typeface="Cambria Math" panose="02040503050406030204" pitchFamily="18" charset="0"/>
                        <a:ea typeface="宋体" panose="02010600030101010101" pitchFamily="2" charset="-122"/>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m:t>≥0</m:t>
                    </m:r>
                  </m:oMath>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这里</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kern="100" dirty="0">
                    <a:latin typeface="Times New Roman" panose="02020603050405020304" pitchFamily="18" charset="0"/>
                    <a:ea typeface="宋体" panose="02010600030101010101" pitchFamily="2" charset="-122"/>
                  </a:rPr>
                  <a:t>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维的决策变量，</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𝑐</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kern="100" dirty="0">
                    <a:latin typeface="Times New Roman" panose="02020603050405020304" pitchFamily="18" charset="0"/>
                    <a:ea typeface="宋体" panose="02010600030101010101" pitchFamily="2" charset="-122"/>
                  </a:rPr>
                  <a:t>d</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维的权重系数。</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𝐴</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是约束矩阵，</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p>
                    </m:sSup>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表示约束向量。</a:t>
                </a:r>
                <a:r>
                  <a:rPr lang="zh-CN" altLang="zh-CN" dirty="0"/>
                  <a:t> </a:t>
                </a:r>
                <a:endParaRPr kumimoji="1" lang="zh-CN" altLang="en-US" dirty="0"/>
              </a:p>
            </p:txBody>
          </p:sp>
        </mc:Choice>
        <mc:Fallback xmlns="">
          <p:sp>
            <p:nvSpPr>
              <p:cNvPr id="3" name="内容占位符 2">
                <a:extLst>
                  <a:ext uri="{FF2B5EF4-FFF2-40B4-BE49-F238E27FC236}">
                    <a16:creationId xmlns:a16="http://schemas.microsoft.com/office/drawing/2014/main" id="{B55F0859-3620-6941-B2D3-D05DCD5A4C30}"/>
                  </a:ext>
                </a:extLst>
              </p:cNvPr>
              <p:cNvSpPr>
                <a:spLocks noGrp="1" noRot="1" noChangeAspect="1" noMove="1" noResize="1" noEditPoints="1" noAdjustHandles="1" noChangeArrowheads="1" noChangeShapeType="1" noTextEdit="1"/>
              </p:cNvSpPr>
              <p:nvPr>
                <p:ph idx="1"/>
              </p:nvPr>
            </p:nvSpPr>
            <p:spPr>
              <a:blipFill>
                <a:blip r:embed="rId2"/>
                <a:stretch>
                  <a:fillRect l="-1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3155932"/>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87303-EB08-B6BB-1137-E8BC4EB13169}"/>
              </a:ext>
            </a:extLst>
          </p:cNvPr>
          <p:cNvSpPr>
            <a:spLocks noGrp="1"/>
          </p:cNvSpPr>
          <p:nvPr>
            <p:ph type="title"/>
          </p:nvPr>
        </p:nvSpPr>
        <p:spPr/>
        <p:txBody>
          <a:bodyPr/>
          <a:lstStyle/>
          <a:p>
            <a:r>
              <a:rPr kumimoji="1" lang="zh-CN" altLang="en-US" dirty="0"/>
              <a:t>详细布线网格图</a:t>
            </a:r>
          </a:p>
        </p:txBody>
      </p:sp>
      <p:sp>
        <p:nvSpPr>
          <p:cNvPr id="3" name="内容占位符 2">
            <a:extLst>
              <a:ext uri="{FF2B5EF4-FFF2-40B4-BE49-F238E27FC236}">
                <a16:creationId xmlns:a16="http://schemas.microsoft.com/office/drawing/2014/main" id="{DD5801C6-03B1-7BC5-3769-243CCF53219C}"/>
              </a:ext>
            </a:extLst>
          </p:cNvPr>
          <p:cNvSpPr>
            <a:spLocks noGrp="1"/>
          </p:cNvSpPr>
          <p:nvPr>
            <p:ph idx="1"/>
          </p:nvPr>
        </p:nvSpPr>
        <p:spPr/>
        <p:txBody>
          <a:bodyPr/>
          <a:lstStyle/>
          <a:p>
            <a:r>
              <a:rPr lang="zh-CN" altLang="zh-CN" sz="2800" dirty="0"/>
              <a:t>详细布线的模型与全局布线非常类似。但详细布线的布线网格根据实际的布线通道来构建 </a:t>
            </a:r>
            <a:endParaRPr kumimoji="1" lang="zh-CN" altLang="en-US" sz="2800" dirty="0"/>
          </a:p>
        </p:txBody>
      </p:sp>
      <p:pic>
        <p:nvPicPr>
          <p:cNvPr id="4" name="图片 3">
            <a:extLst>
              <a:ext uri="{FF2B5EF4-FFF2-40B4-BE49-F238E27FC236}">
                <a16:creationId xmlns:a16="http://schemas.microsoft.com/office/drawing/2014/main" id="{B43B9B2C-9908-5E83-AB07-8A5C14393B32}"/>
              </a:ext>
            </a:extLst>
          </p:cNvPr>
          <p:cNvPicPr>
            <a:picLocks noChangeAspect="1"/>
          </p:cNvPicPr>
          <p:nvPr/>
        </p:nvPicPr>
        <p:blipFill>
          <a:blip r:embed="rId2"/>
          <a:stretch>
            <a:fillRect/>
          </a:stretch>
        </p:blipFill>
        <p:spPr>
          <a:xfrm>
            <a:off x="946855" y="2924944"/>
            <a:ext cx="10680330" cy="2232248"/>
          </a:xfrm>
          <a:prstGeom prst="rect">
            <a:avLst/>
          </a:prstGeom>
        </p:spPr>
      </p:pic>
    </p:spTree>
    <p:extLst>
      <p:ext uri="{BB962C8B-B14F-4D97-AF65-F5344CB8AC3E}">
        <p14:creationId xmlns:p14="http://schemas.microsoft.com/office/powerpoint/2010/main" val="239261792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20758-9CF9-ED3F-6541-DF083C2C3434}"/>
              </a:ext>
            </a:extLst>
          </p:cNvPr>
          <p:cNvSpPr>
            <a:spLocks noGrp="1"/>
          </p:cNvSpPr>
          <p:nvPr>
            <p:ph type="title"/>
          </p:nvPr>
        </p:nvSpPr>
        <p:spPr/>
        <p:txBody>
          <a:bodyPr/>
          <a:lstStyle/>
          <a:p>
            <a:r>
              <a:rPr kumimoji="1" lang="zh-CN" altLang="en-US" dirty="0"/>
              <a:t>详细布线网格图</a:t>
            </a:r>
          </a:p>
        </p:txBody>
      </p:sp>
      <p:sp>
        <p:nvSpPr>
          <p:cNvPr id="3" name="内容占位符 2">
            <a:extLst>
              <a:ext uri="{FF2B5EF4-FFF2-40B4-BE49-F238E27FC236}">
                <a16:creationId xmlns:a16="http://schemas.microsoft.com/office/drawing/2014/main" id="{B3D175C1-0B68-2913-E3C7-291EBA5541B8}"/>
              </a:ext>
            </a:extLst>
          </p:cNvPr>
          <p:cNvSpPr>
            <a:spLocks noGrp="1"/>
          </p:cNvSpPr>
          <p:nvPr>
            <p:ph idx="1"/>
          </p:nvPr>
        </p:nvSpPr>
        <p:spPr/>
        <p:txBody>
          <a:bodyPr/>
          <a:lstStyle/>
          <a:p>
            <a:r>
              <a:rPr lang="zh-CN" altLang="zh-CN" sz="2400" dirty="0"/>
              <a:t>详细布线需要考虑设计规则的约束，例如线间距、通孔包围间距、通孔间距等</a:t>
            </a:r>
            <a:endParaRPr lang="en-US" altLang="zh-CN" sz="2400" dirty="0"/>
          </a:p>
          <a:p>
            <a:r>
              <a:rPr lang="zh-CN" altLang="zh-CN" sz="2400" dirty="0"/>
              <a:t>这些设计规则的约束通常也通过在布线网格图上的规则来实现，例如在布线网格上加入障碍等 </a:t>
            </a:r>
            <a:endParaRPr kumimoji="1" lang="zh-CN" altLang="en-US" sz="2400" dirty="0"/>
          </a:p>
        </p:txBody>
      </p:sp>
      <p:pic>
        <p:nvPicPr>
          <p:cNvPr id="4" name="图片 3">
            <a:extLst>
              <a:ext uri="{FF2B5EF4-FFF2-40B4-BE49-F238E27FC236}">
                <a16:creationId xmlns:a16="http://schemas.microsoft.com/office/drawing/2014/main" id="{56CAD34E-BA8F-C952-44C1-BCCB1A646922}"/>
              </a:ext>
            </a:extLst>
          </p:cNvPr>
          <p:cNvPicPr>
            <a:picLocks noChangeAspect="1"/>
          </p:cNvPicPr>
          <p:nvPr/>
        </p:nvPicPr>
        <p:blipFill>
          <a:blip r:embed="rId2"/>
          <a:stretch>
            <a:fillRect/>
          </a:stretch>
        </p:blipFill>
        <p:spPr>
          <a:xfrm>
            <a:off x="3791744" y="2770188"/>
            <a:ext cx="4152900" cy="3467100"/>
          </a:xfrm>
          <a:prstGeom prst="rect">
            <a:avLst/>
          </a:prstGeom>
        </p:spPr>
      </p:pic>
    </p:spTree>
    <p:extLst>
      <p:ext uri="{BB962C8B-B14F-4D97-AF65-F5344CB8AC3E}">
        <p14:creationId xmlns:p14="http://schemas.microsoft.com/office/powerpoint/2010/main" val="461757108"/>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F87CD-1A60-E95C-95B4-C71BFAD2D5B7}"/>
              </a:ext>
            </a:extLst>
          </p:cNvPr>
          <p:cNvSpPr>
            <a:spLocks noGrp="1"/>
          </p:cNvSpPr>
          <p:nvPr>
            <p:ph type="title"/>
          </p:nvPr>
        </p:nvSpPr>
        <p:spPr/>
        <p:txBody>
          <a:bodyPr/>
          <a:lstStyle/>
          <a:p>
            <a:r>
              <a:rPr kumimoji="1" lang="zh-CN" altLang="en-US" dirty="0"/>
              <a:t>通用搜索算法</a:t>
            </a:r>
            <a:r>
              <a:rPr lang="en-US" altLang="zh-CN" dirty="0"/>
              <a:t>—</a:t>
            </a:r>
            <a:r>
              <a:rPr lang="zh-CN" altLang="en-US" dirty="0"/>
              <a:t>迷宫算法</a:t>
            </a:r>
            <a:endParaRPr kumimoji="1" lang="zh-CN" altLang="en-US" dirty="0"/>
          </a:p>
        </p:txBody>
      </p:sp>
      <p:sp>
        <p:nvSpPr>
          <p:cNvPr id="4" name="Rectangle 3">
            <a:extLst>
              <a:ext uri="{FF2B5EF4-FFF2-40B4-BE49-F238E27FC236}">
                <a16:creationId xmlns:a16="http://schemas.microsoft.com/office/drawing/2014/main" id="{CC6455B1-FB65-D4D1-E49E-E840ACC111D8}"/>
              </a:ext>
            </a:extLst>
          </p:cNvPr>
          <p:cNvSpPr>
            <a:spLocks noChangeArrowheads="1"/>
          </p:cNvSpPr>
          <p:nvPr/>
        </p:nvSpPr>
        <p:spPr bwMode="auto">
          <a:xfrm>
            <a:off x="3398168" y="1506488"/>
            <a:ext cx="5181600" cy="4876800"/>
          </a:xfrm>
          <a:prstGeom prst="rect">
            <a:avLst/>
          </a:prstGeom>
          <a:noFill/>
          <a:ln w="25400">
            <a:solidFill>
              <a:schemeClr val="tx2"/>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zh-CN"/>
          </a:p>
        </p:txBody>
      </p:sp>
      <p:sp>
        <p:nvSpPr>
          <p:cNvPr id="5" name="Line 4">
            <a:extLst>
              <a:ext uri="{FF2B5EF4-FFF2-40B4-BE49-F238E27FC236}">
                <a16:creationId xmlns:a16="http://schemas.microsoft.com/office/drawing/2014/main" id="{8CC450AD-7D92-EDBB-955C-950CFD5C956F}"/>
              </a:ext>
            </a:extLst>
          </p:cNvPr>
          <p:cNvSpPr>
            <a:spLocks noChangeShapeType="1"/>
          </p:cNvSpPr>
          <p:nvPr/>
        </p:nvSpPr>
        <p:spPr bwMode="auto">
          <a:xfrm>
            <a:off x="37029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6" name="Line 5">
            <a:extLst>
              <a:ext uri="{FF2B5EF4-FFF2-40B4-BE49-F238E27FC236}">
                <a16:creationId xmlns:a16="http://schemas.microsoft.com/office/drawing/2014/main" id="{AE612FF6-1768-49B5-ABE8-941113A92186}"/>
              </a:ext>
            </a:extLst>
          </p:cNvPr>
          <p:cNvSpPr>
            <a:spLocks noChangeShapeType="1"/>
          </p:cNvSpPr>
          <p:nvPr/>
        </p:nvSpPr>
        <p:spPr bwMode="auto">
          <a:xfrm>
            <a:off x="40077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7" name="Line 6">
            <a:extLst>
              <a:ext uri="{FF2B5EF4-FFF2-40B4-BE49-F238E27FC236}">
                <a16:creationId xmlns:a16="http://schemas.microsoft.com/office/drawing/2014/main" id="{8CEF7BAE-D264-B8A8-CDF6-A4605BDF96D3}"/>
              </a:ext>
            </a:extLst>
          </p:cNvPr>
          <p:cNvSpPr>
            <a:spLocks noChangeShapeType="1"/>
          </p:cNvSpPr>
          <p:nvPr/>
        </p:nvSpPr>
        <p:spPr bwMode="auto">
          <a:xfrm>
            <a:off x="43125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8" name="Line 7">
            <a:extLst>
              <a:ext uri="{FF2B5EF4-FFF2-40B4-BE49-F238E27FC236}">
                <a16:creationId xmlns:a16="http://schemas.microsoft.com/office/drawing/2014/main" id="{4BEF2F6A-B30D-A9AD-A23F-2B2880092472}"/>
              </a:ext>
            </a:extLst>
          </p:cNvPr>
          <p:cNvSpPr>
            <a:spLocks noChangeShapeType="1"/>
          </p:cNvSpPr>
          <p:nvPr/>
        </p:nvSpPr>
        <p:spPr bwMode="auto">
          <a:xfrm>
            <a:off x="46173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9" name="Line 8">
            <a:extLst>
              <a:ext uri="{FF2B5EF4-FFF2-40B4-BE49-F238E27FC236}">
                <a16:creationId xmlns:a16="http://schemas.microsoft.com/office/drawing/2014/main" id="{17DCB876-0AF9-3FB8-BE63-D4ED93742EBB}"/>
              </a:ext>
            </a:extLst>
          </p:cNvPr>
          <p:cNvSpPr>
            <a:spLocks noChangeShapeType="1"/>
          </p:cNvSpPr>
          <p:nvPr/>
        </p:nvSpPr>
        <p:spPr bwMode="auto">
          <a:xfrm>
            <a:off x="49221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0" name="Line 9">
            <a:extLst>
              <a:ext uri="{FF2B5EF4-FFF2-40B4-BE49-F238E27FC236}">
                <a16:creationId xmlns:a16="http://schemas.microsoft.com/office/drawing/2014/main" id="{A4AC40B3-A505-C665-B0BD-9D3875573259}"/>
              </a:ext>
            </a:extLst>
          </p:cNvPr>
          <p:cNvSpPr>
            <a:spLocks noChangeShapeType="1"/>
          </p:cNvSpPr>
          <p:nvPr/>
        </p:nvSpPr>
        <p:spPr bwMode="auto">
          <a:xfrm>
            <a:off x="52269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1" name="Line 10">
            <a:extLst>
              <a:ext uri="{FF2B5EF4-FFF2-40B4-BE49-F238E27FC236}">
                <a16:creationId xmlns:a16="http://schemas.microsoft.com/office/drawing/2014/main" id="{3278220C-E6E5-73FA-4601-725A7D51FEEA}"/>
              </a:ext>
            </a:extLst>
          </p:cNvPr>
          <p:cNvSpPr>
            <a:spLocks noChangeShapeType="1"/>
          </p:cNvSpPr>
          <p:nvPr/>
        </p:nvSpPr>
        <p:spPr bwMode="auto">
          <a:xfrm>
            <a:off x="55317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2" name="Line 11">
            <a:extLst>
              <a:ext uri="{FF2B5EF4-FFF2-40B4-BE49-F238E27FC236}">
                <a16:creationId xmlns:a16="http://schemas.microsoft.com/office/drawing/2014/main" id="{CAF04CC8-A082-6D72-4F80-EB813BD93B50}"/>
              </a:ext>
            </a:extLst>
          </p:cNvPr>
          <p:cNvSpPr>
            <a:spLocks noChangeShapeType="1"/>
          </p:cNvSpPr>
          <p:nvPr/>
        </p:nvSpPr>
        <p:spPr bwMode="auto">
          <a:xfrm>
            <a:off x="58365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3" name="Line 12">
            <a:extLst>
              <a:ext uri="{FF2B5EF4-FFF2-40B4-BE49-F238E27FC236}">
                <a16:creationId xmlns:a16="http://schemas.microsoft.com/office/drawing/2014/main" id="{1BE461FE-7117-F564-9330-46FBD84B5B69}"/>
              </a:ext>
            </a:extLst>
          </p:cNvPr>
          <p:cNvSpPr>
            <a:spLocks noChangeShapeType="1"/>
          </p:cNvSpPr>
          <p:nvPr/>
        </p:nvSpPr>
        <p:spPr bwMode="auto">
          <a:xfrm>
            <a:off x="61413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4" name="Line 13">
            <a:extLst>
              <a:ext uri="{FF2B5EF4-FFF2-40B4-BE49-F238E27FC236}">
                <a16:creationId xmlns:a16="http://schemas.microsoft.com/office/drawing/2014/main" id="{6ACFB8A2-3BB4-FBC5-8777-8AC2489F0A5C}"/>
              </a:ext>
            </a:extLst>
          </p:cNvPr>
          <p:cNvSpPr>
            <a:spLocks noChangeShapeType="1"/>
          </p:cNvSpPr>
          <p:nvPr/>
        </p:nvSpPr>
        <p:spPr bwMode="auto">
          <a:xfrm>
            <a:off x="64461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5" name="Line 14">
            <a:extLst>
              <a:ext uri="{FF2B5EF4-FFF2-40B4-BE49-F238E27FC236}">
                <a16:creationId xmlns:a16="http://schemas.microsoft.com/office/drawing/2014/main" id="{333AAAA1-CAC9-26D4-EFDD-9E30D8920AF5}"/>
              </a:ext>
            </a:extLst>
          </p:cNvPr>
          <p:cNvSpPr>
            <a:spLocks noChangeShapeType="1"/>
          </p:cNvSpPr>
          <p:nvPr/>
        </p:nvSpPr>
        <p:spPr bwMode="auto">
          <a:xfrm>
            <a:off x="67509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6" name="Line 15">
            <a:extLst>
              <a:ext uri="{FF2B5EF4-FFF2-40B4-BE49-F238E27FC236}">
                <a16:creationId xmlns:a16="http://schemas.microsoft.com/office/drawing/2014/main" id="{9767D3CA-F4BE-F5EE-8215-7A9A51238525}"/>
              </a:ext>
            </a:extLst>
          </p:cNvPr>
          <p:cNvSpPr>
            <a:spLocks noChangeShapeType="1"/>
          </p:cNvSpPr>
          <p:nvPr/>
        </p:nvSpPr>
        <p:spPr bwMode="auto">
          <a:xfrm>
            <a:off x="70557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7" name="Line 16">
            <a:extLst>
              <a:ext uri="{FF2B5EF4-FFF2-40B4-BE49-F238E27FC236}">
                <a16:creationId xmlns:a16="http://schemas.microsoft.com/office/drawing/2014/main" id="{52B1D266-8F1E-35CF-1EDC-4A529BC829B7}"/>
              </a:ext>
            </a:extLst>
          </p:cNvPr>
          <p:cNvSpPr>
            <a:spLocks noChangeShapeType="1"/>
          </p:cNvSpPr>
          <p:nvPr/>
        </p:nvSpPr>
        <p:spPr bwMode="auto">
          <a:xfrm>
            <a:off x="73605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8" name="Line 17">
            <a:extLst>
              <a:ext uri="{FF2B5EF4-FFF2-40B4-BE49-F238E27FC236}">
                <a16:creationId xmlns:a16="http://schemas.microsoft.com/office/drawing/2014/main" id="{712A3330-7DC0-C464-F556-3612C8B070E4}"/>
              </a:ext>
            </a:extLst>
          </p:cNvPr>
          <p:cNvSpPr>
            <a:spLocks noChangeShapeType="1"/>
          </p:cNvSpPr>
          <p:nvPr/>
        </p:nvSpPr>
        <p:spPr bwMode="auto">
          <a:xfrm>
            <a:off x="76653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19" name="Line 18">
            <a:extLst>
              <a:ext uri="{FF2B5EF4-FFF2-40B4-BE49-F238E27FC236}">
                <a16:creationId xmlns:a16="http://schemas.microsoft.com/office/drawing/2014/main" id="{18C8C239-4BD7-65D6-4279-F3D88A009682}"/>
              </a:ext>
            </a:extLst>
          </p:cNvPr>
          <p:cNvSpPr>
            <a:spLocks noChangeShapeType="1"/>
          </p:cNvSpPr>
          <p:nvPr/>
        </p:nvSpPr>
        <p:spPr bwMode="auto">
          <a:xfrm>
            <a:off x="79701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20" name="Line 19">
            <a:extLst>
              <a:ext uri="{FF2B5EF4-FFF2-40B4-BE49-F238E27FC236}">
                <a16:creationId xmlns:a16="http://schemas.microsoft.com/office/drawing/2014/main" id="{569EFD6D-5D01-130F-63A4-673BFF60D2B2}"/>
              </a:ext>
            </a:extLst>
          </p:cNvPr>
          <p:cNvSpPr>
            <a:spLocks noChangeShapeType="1"/>
          </p:cNvSpPr>
          <p:nvPr/>
        </p:nvSpPr>
        <p:spPr bwMode="auto">
          <a:xfrm>
            <a:off x="8274968" y="1506488"/>
            <a:ext cx="0" cy="487680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p>
            <a:pPr>
              <a:defRPr/>
            </a:pPr>
            <a:endParaRPr lang="zh-CN" altLang="en-US">
              <a:latin typeface="Arial" charset="0"/>
              <a:ea typeface="ＭＳ Ｐゴシック" charset="0"/>
              <a:cs typeface="ＭＳ Ｐゴシック" charset="0"/>
            </a:endParaRPr>
          </a:p>
        </p:txBody>
      </p:sp>
      <p:sp>
        <p:nvSpPr>
          <p:cNvPr id="21" name="Line 20">
            <a:extLst>
              <a:ext uri="{FF2B5EF4-FFF2-40B4-BE49-F238E27FC236}">
                <a16:creationId xmlns:a16="http://schemas.microsoft.com/office/drawing/2014/main" id="{EF872701-343A-2CD5-F990-1E29151C5DEB}"/>
              </a:ext>
            </a:extLst>
          </p:cNvPr>
          <p:cNvSpPr>
            <a:spLocks noChangeShapeType="1"/>
          </p:cNvSpPr>
          <p:nvPr/>
        </p:nvSpPr>
        <p:spPr bwMode="auto">
          <a:xfrm>
            <a:off x="3398168" y="18112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2" name="Line 21">
            <a:extLst>
              <a:ext uri="{FF2B5EF4-FFF2-40B4-BE49-F238E27FC236}">
                <a16:creationId xmlns:a16="http://schemas.microsoft.com/office/drawing/2014/main" id="{42EEC58F-C4B7-88B0-1675-99D466412673}"/>
              </a:ext>
            </a:extLst>
          </p:cNvPr>
          <p:cNvSpPr>
            <a:spLocks noChangeShapeType="1"/>
          </p:cNvSpPr>
          <p:nvPr/>
        </p:nvSpPr>
        <p:spPr bwMode="auto">
          <a:xfrm>
            <a:off x="3398168" y="21160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3" name="Line 22">
            <a:extLst>
              <a:ext uri="{FF2B5EF4-FFF2-40B4-BE49-F238E27FC236}">
                <a16:creationId xmlns:a16="http://schemas.microsoft.com/office/drawing/2014/main" id="{98A5624D-2AA8-7631-1FF8-3929933BA57E}"/>
              </a:ext>
            </a:extLst>
          </p:cNvPr>
          <p:cNvSpPr>
            <a:spLocks noChangeShapeType="1"/>
          </p:cNvSpPr>
          <p:nvPr/>
        </p:nvSpPr>
        <p:spPr bwMode="auto">
          <a:xfrm>
            <a:off x="3398168" y="24208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4" name="Line 23">
            <a:extLst>
              <a:ext uri="{FF2B5EF4-FFF2-40B4-BE49-F238E27FC236}">
                <a16:creationId xmlns:a16="http://schemas.microsoft.com/office/drawing/2014/main" id="{A308113B-6E09-E146-B0D0-4DBBE70FB970}"/>
              </a:ext>
            </a:extLst>
          </p:cNvPr>
          <p:cNvSpPr>
            <a:spLocks noChangeShapeType="1"/>
          </p:cNvSpPr>
          <p:nvPr/>
        </p:nvSpPr>
        <p:spPr bwMode="auto">
          <a:xfrm>
            <a:off x="3398168" y="27256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5" name="Line 24">
            <a:extLst>
              <a:ext uri="{FF2B5EF4-FFF2-40B4-BE49-F238E27FC236}">
                <a16:creationId xmlns:a16="http://schemas.microsoft.com/office/drawing/2014/main" id="{1EEC7EF1-35F3-9114-CA1F-A19E8C6E3968}"/>
              </a:ext>
            </a:extLst>
          </p:cNvPr>
          <p:cNvSpPr>
            <a:spLocks noChangeShapeType="1"/>
          </p:cNvSpPr>
          <p:nvPr/>
        </p:nvSpPr>
        <p:spPr bwMode="auto">
          <a:xfrm>
            <a:off x="3398168" y="30304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6" name="Line 25">
            <a:extLst>
              <a:ext uri="{FF2B5EF4-FFF2-40B4-BE49-F238E27FC236}">
                <a16:creationId xmlns:a16="http://schemas.microsoft.com/office/drawing/2014/main" id="{3A020237-8E6C-2712-34B7-8C617DE0C54B}"/>
              </a:ext>
            </a:extLst>
          </p:cNvPr>
          <p:cNvSpPr>
            <a:spLocks noChangeShapeType="1"/>
          </p:cNvSpPr>
          <p:nvPr/>
        </p:nvSpPr>
        <p:spPr bwMode="auto">
          <a:xfrm>
            <a:off x="3398168" y="33352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7" name="Line 26">
            <a:extLst>
              <a:ext uri="{FF2B5EF4-FFF2-40B4-BE49-F238E27FC236}">
                <a16:creationId xmlns:a16="http://schemas.microsoft.com/office/drawing/2014/main" id="{34EC8258-4FF2-E627-7C45-5FB4375720C1}"/>
              </a:ext>
            </a:extLst>
          </p:cNvPr>
          <p:cNvSpPr>
            <a:spLocks noChangeShapeType="1"/>
          </p:cNvSpPr>
          <p:nvPr/>
        </p:nvSpPr>
        <p:spPr bwMode="auto">
          <a:xfrm>
            <a:off x="3398168" y="36400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8" name="Line 27">
            <a:extLst>
              <a:ext uri="{FF2B5EF4-FFF2-40B4-BE49-F238E27FC236}">
                <a16:creationId xmlns:a16="http://schemas.microsoft.com/office/drawing/2014/main" id="{83AD6E48-517C-A15F-E1E0-94103CBC31CF}"/>
              </a:ext>
            </a:extLst>
          </p:cNvPr>
          <p:cNvSpPr>
            <a:spLocks noChangeShapeType="1"/>
          </p:cNvSpPr>
          <p:nvPr/>
        </p:nvSpPr>
        <p:spPr bwMode="auto">
          <a:xfrm>
            <a:off x="3398168" y="39448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29" name="Line 28">
            <a:extLst>
              <a:ext uri="{FF2B5EF4-FFF2-40B4-BE49-F238E27FC236}">
                <a16:creationId xmlns:a16="http://schemas.microsoft.com/office/drawing/2014/main" id="{345AC04C-8485-B93B-7EF8-DE648EE43A5C}"/>
              </a:ext>
            </a:extLst>
          </p:cNvPr>
          <p:cNvSpPr>
            <a:spLocks noChangeShapeType="1"/>
          </p:cNvSpPr>
          <p:nvPr/>
        </p:nvSpPr>
        <p:spPr bwMode="auto">
          <a:xfrm>
            <a:off x="3398168" y="42496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0" name="Line 29">
            <a:extLst>
              <a:ext uri="{FF2B5EF4-FFF2-40B4-BE49-F238E27FC236}">
                <a16:creationId xmlns:a16="http://schemas.microsoft.com/office/drawing/2014/main" id="{44841FF9-2625-C3ED-3F67-D647CEF52F31}"/>
              </a:ext>
            </a:extLst>
          </p:cNvPr>
          <p:cNvSpPr>
            <a:spLocks noChangeShapeType="1"/>
          </p:cNvSpPr>
          <p:nvPr/>
        </p:nvSpPr>
        <p:spPr bwMode="auto">
          <a:xfrm>
            <a:off x="3398168" y="45544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1" name="Line 30">
            <a:extLst>
              <a:ext uri="{FF2B5EF4-FFF2-40B4-BE49-F238E27FC236}">
                <a16:creationId xmlns:a16="http://schemas.microsoft.com/office/drawing/2014/main" id="{7342C438-3D7F-5E2C-9107-5CB794A1C805}"/>
              </a:ext>
            </a:extLst>
          </p:cNvPr>
          <p:cNvSpPr>
            <a:spLocks noChangeShapeType="1"/>
          </p:cNvSpPr>
          <p:nvPr/>
        </p:nvSpPr>
        <p:spPr bwMode="auto">
          <a:xfrm>
            <a:off x="3398168" y="48592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2" name="Line 31">
            <a:extLst>
              <a:ext uri="{FF2B5EF4-FFF2-40B4-BE49-F238E27FC236}">
                <a16:creationId xmlns:a16="http://schemas.microsoft.com/office/drawing/2014/main" id="{E16C7737-ED8B-BF4B-14D1-9BAE0523BCEC}"/>
              </a:ext>
            </a:extLst>
          </p:cNvPr>
          <p:cNvSpPr>
            <a:spLocks noChangeShapeType="1"/>
          </p:cNvSpPr>
          <p:nvPr/>
        </p:nvSpPr>
        <p:spPr bwMode="auto">
          <a:xfrm>
            <a:off x="3398168" y="51640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3" name="Line 32">
            <a:extLst>
              <a:ext uri="{FF2B5EF4-FFF2-40B4-BE49-F238E27FC236}">
                <a16:creationId xmlns:a16="http://schemas.microsoft.com/office/drawing/2014/main" id="{FCB421FC-E9DE-BE37-3EF7-FBC4EA6F0D24}"/>
              </a:ext>
            </a:extLst>
          </p:cNvPr>
          <p:cNvSpPr>
            <a:spLocks noChangeShapeType="1"/>
          </p:cNvSpPr>
          <p:nvPr/>
        </p:nvSpPr>
        <p:spPr bwMode="auto">
          <a:xfrm>
            <a:off x="3398168" y="54688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4" name="Line 33">
            <a:extLst>
              <a:ext uri="{FF2B5EF4-FFF2-40B4-BE49-F238E27FC236}">
                <a16:creationId xmlns:a16="http://schemas.microsoft.com/office/drawing/2014/main" id="{FD85AA6C-5993-A54D-05F6-8FF59953AFFF}"/>
              </a:ext>
            </a:extLst>
          </p:cNvPr>
          <p:cNvSpPr>
            <a:spLocks noChangeShapeType="1"/>
          </p:cNvSpPr>
          <p:nvPr/>
        </p:nvSpPr>
        <p:spPr bwMode="auto">
          <a:xfrm>
            <a:off x="3398168" y="57736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5" name="Line 34">
            <a:extLst>
              <a:ext uri="{FF2B5EF4-FFF2-40B4-BE49-F238E27FC236}">
                <a16:creationId xmlns:a16="http://schemas.microsoft.com/office/drawing/2014/main" id="{8E08C66C-82AA-41B2-1F47-4C13811CCF46}"/>
              </a:ext>
            </a:extLst>
          </p:cNvPr>
          <p:cNvSpPr>
            <a:spLocks noChangeShapeType="1"/>
          </p:cNvSpPr>
          <p:nvPr/>
        </p:nvSpPr>
        <p:spPr bwMode="auto">
          <a:xfrm>
            <a:off x="3398168" y="6078488"/>
            <a:ext cx="5181600" cy="0"/>
          </a:xfrm>
          <a:prstGeom prst="line">
            <a:avLst/>
          </a:prstGeom>
          <a:noFill/>
          <a:ln w="254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en-US">
              <a:latin typeface="Arial" charset="0"/>
              <a:ea typeface="ＭＳ Ｐゴシック" charset="0"/>
              <a:cs typeface="ＭＳ Ｐゴシック" charset="0"/>
            </a:endParaRPr>
          </a:p>
        </p:txBody>
      </p:sp>
      <p:sp>
        <p:nvSpPr>
          <p:cNvPr id="36" name="Text Box 35">
            <a:extLst>
              <a:ext uri="{FF2B5EF4-FFF2-40B4-BE49-F238E27FC236}">
                <a16:creationId xmlns:a16="http://schemas.microsoft.com/office/drawing/2014/main" id="{6F535FB7-2822-F16F-30D1-1371AC147360}"/>
              </a:ext>
            </a:extLst>
          </p:cNvPr>
          <p:cNvSpPr txBox="1">
            <a:spLocks noChangeArrowheads="1"/>
          </p:cNvSpPr>
          <p:nvPr/>
        </p:nvSpPr>
        <p:spPr bwMode="auto">
          <a:xfrm>
            <a:off x="3925218" y="2039888"/>
            <a:ext cx="38735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lvl1pPr>
              <a:defRPr sz="1400" b="1">
                <a:solidFill>
                  <a:schemeClr val="tx1"/>
                </a:solidFill>
                <a:latin typeface="Arial" charset="0"/>
                <a:ea typeface="ＭＳ Ｐゴシック" charset="0"/>
                <a:cs typeface="ＭＳ Ｐゴシック" charset="0"/>
              </a:defRPr>
            </a:lvl1pPr>
            <a:lvl2pPr marL="742950" indent="-285750">
              <a:defRPr sz="1400" b="1">
                <a:solidFill>
                  <a:schemeClr val="tx1"/>
                </a:solidFill>
                <a:latin typeface="Arial" charset="0"/>
                <a:ea typeface="ＭＳ Ｐゴシック" charset="0"/>
                <a:cs typeface="ＭＳ Ｐゴシック" charset="0"/>
              </a:defRPr>
            </a:lvl2pPr>
            <a:lvl3pPr marL="1143000" indent="-228600">
              <a:defRPr sz="1400" b="1">
                <a:solidFill>
                  <a:schemeClr val="tx1"/>
                </a:solidFill>
                <a:latin typeface="Arial" charset="0"/>
                <a:ea typeface="ＭＳ Ｐゴシック" charset="0"/>
                <a:cs typeface="ＭＳ Ｐゴシック" charset="0"/>
              </a:defRPr>
            </a:lvl3pPr>
            <a:lvl4pPr marL="1600200" indent="-228600">
              <a:defRPr sz="1400" b="1">
                <a:solidFill>
                  <a:schemeClr val="tx1"/>
                </a:solidFill>
                <a:latin typeface="Arial" charset="0"/>
                <a:ea typeface="ＭＳ Ｐゴシック" charset="0"/>
                <a:cs typeface="ＭＳ Ｐゴシック" charset="0"/>
              </a:defRPr>
            </a:lvl4pPr>
            <a:lvl5pPr marL="2057400" indent="-228600">
              <a:defRPr sz="1400" b="1">
                <a:solidFill>
                  <a:schemeClr val="tx1"/>
                </a:solidFill>
                <a:latin typeface="Arial" charset="0"/>
                <a:ea typeface="ＭＳ Ｐゴシック" charset="0"/>
                <a:cs typeface="ＭＳ Ｐゴシック" charset="0"/>
              </a:defRPr>
            </a:lvl5pPr>
            <a:lvl6pPr marL="25146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6pPr>
            <a:lvl7pPr marL="29718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7pPr>
            <a:lvl8pPr marL="34290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8pPr>
            <a:lvl9pPr marL="38862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9pPr>
          </a:lstStyle>
          <a:p>
            <a:pPr>
              <a:defRPr/>
            </a:pPr>
            <a:r>
              <a:rPr lang="en-US" altLang="zh-TW" sz="2400" b="0">
                <a:ea typeface="PMingLiU" charset="0"/>
                <a:cs typeface="PMingLiU" charset="0"/>
              </a:rPr>
              <a:t>S</a:t>
            </a:r>
            <a:endParaRPr lang="en-US" altLang="zh-TW" sz="2400" b="0">
              <a:solidFill>
                <a:schemeClr val="tx2"/>
              </a:solidFill>
              <a:ea typeface="PMingLiU" charset="0"/>
              <a:cs typeface="PMingLiU" charset="0"/>
            </a:endParaRPr>
          </a:p>
        </p:txBody>
      </p:sp>
      <p:sp>
        <p:nvSpPr>
          <p:cNvPr id="37" name="Text Box 36">
            <a:extLst>
              <a:ext uri="{FF2B5EF4-FFF2-40B4-BE49-F238E27FC236}">
                <a16:creationId xmlns:a16="http://schemas.microsoft.com/office/drawing/2014/main" id="{4E42C2A3-89EB-7D6D-5C1D-B06D4E9083FD}"/>
              </a:ext>
            </a:extLst>
          </p:cNvPr>
          <p:cNvSpPr txBox="1">
            <a:spLocks noChangeArrowheads="1"/>
          </p:cNvSpPr>
          <p:nvPr/>
        </p:nvSpPr>
        <p:spPr bwMode="auto">
          <a:xfrm>
            <a:off x="6719218" y="5392688"/>
            <a:ext cx="369888"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lvl1pPr>
              <a:defRPr sz="1400" b="1">
                <a:solidFill>
                  <a:schemeClr val="tx1"/>
                </a:solidFill>
                <a:latin typeface="Arial" charset="0"/>
                <a:ea typeface="ＭＳ Ｐゴシック" charset="0"/>
                <a:cs typeface="ＭＳ Ｐゴシック" charset="0"/>
              </a:defRPr>
            </a:lvl1pPr>
            <a:lvl2pPr marL="742950" indent="-285750">
              <a:defRPr sz="1400" b="1">
                <a:solidFill>
                  <a:schemeClr val="tx1"/>
                </a:solidFill>
                <a:latin typeface="Arial" charset="0"/>
                <a:ea typeface="ＭＳ Ｐゴシック" charset="0"/>
                <a:cs typeface="ＭＳ Ｐゴシック" charset="0"/>
              </a:defRPr>
            </a:lvl2pPr>
            <a:lvl3pPr marL="1143000" indent="-228600">
              <a:defRPr sz="1400" b="1">
                <a:solidFill>
                  <a:schemeClr val="tx1"/>
                </a:solidFill>
                <a:latin typeface="Arial" charset="0"/>
                <a:ea typeface="ＭＳ Ｐゴシック" charset="0"/>
                <a:cs typeface="ＭＳ Ｐゴシック" charset="0"/>
              </a:defRPr>
            </a:lvl3pPr>
            <a:lvl4pPr marL="1600200" indent="-228600">
              <a:defRPr sz="1400" b="1">
                <a:solidFill>
                  <a:schemeClr val="tx1"/>
                </a:solidFill>
                <a:latin typeface="Arial" charset="0"/>
                <a:ea typeface="ＭＳ Ｐゴシック" charset="0"/>
                <a:cs typeface="ＭＳ Ｐゴシック" charset="0"/>
              </a:defRPr>
            </a:lvl4pPr>
            <a:lvl5pPr marL="2057400" indent="-228600">
              <a:defRPr sz="1400" b="1">
                <a:solidFill>
                  <a:schemeClr val="tx1"/>
                </a:solidFill>
                <a:latin typeface="Arial" charset="0"/>
                <a:ea typeface="ＭＳ Ｐゴシック" charset="0"/>
                <a:cs typeface="ＭＳ Ｐゴシック" charset="0"/>
              </a:defRPr>
            </a:lvl5pPr>
            <a:lvl6pPr marL="25146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6pPr>
            <a:lvl7pPr marL="29718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7pPr>
            <a:lvl8pPr marL="34290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8pPr>
            <a:lvl9pPr marL="3886200" indent="-228600" algn="ctr" eaLnBrk="0" fontAlgn="base" hangingPunct="0">
              <a:spcBef>
                <a:spcPct val="0"/>
              </a:spcBef>
              <a:spcAft>
                <a:spcPct val="0"/>
              </a:spcAft>
              <a:defRPr sz="1400" b="1">
                <a:solidFill>
                  <a:schemeClr val="tx1"/>
                </a:solidFill>
                <a:latin typeface="Arial" charset="0"/>
                <a:ea typeface="ＭＳ Ｐゴシック" charset="0"/>
                <a:cs typeface="ＭＳ Ｐゴシック" charset="0"/>
              </a:defRPr>
            </a:lvl9pPr>
          </a:lstStyle>
          <a:p>
            <a:pPr>
              <a:defRPr/>
            </a:pPr>
            <a:r>
              <a:rPr lang="en-US" altLang="zh-TW" sz="2400" b="0">
                <a:ea typeface="PMingLiU" charset="0"/>
                <a:cs typeface="PMingLiU" charset="0"/>
              </a:rPr>
              <a:t>T</a:t>
            </a:r>
            <a:endParaRPr lang="en-US" altLang="zh-TW" sz="2400" b="0">
              <a:solidFill>
                <a:schemeClr val="tx2"/>
              </a:solidFill>
              <a:ea typeface="PMingLiU" charset="0"/>
              <a:cs typeface="PMingLiU" charset="0"/>
            </a:endParaRPr>
          </a:p>
        </p:txBody>
      </p:sp>
      <p:sp>
        <p:nvSpPr>
          <p:cNvPr id="38" name="Rectangle 37">
            <a:extLst>
              <a:ext uri="{FF2B5EF4-FFF2-40B4-BE49-F238E27FC236}">
                <a16:creationId xmlns:a16="http://schemas.microsoft.com/office/drawing/2014/main" id="{856DC8F3-BDE4-5820-8CE2-65947FCD109D}"/>
              </a:ext>
            </a:extLst>
          </p:cNvPr>
          <p:cNvSpPr>
            <a:spLocks noChangeArrowheads="1"/>
          </p:cNvSpPr>
          <p:nvPr/>
        </p:nvSpPr>
        <p:spPr bwMode="auto">
          <a:xfrm>
            <a:off x="3702968" y="4859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39" name="Rectangle 38">
            <a:extLst>
              <a:ext uri="{FF2B5EF4-FFF2-40B4-BE49-F238E27FC236}">
                <a16:creationId xmlns:a16="http://schemas.microsoft.com/office/drawing/2014/main" id="{47BA179D-2E6C-0697-87F4-EC33808AF526}"/>
              </a:ext>
            </a:extLst>
          </p:cNvPr>
          <p:cNvSpPr>
            <a:spLocks noChangeArrowheads="1"/>
          </p:cNvSpPr>
          <p:nvPr/>
        </p:nvSpPr>
        <p:spPr bwMode="auto">
          <a:xfrm>
            <a:off x="4007768" y="4859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0" name="Rectangle 39">
            <a:extLst>
              <a:ext uri="{FF2B5EF4-FFF2-40B4-BE49-F238E27FC236}">
                <a16:creationId xmlns:a16="http://schemas.microsoft.com/office/drawing/2014/main" id="{A1277B99-93B3-F325-6FE6-FF6FAAF0DBFE}"/>
              </a:ext>
            </a:extLst>
          </p:cNvPr>
          <p:cNvSpPr>
            <a:spLocks noChangeArrowheads="1"/>
          </p:cNvSpPr>
          <p:nvPr/>
        </p:nvSpPr>
        <p:spPr bwMode="auto">
          <a:xfrm>
            <a:off x="4312568" y="4554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1" name="Rectangle 40">
            <a:extLst>
              <a:ext uri="{FF2B5EF4-FFF2-40B4-BE49-F238E27FC236}">
                <a16:creationId xmlns:a16="http://schemas.microsoft.com/office/drawing/2014/main" id="{0C72D5E7-259E-6763-89D5-961763902AD0}"/>
              </a:ext>
            </a:extLst>
          </p:cNvPr>
          <p:cNvSpPr>
            <a:spLocks noChangeArrowheads="1"/>
          </p:cNvSpPr>
          <p:nvPr/>
        </p:nvSpPr>
        <p:spPr bwMode="auto">
          <a:xfrm>
            <a:off x="4312568" y="4859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2" name="Rectangle 41">
            <a:extLst>
              <a:ext uri="{FF2B5EF4-FFF2-40B4-BE49-F238E27FC236}">
                <a16:creationId xmlns:a16="http://schemas.microsoft.com/office/drawing/2014/main" id="{A8F92057-ACC8-17F0-05EF-7FCE072204D6}"/>
              </a:ext>
            </a:extLst>
          </p:cNvPr>
          <p:cNvSpPr>
            <a:spLocks noChangeArrowheads="1"/>
          </p:cNvSpPr>
          <p:nvPr/>
        </p:nvSpPr>
        <p:spPr bwMode="auto">
          <a:xfrm>
            <a:off x="4007768" y="4554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3" name="Rectangle 42">
            <a:extLst>
              <a:ext uri="{FF2B5EF4-FFF2-40B4-BE49-F238E27FC236}">
                <a16:creationId xmlns:a16="http://schemas.microsoft.com/office/drawing/2014/main" id="{7565A863-2BDC-0893-C7F8-F6AF18247B89}"/>
              </a:ext>
            </a:extLst>
          </p:cNvPr>
          <p:cNvSpPr>
            <a:spLocks noChangeArrowheads="1"/>
          </p:cNvSpPr>
          <p:nvPr/>
        </p:nvSpPr>
        <p:spPr bwMode="auto">
          <a:xfrm>
            <a:off x="4007768" y="4249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4" name="Rectangle 43">
            <a:extLst>
              <a:ext uri="{FF2B5EF4-FFF2-40B4-BE49-F238E27FC236}">
                <a16:creationId xmlns:a16="http://schemas.microsoft.com/office/drawing/2014/main" id="{7C911B6D-BA2B-4CAB-4EFD-3113677CC56F}"/>
              </a:ext>
            </a:extLst>
          </p:cNvPr>
          <p:cNvSpPr>
            <a:spLocks noChangeArrowheads="1"/>
          </p:cNvSpPr>
          <p:nvPr/>
        </p:nvSpPr>
        <p:spPr bwMode="auto">
          <a:xfrm>
            <a:off x="4312568" y="4249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5" name="Rectangle 44">
            <a:extLst>
              <a:ext uri="{FF2B5EF4-FFF2-40B4-BE49-F238E27FC236}">
                <a16:creationId xmlns:a16="http://schemas.microsoft.com/office/drawing/2014/main" id="{014A9FAE-A268-6F5D-1F49-2D729AD01075}"/>
              </a:ext>
            </a:extLst>
          </p:cNvPr>
          <p:cNvSpPr>
            <a:spLocks noChangeArrowheads="1"/>
          </p:cNvSpPr>
          <p:nvPr/>
        </p:nvSpPr>
        <p:spPr bwMode="auto">
          <a:xfrm>
            <a:off x="4617368" y="3640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6" name="Rectangle 45">
            <a:extLst>
              <a:ext uri="{FF2B5EF4-FFF2-40B4-BE49-F238E27FC236}">
                <a16:creationId xmlns:a16="http://schemas.microsoft.com/office/drawing/2014/main" id="{9787FDF9-9ECE-E9DB-62B8-763194E5AA02}"/>
              </a:ext>
            </a:extLst>
          </p:cNvPr>
          <p:cNvSpPr>
            <a:spLocks noChangeArrowheads="1"/>
          </p:cNvSpPr>
          <p:nvPr/>
        </p:nvSpPr>
        <p:spPr bwMode="auto">
          <a:xfrm>
            <a:off x="4617368" y="3335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7" name="Rectangle 46">
            <a:extLst>
              <a:ext uri="{FF2B5EF4-FFF2-40B4-BE49-F238E27FC236}">
                <a16:creationId xmlns:a16="http://schemas.microsoft.com/office/drawing/2014/main" id="{264E6743-6E30-2305-C833-50E4805310E2}"/>
              </a:ext>
            </a:extLst>
          </p:cNvPr>
          <p:cNvSpPr>
            <a:spLocks noChangeArrowheads="1"/>
          </p:cNvSpPr>
          <p:nvPr/>
        </p:nvSpPr>
        <p:spPr bwMode="auto">
          <a:xfrm>
            <a:off x="4922168" y="3335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8" name="Rectangle 47">
            <a:extLst>
              <a:ext uri="{FF2B5EF4-FFF2-40B4-BE49-F238E27FC236}">
                <a16:creationId xmlns:a16="http://schemas.microsoft.com/office/drawing/2014/main" id="{B0470FF4-9E76-2F41-43DA-B358E4E641E3}"/>
              </a:ext>
            </a:extLst>
          </p:cNvPr>
          <p:cNvSpPr>
            <a:spLocks noChangeArrowheads="1"/>
          </p:cNvSpPr>
          <p:nvPr/>
        </p:nvSpPr>
        <p:spPr bwMode="auto">
          <a:xfrm>
            <a:off x="4922168" y="3640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49" name="Rectangle 48">
            <a:extLst>
              <a:ext uri="{FF2B5EF4-FFF2-40B4-BE49-F238E27FC236}">
                <a16:creationId xmlns:a16="http://schemas.microsoft.com/office/drawing/2014/main" id="{83748C9F-C633-A038-C584-A6BC677987DF}"/>
              </a:ext>
            </a:extLst>
          </p:cNvPr>
          <p:cNvSpPr>
            <a:spLocks noChangeArrowheads="1"/>
          </p:cNvSpPr>
          <p:nvPr/>
        </p:nvSpPr>
        <p:spPr bwMode="auto">
          <a:xfrm>
            <a:off x="5226968" y="3640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0" name="Rectangle 49">
            <a:extLst>
              <a:ext uri="{FF2B5EF4-FFF2-40B4-BE49-F238E27FC236}">
                <a16:creationId xmlns:a16="http://schemas.microsoft.com/office/drawing/2014/main" id="{63950514-DC55-B470-0C92-6F5514BAB02C}"/>
              </a:ext>
            </a:extLst>
          </p:cNvPr>
          <p:cNvSpPr>
            <a:spLocks noChangeArrowheads="1"/>
          </p:cNvSpPr>
          <p:nvPr/>
        </p:nvSpPr>
        <p:spPr bwMode="auto">
          <a:xfrm>
            <a:off x="5531768" y="3640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1" name="Rectangle 50">
            <a:extLst>
              <a:ext uri="{FF2B5EF4-FFF2-40B4-BE49-F238E27FC236}">
                <a16:creationId xmlns:a16="http://schemas.microsoft.com/office/drawing/2014/main" id="{21C06A8A-5BB1-9CFE-7B18-E2B9BB91F14E}"/>
              </a:ext>
            </a:extLst>
          </p:cNvPr>
          <p:cNvSpPr>
            <a:spLocks noChangeArrowheads="1"/>
          </p:cNvSpPr>
          <p:nvPr/>
        </p:nvSpPr>
        <p:spPr bwMode="auto">
          <a:xfrm>
            <a:off x="5836568" y="3640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2" name="Rectangle 51">
            <a:extLst>
              <a:ext uri="{FF2B5EF4-FFF2-40B4-BE49-F238E27FC236}">
                <a16:creationId xmlns:a16="http://schemas.microsoft.com/office/drawing/2014/main" id="{524684E1-6F79-458F-7355-9D3437A6EFAB}"/>
              </a:ext>
            </a:extLst>
          </p:cNvPr>
          <p:cNvSpPr>
            <a:spLocks noChangeArrowheads="1"/>
          </p:cNvSpPr>
          <p:nvPr/>
        </p:nvSpPr>
        <p:spPr bwMode="auto">
          <a:xfrm>
            <a:off x="5836568" y="2420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3" name="Rectangle 52">
            <a:extLst>
              <a:ext uri="{FF2B5EF4-FFF2-40B4-BE49-F238E27FC236}">
                <a16:creationId xmlns:a16="http://schemas.microsoft.com/office/drawing/2014/main" id="{94AD6211-6A38-BF30-FBEC-A4437E807FA2}"/>
              </a:ext>
            </a:extLst>
          </p:cNvPr>
          <p:cNvSpPr>
            <a:spLocks noChangeArrowheads="1"/>
          </p:cNvSpPr>
          <p:nvPr/>
        </p:nvSpPr>
        <p:spPr bwMode="auto">
          <a:xfrm>
            <a:off x="5836568" y="2116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4" name="Rectangle 53">
            <a:extLst>
              <a:ext uri="{FF2B5EF4-FFF2-40B4-BE49-F238E27FC236}">
                <a16:creationId xmlns:a16="http://schemas.microsoft.com/office/drawing/2014/main" id="{EEE52886-D3C2-0B92-09CB-CEE4DF4627E6}"/>
              </a:ext>
            </a:extLst>
          </p:cNvPr>
          <p:cNvSpPr>
            <a:spLocks noChangeArrowheads="1"/>
          </p:cNvSpPr>
          <p:nvPr/>
        </p:nvSpPr>
        <p:spPr bwMode="auto">
          <a:xfrm>
            <a:off x="6141368" y="2116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5" name="Rectangle 54">
            <a:extLst>
              <a:ext uri="{FF2B5EF4-FFF2-40B4-BE49-F238E27FC236}">
                <a16:creationId xmlns:a16="http://schemas.microsoft.com/office/drawing/2014/main" id="{8E0A1E5C-51F9-0BE0-6324-49AAB7B27674}"/>
              </a:ext>
            </a:extLst>
          </p:cNvPr>
          <p:cNvSpPr>
            <a:spLocks noChangeArrowheads="1"/>
          </p:cNvSpPr>
          <p:nvPr/>
        </p:nvSpPr>
        <p:spPr bwMode="auto">
          <a:xfrm>
            <a:off x="6141368" y="2420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6" name="Rectangle 55">
            <a:extLst>
              <a:ext uri="{FF2B5EF4-FFF2-40B4-BE49-F238E27FC236}">
                <a16:creationId xmlns:a16="http://schemas.microsoft.com/office/drawing/2014/main" id="{16960896-A017-DA14-C19F-7C18DF58F77F}"/>
              </a:ext>
            </a:extLst>
          </p:cNvPr>
          <p:cNvSpPr>
            <a:spLocks noChangeArrowheads="1"/>
          </p:cNvSpPr>
          <p:nvPr/>
        </p:nvSpPr>
        <p:spPr bwMode="auto">
          <a:xfrm>
            <a:off x="6446168" y="2116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7" name="Rectangle 56">
            <a:extLst>
              <a:ext uri="{FF2B5EF4-FFF2-40B4-BE49-F238E27FC236}">
                <a16:creationId xmlns:a16="http://schemas.microsoft.com/office/drawing/2014/main" id="{8C0C2B4B-9BB2-0B63-916F-7E993B076988}"/>
              </a:ext>
            </a:extLst>
          </p:cNvPr>
          <p:cNvSpPr>
            <a:spLocks noChangeArrowheads="1"/>
          </p:cNvSpPr>
          <p:nvPr/>
        </p:nvSpPr>
        <p:spPr bwMode="auto">
          <a:xfrm>
            <a:off x="6446168" y="2420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8" name="Rectangle 57">
            <a:extLst>
              <a:ext uri="{FF2B5EF4-FFF2-40B4-BE49-F238E27FC236}">
                <a16:creationId xmlns:a16="http://schemas.microsoft.com/office/drawing/2014/main" id="{F0EC0D94-0728-B23A-9499-5D99740CCC47}"/>
              </a:ext>
            </a:extLst>
          </p:cNvPr>
          <p:cNvSpPr>
            <a:spLocks noChangeArrowheads="1"/>
          </p:cNvSpPr>
          <p:nvPr/>
        </p:nvSpPr>
        <p:spPr bwMode="auto">
          <a:xfrm>
            <a:off x="6750968" y="2420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59" name="Rectangle 58">
            <a:extLst>
              <a:ext uri="{FF2B5EF4-FFF2-40B4-BE49-F238E27FC236}">
                <a16:creationId xmlns:a16="http://schemas.microsoft.com/office/drawing/2014/main" id="{0563C1BE-C34E-7EAA-D7F8-1BEC0CD4166D}"/>
              </a:ext>
            </a:extLst>
          </p:cNvPr>
          <p:cNvSpPr>
            <a:spLocks noChangeArrowheads="1"/>
          </p:cNvSpPr>
          <p:nvPr/>
        </p:nvSpPr>
        <p:spPr bwMode="auto">
          <a:xfrm>
            <a:off x="6750968" y="2116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0" name="Rectangle 59">
            <a:extLst>
              <a:ext uri="{FF2B5EF4-FFF2-40B4-BE49-F238E27FC236}">
                <a16:creationId xmlns:a16="http://schemas.microsoft.com/office/drawing/2014/main" id="{46D29B76-79EB-A312-987D-01A4AD5C10E0}"/>
              </a:ext>
            </a:extLst>
          </p:cNvPr>
          <p:cNvSpPr>
            <a:spLocks noChangeArrowheads="1"/>
          </p:cNvSpPr>
          <p:nvPr/>
        </p:nvSpPr>
        <p:spPr bwMode="auto">
          <a:xfrm>
            <a:off x="5226968" y="3944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1" name="Rectangle 60">
            <a:extLst>
              <a:ext uri="{FF2B5EF4-FFF2-40B4-BE49-F238E27FC236}">
                <a16:creationId xmlns:a16="http://schemas.microsoft.com/office/drawing/2014/main" id="{2FFB07AE-36DB-05AE-2FD8-DCF105DD04BD}"/>
              </a:ext>
            </a:extLst>
          </p:cNvPr>
          <p:cNvSpPr>
            <a:spLocks noChangeArrowheads="1"/>
          </p:cNvSpPr>
          <p:nvPr/>
        </p:nvSpPr>
        <p:spPr bwMode="auto">
          <a:xfrm>
            <a:off x="5531768" y="3944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2" name="Rectangle 61">
            <a:extLst>
              <a:ext uri="{FF2B5EF4-FFF2-40B4-BE49-F238E27FC236}">
                <a16:creationId xmlns:a16="http://schemas.microsoft.com/office/drawing/2014/main" id="{EF826F39-09E6-0D93-059E-80D7C0E70745}"/>
              </a:ext>
            </a:extLst>
          </p:cNvPr>
          <p:cNvSpPr>
            <a:spLocks noChangeArrowheads="1"/>
          </p:cNvSpPr>
          <p:nvPr/>
        </p:nvSpPr>
        <p:spPr bwMode="auto">
          <a:xfrm>
            <a:off x="5836568" y="3944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3" name="Rectangle 62">
            <a:extLst>
              <a:ext uri="{FF2B5EF4-FFF2-40B4-BE49-F238E27FC236}">
                <a16:creationId xmlns:a16="http://schemas.microsoft.com/office/drawing/2014/main" id="{161E5FA8-E906-8426-4B0E-16A36D7F676E}"/>
              </a:ext>
            </a:extLst>
          </p:cNvPr>
          <p:cNvSpPr>
            <a:spLocks noChangeArrowheads="1"/>
          </p:cNvSpPr>
          <p:nvPr/>
        </p:nvSpPr>
        <p:spPr bwMode="auto">
          <a:xfrm>
            <a:off x="6750968" y="4249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4" name="Rectangle 63">
            <a:extLst>
              <a:ext uri="{FF2B5EF4-FFF2-40B4-BE49-F238E27FC236}">
                <a16:creationId xmlns:a16="http://schemas.microsoft.com/office/drawing/2014/main" id="{CBC9FC6F-BC04-D5F9-C7B7-6F129C968C5F}"/>
              </a:ext>
            </a:extLst>
          </p:cNvPr>
          <p:cNvSpPr>
            <a:spLocks noChangeArrowheads="1"/>
          </p:cNvSpPr>
          <p:nvPr/>
        </p:nvSpPr>
        <p:spPr bwMode="auto">
          <a:xfrm>
            <a:off x="7055768" y="4249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5" name="Rectangle 64">
            <a:extLst>
              <a:ext uri="{FF2B5EF4-FFF2-40B4-BE49-F238E27FC236}">
                <a16:creationId xmlns:a16="http://schemas.microsoft.com/office/drawing/2014/main" id="{F55E1556-111E-DE66-D522-B0DD7730B318}"/>
              </a:ext>
            </a:extLst>
          </p:cNvPr>
          <p:cNvSpPr>
            <a:spLocks noChangeArrowheads="1"/>
          </p:cNvSpPr>
          <p:nvPr/>
        </p:nvSpPr>
        <p:spPr bwMode="auto">
          <a:xfrm>
            <a:off x="7055768" y="4554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6" name="Rectangle 65">
            <a:extLst>
              <a:ext uri="{FF2B5EF4-FFF2-40B4-BE49-F238E27FC236}">
                <a16:creationId xmlns:a16="http://schemas.microsoft.com/office/drawing/2014/main" id="{684697BD-1AC2-CEFB-0A74-C90E2E342668}"/>
              </a:ext>
            </a:extLst>
          </p:cNvPr>
          <p:cNvSpPr>
            <a:spLocks noChangeArrowheads="1"/>
          </p:cNvSpPr>
          <p:nvPr/>
        </p:nvSpPr>
        <p:spPr bwMode="auto">
          <a:xfrm>
            <a:off x="6750968" y="4554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7" name="Rectangle 66">
            <a:extLst>
              <a:ext uri="{FF2B5EF4-FFF2-40B4-BE49-F238E27FC236}">
                <a16:creationId xmlns:a16="http://schemas.microsoft.com/office/drawing/2014/main" id="{1D157022-DEB5-A16A-219A-E4C110B2270A}"/>
              </a:ext>
            </a:extLst>
          </p:cNvPr>
          <p:cNvSpPr>
            <a:spLocks noChangeArrowheads="1"/>
          </p:cNvSpPr>
          <p:nvPr/>
        </p:nvSpPr>
        <p:spPr bwMode="auto">
          <a:xfrm>
            <a:off x="6750968" y="4859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8" name="Rectangle 67">
            <a:extLst>
              <a:ext uri="{FF2B5EF4-FFF2-40B4-BE49-F238E27FC236}">
                <a16:creationId xmlns:a16="http://schemas.microsoft.com/office/drawing/2014/main" id="{FA058944-93A9-32C2-62CB-F3BC3696B612}"/>
              </a:ext>
            </a:extLst>
          </p:cNvPr>
          <p:cNvSpPr>
            <a:spLocks noChangeArrowheads="1"/>
          </p:cNvSpPr>
          <p:nvPr/>
        </p:nvSpPr>
        <p:spPr bwMode="auto">
          <a:xfrm>
            <a:off x="7055768" y="4859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69" name="Rectangle 68">
            <a:extLst>
              <a:ext uri="{FF2B5EF4-FFF2-40B4-BE49-F238E27FC236}">
                <a16:creationId xmlns:a16="http://schemas.microsoft.com/office/drawing/2014/main" id="{FF977054-E03E-B4C8-6D01-E2CBB4A42391}"/>
              </a:ext>
            </a:extLst>
          </p:cNvPr>
          <p:cNvSpPr>
            <a:spLocks noChangeArrowheads="1"/>
          </p:cNvSpPr>
          <p:nvPr/>
        </p:nvSpPr>
        <p:spPr bwMode="auto">
          <a:xfrm>
            <a:off x="6446168" y="3640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0" name="Rectangle 69">
            <a:extLst>
              <a:ext uri="{FF2B5EF4-FFF2-40B4-BE49-F238E27FC236}">
                <a16:creationId xmlns:a16="http://schemas.microsoft.com/office/drawing/2014/main" id="{0D1B4CC8-0529-D143-807A-55FAE64E2BE6}"/>
              </a:ext>
            </a:extLst>
          </p:cNvPr>
          <p:cNvSpPr>
            <a:spLocks noChangeArrowheads="1"/>
          </p:cNvSpPr>
          <p:nvPr/>
        </p:nvSpPr>
        <p:spPr bwMode="auto">
          <a:xfrm>
            <a:off x="6750968" y="5164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1" name="Rectangle 70">
            <a:extLst>
              <a:ext uri="{FF2B5EF4-FFF2-40B4-BE49-F238E27FC236}">
                <a16:creationId xmlns:a16="http://schemas.microsoft.com/office/drawing/2014/main" id="{528759E7-B0D8-2AD1-B153-B06F1908758B}"/>
              </a:ext>
            </a:extLst>
          </p:cNvPr>
          <p:cNvSpPr>
            <a:spLocks noChangeArrowheads="1"/>
          </p:cNvSpPr>
          <p:nvPr/>
        </p:nvSpPr>
        <p:spPr bwMode="auto">
          <a:xfrm>
            <a:off x="7055768" y="5164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2" name="Rectangle 71">
            <a:extLst>
              <a:ext uri="{FF2B5EF4-FFF2-40B4-BE49-F238E27FC236}">
                <a16:creationId xmlns:a16="http://schemas.microsoft.com/office/drawing/2014/main" id="{2AB0603B-BC07-B0E7-159E-F05571DEF5BE}"/>
              </a:ext>
            </a:extLst>
          </p:cNvPr>
          <p:cNvSpPr>
            <a:spLocks noChangeArrowheads="1"/>
          </p:cNvSpPr>
          <p:nvPr/>
        </p:nvSpPr>
        <p:spPr bwMode="auto">
          <a:xfrm>
            <a:off x="7970168" y="5164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3" name="Rectangle 72">
            <a:extLst>
              <a:ext uri="{FF2B5EF4-FFF2-40B4-BE49-F238E27FC236}">
                <a16:creationId xmlns:a16="http://schemas.microsoft.com/office/drawing/2014/main" id="{1D4CF8AA-3B13-2174-52BE-C93670AECF77}"/>
              </a:ext>
            </a:extLst>
          </p:cNvPr>
          <p:cNvSpPr>
            <a:spLocks noChangeArrowheads="1"/>
          </p:cNvSpPr>
          <p:nvPr/>
        </p:nvSpPr>
        <p:spPr bwMode="auto">
          <a:xfrm>
            <a:off x="8274968" y="51640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4" name="Rectangle 73">
            <a:extLst>
              <a:ext uri="{FF2B5EF4-FFF2-40B4-BE49-F238E27FC236}">
                <a16:creationId xmlns:a16="http://schemas.microsoft.com/office/drawing/2014/main" id="{A160073D-350A-F9C7-4A36-C3A735031758}"/>
              </a:ext>
            </a:extLst>
          </p:cNvPr>
          <p:cNvSpPr>
            <a:spLocks noChangeArrowheads="1"/>
          </p:cNvSpPr>
          <p:nvPr/>
        </p:nvSpPr>
        <p:spPr bwMode="auto">
          <a:xfrm>
            <a:off x="8274968" y="5773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5" name="Rectangle 74">
            <a:extLst>
              <a:ext uri="{FF2B5EF4-FFF2-40B4-BE49-F238E27FC236}">
                <a16:creationId xmlns:a16="http://schemas.microsoft.com/office/drawing/2014/main" id="{FC4E9A1E-9E5C-399F-57C1-98D79027442F}"/>
              </a:ext>
            </a:extLst>
          </p:cNvPr>
          <p:cNvSpPr>
            <a:spLocks noChangeArrowheads="1"/>
          </p:cNvSpPr>
          <p:nvPr/>
        </p:nvSpPr>
        <p:spPr bwMode="auto">
          <a:xfrm>
            <a:off x="7970168" y="5773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6" name="Rectangle 75">
            <a:extLst>
              <a:ext uri="{FF2B5EF4-FFF2-40B4-BE49-F238E27FC236}">
                <a16:creationId xmlns:a16="http://schemas.microsoft.com/office/drawing/2014/main" id="{7CEE74DB-CADE-D227-770D-ABECFAF65D71}"/>
              </a:ext>
            </a:extLst>
          </p:cNvPr>
          <p:cNvSpPr>
            <a:spLocks noChangeArrowheads="1"/>
          </p:cNvSpPr>
          <p:nvPr/>
        </p:nvSpPr>
        <p:spPr bwMode="auto">
          <a:xfrm>
            <a:off x="8274968" y="6078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7" name="Rectangle 76">
            <a:extLst>
              <a:ext uri="{FF2B5EF4-FFF2-40B4-BE49-F238E27FC236}">
                <a16:creationId xmlns:a16="http://schemas.microsoft.com/office/drawing/2014/main" id="{08599953-FC1A-D891-2370-9D30519A8074}"/>
              </a:ext>
            </a:extLst>
          </p:cNvPr>
          <p:cNvSpPr>
            <a:spLocks noChangeArrowheads="1"/>
          </p:cNvSpPr>
          <p:nvPr/>
        </p:nvSpPr>
        <p:spPr bwMode="auto">
          <a:xfrm>
            <a:off x="7970168" y="6078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8" name="Rectangle 77">
            <a:extLst>
              <a:ext uri="{FF2B5EF4-FFF2-40B4-BE49-F238E27FC236}">
                <a16:creationId xmlns:a16="http://schemas.microsoft.com/office/drawing/2014/main" id="{F45BD576-4550-FBDD-5D82-2E6FB21E1145}"/>
              </a:ext>
            </a:extLst>
          </p:cNvPr>
          <p:cNvSpPr>
            <a:spLocks noChangeArrowheads="1"/>
          </p:cNvSpPr>
          <p:nvPr/>
        </p:nvSpPr>
        <p:spPr bwMode="auto">
          <a:xfrm>
            <a:off x="5836568" y="5773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79" name="Rectangle 78">
            <a:extLst>
              <a:ext uri="{FF2B5EF4-FFF2-40B4-BE49-F238E27FC236}">
                <a16:creationId xmlns:a16="http://schemas.microsoft.com/office/drawing/2014/main" id="{3526289B-B806-08E2-E2FD-B764871093A1}"/>
              </a:ext>
            </a:extLst>
          </p:cNvPr>
          <p:cNvSpPr>
            <a:spLocks noChangeArrowheads="1"/>
          </p:cNvSpPr>
          <p:nvPr/>
        </p:nvSpPr>
        <p:spPr bwMode="auto">
          <a:xfrm>
            <a:off x="6141368" y="5773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0" name="Rectangle 79">
            <a:extLst>
              <a:ext uri="{FF2B5EF4-FFF2-40B4-BE49-F238E27FC236}">
                <a16:creationId xmlns:a16="http://schemas.microsoft.com/office/drawing/2014/main" id="{48891209-23A6-F2C8-91EC-BF51F2F8AC9A}"/>
              </a:ext>
            </a:extLst>
          </p:cNvPr>
          <p:cNvSpPr>
            <a:spLocks noChangeArrowheads="1"/>
          </p:cNvSpPr>
          <p:nvPr/>
        </p:nvSpPr>
        <p:spPr bwMode="auto">
          <a:xfrm>
            <a:off x="6141368" y="6078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1" name="Rectangle 80">
            <a:extLst>
              <a:ext uri="{FF2B5EF4-FFF2-40B4-BE49-F238E27FC236}">
                <a16:creationId xmlns:a16="http://schemas.microsoft.com/office/drawing/2014/main" id="{5CF82D22-195A-62E2-A925-119DD40BD048}"/>
              </a:ext>
            </a:extLst>
          </p:cNvPr>
          <p:cNvSpPr>
            <a:spLocks noChangeArrowheads="1"/>
          </p:cNvSpPr>
          <p:nvPr/>
        </p:nvSpPr>
        <p:spPr bwMode="auto">
          <a:xfrm>
            <a:off x="5836568" y="6078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2" name="Rectangle 81">
            <a:extLst>
              <a:ext uri="{FF2B5EF4-FFF2-40B4-BE49-F238E27FC236}">
                <a16:creationId xmlns:a16="http://schemas.microsoft.com/office/drawing/2014/main" id="{2DEB827F-1045-873B-9300-244A70CFF624}"/>
              </a:ext>
            </a:extLst>
          </p:cNvPr>
          <p:cNvSpPr>
            <a:spLocks noChangeArrowheads="1"/>
          </p:cNvSpPr>
          <p:nvPr/>
        </p:nvSpPr>
        <p:spPr bwMode="auto">
          <a:xfrm>
            <a:off x="4007768" y="5773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3" name="Rectangle 82">
            <a:extLst>
              <a:ext uri="{FF2B5EF4-FFF2-40B4-BE49-F238E27FC236}">
                <a16:creationId xmlns:a16="http://schemas.microsoft.com/office/drawing/2014/main" id="{B88BC058-DA6D-783D-B84C-CBF394BDBAD6}"/>
              </a:ext>
            </a:extLst>
          </p:cNvPr>
          <p:cNvSpPr>
            <a:spLocks noChangeArrowheads="1"/>
          </p:cNvSpPr>
          <p:nvPr/>
        </p:nvSpPr>
        <p:spPr bwMode="auto">
          <a:xfrm>
            <a:off x="4007768" y="6078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4" name="Rectangle 83">
            <a:extLst>
              <a:ext uri="{FF2B5EF4-FFF2-40B4-BE49-F238E27FC236}">
                <a16:creationId xmlns:a16="http://schemas.microsoft.com/office/drawing/2014/main" id="{4EAECFCD-CE85-1AFD-1A0A-D5D14F560881}"/>
              </a:ext>
            </a:extLst>
          </p:cNvPr>
          <p:cNvSpPr>
            <a:spLocks noChangeArrowheads="1"/>
          </p:cNvSpPr>
          <p:nvPr/>
        </p:nvSpPr>
        <p:spPr bwMode="auto">
          <a:xfrm>
            <a:off x="3702968" y="6078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5" name="Rectangle 84">
            <a:extLst>
              <a:ext uri="{FF2B5EF4-FFF2-40B4-BE49-F238E27FC236}">
                <a16:creationId xmlns:a16="http://schemas.microsoft.com/office/drawing/2014/main" id="{1BD16BEF-67D4-7B03-795D-1AD67E768877}"/>
              </a:ext>
            </a:extLst>
          </p:cNvPr>
          <p:cNvSpPr>
            <a:spLocks noChangeArrowheads="1"/>
          </p:cNvSpPr>
          <p:nvPr/>
        </p:nvSpPr>
        <p:spPr bwMode="auto">
          <a:xfrm>
            <a:off x="3702968" y="5773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6" name="Rectangle 85">
            <a:extLst>
              <a:ext uri="{FF2B5EF4-FFF2-40B4-BE49-F238E27FC236}">
                <a16:creationId xmlns:a16="http://schemas.microsoft.com/office/drawing/2014/main" id="{8BD32E68-1E33-CA1F-FDC3-B41F454C34E7}"/>
              </a:ext>
            </a:extLst>
          </p:cNvPr>
          <p:cNvSpPr>
            <a:spLocks noChangeArrowheads="1"/>
          </p:cNvSpPr>
          <p:nvPr/>
        </p:nvSpPr>
        <p:spPr bwMode="auto">
          <a:xfrm>
            <a:off x="3398168" y="3030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7" name="Rectangle 86">
            <a:extLst>
              <a:ext uri="{FF2B5EF4-FFF2-40B4-BE49-F238E27FC236}">
                <a16:creationId xmlns:a16="http://schemas.microsoft.com/office/drawing/2014/main" id="{F78B3597-89C7-2D09-ADD7-67AD4E28F9D4}"/>
              </a:ext>
            </a:extLst>
          </p:cNvPr>
          <p:cNvSpPr>
            <a:spLocks noChangeArrowheads="1"/>
          </p:cNvSpPr>
          <p:nvPr/>
        </p:nvSpPr>
        <p:spPr bwMode="auto">
          <a:xfrm>
            <a:off x="3398168" y="2725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8" name="Rectangle 87">
            <a:extLst>
              <a:ext uri="{FF2B5EF4-FFF2-40B4-BE49-F238E27FC236}">
                <a16:creationId xmlns:a16="http://schemas.microsoft.com/office/drawing/2014/main" id="{AB4162D1-6F58-A1CD-0BC0-76A44B3C00E4}"/>
              </a:ext>
            </a:extLst>
          </p:cNvPr>
          <p:cNvSpPr>
            <a:spLocks noChangeArrowheads="1"/>
          </p:cNvSpPr>
          <p:nvPr/>
        </p:nvSpPr>
        <p:spPr bwMode="auto">
          <a:xfrm>
            <a:off x="3702968" y="27256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89" name="Rectangle 88">
            <a:extLst>
              <a:ext uri="{FF2B5EF4-FFF2-40B4-BE49-F238E27FC236}">
                <a16:creationId xmlns:a16="http://schemas.microsoft.com/office/drawing/2014/main" id="{0963406E-D93C-3AD3-EE11-417B6926D727}"/>
              </a:ext>
            </a:extLst>
          </p:cNvPr>
          <p:cNvSpPr>
            <a:spLocks noChangeArrowheads="1"/>
          </p:cNvSpPr>
          <p:nvPr/>
        </p:nvSpPr>
        <p:spPr bwMode="auto">
          <a:xfrm>
            <a:off x="3702968" y="3030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0" name="Rectangle 89">
            <a:extLst>
              <a:ext uri="{FF2B5EF4-FFF2-40B4-BE49-F238E27FC236}">
                <a16:creationId xmlns:a16="http://schemas.microsoft.com/office/drawing/2014/main" id="{F40A9A91-2E13-73B4-D897-B1DD6D96594E}"/>
              </a:ext>
            </a:extLst>
          </p:cNvPr>
          <p:cNvSpPr>
            <a:spLocks noChangeArrowheads="1"/>
          </p:cNvSpPr>
          <p:nvPr/>
        </p:nvSpPr>
        <p:spPr bwMode="auto">
          <a:xfrm>
            <a:off x="4617368" y="1811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1" name="Rectangle 90">
            <a:extLst>
              <a:ext uri="{FF2B5EF4-FFF2-40B4-BE49-F238E27FC236}">
                <a16:creationId xmlns:a16="http://schemas.microsoft.com/office/drawing/2014/main" id="{20F67974-5B44-CA24-EDEF-F6A8929766D2}"/>
              </a:ext>
            </a:extLst>
          </p:cNvPr>
          <p:cNvSpPr>
            <a:spLocks noChangeArrowheads="1"/>
          </p:cNvSpPr>
          <p:nvPr/>
        </p:nvSpPr>
        <p:spPr bwMode="auto">
          <a:xfrm>
            <a:off x="46173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2" name="Rectangle 91">
            <a:extLst>
              <a:ext uri="{FF2B5EF4-FFF2-40B4-BE49-F238E27FC236}">
                <a16:creationId xmlns:a16="http://schemas.microsoft.com/office/drawing/2014/main" id="{DC2CF9A5-E465-6609-C10D-4577BF2875C4}"/>
              </a:ext>
            </a:extLst>
          </p:cNvPr>
          <p:cNvSpPr>
            <a:spLocks noChangeArrowheads="1"/>
          </p:cNvSpPr>
          <p:nvPr/>
        </p:nvSpPr>
        <p:spPr bwMode="auto">
          <a:xfrm>
            <a:off x="49221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3" name="Rectangle 92">
            <a:extLst>
              <a:ext uri="{FF2B5EF4-FFF2-40B4-BE49-F238E27FC236}">
                <a16:creationId xmlns:a16="http://schemas.microsoft.com/office/drawing/2014/main" id="{4F3856D9-7D58-D51D-92C5-DF1A692CD81C}"/>
              </a:ext>
            </a:extLst>
          </p:cNvPr>
          <p:cNvSpPr>
            <a:spLocks noChangeArrowheads="1"/>
          </p:cNvSpPr>
          <p:nvPr/>
        </p:nvSpPr>
        <p:spPr bwMode="auto">
          <a:xfrm>
            <a:off x="4922168" y="1811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4" name="Rectangle 93">
            <a:extLst>
              <a:ext uri="{FF2B5EF4-FFF2-40B4-BE49-F238E27FC236}">
                <a16:creationId xmlns:a16="http://schemas.microsoft.com/office/drawing/2014/main" id="{EBDEBBC1-7D55-96FB-E726-BD99DFBE76AA}"/>
              </a:ext>
            </a:extLst>
          </p:cNvPr>
          <p:cNvSpPr>
            <a:spLocks noChangeArrowheads="1"/>
          </p:cNvSpPr>
          <p:nvPr/>
        </p:nvSpPr>
        <p:spPr bwMode="auto">
          <a:xfrm>
            <a:off x="64461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5" name="Rectangle 94">
            <a:extLst>
              <a:ext uri="{FF2B5EF4-FFF2-40B4-BE49-F238E27FC236}">
                <a16:creationId xmlns:a16="http://schemas.microsoft.com/office/drawing/2014/main" id="{F3A53A26-2868-7691-7607-88076E258F76}"/>
              </a:ext>
            </a:extLst>
          </p:cNvPr>
          <p:cNvSpPr>
            <a:spLocks noChangeArrowheads="1"/>
          </p:cNvSpPr>
          <p:nvPr/>
        </p:nvSpPr>
        <p:spPr bwMode="auto">
          <a:xfrm>
            <a:off x="6446168" y="1811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6" name="Rectangle 95">
            <a:extLst>
              <a:ext uri="{FF2B5EF4-FFF2-40B4-BE49-F238E27FC236}">
                <a16:creationId xmlns:a16="http://schemas.microsoft.com/office/drawing/2014/main" id="{8D44CDAB-7989-A246-861C-9D176FE66A04}"/>
              </a:ext>
            </a:extLst>
          </p:cNvPr>
          <p:cNvSpPr>
            <a:spLocks noChangeArrowheads="1"/>
          </p:cNvSpPr>
          <p:nvPr/>
        </p:nvSpPr>
        <p:spPr bwMode="auto">
          <a:xfrm>
            <a:off x="67509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7" name="Rectangle 96">
            <a:extLst>
              <a:ext uri="{FF2B5EF4-FFF2-40B4-BE49-F238E27FC236}">
                <a16:creationId xmlns:a16="http://schemas.microsoft.com/office/drawing/2014/main" id="{E5E3166C-99CA-7E4D-6706-42CBE9D7B0E4}"/>
              </a:ext>
            </a:extLst>
          </p:cNvPr>
          <p:cNvSpPr>
            <a:spLocks noChangeArrowheads="1"/>
          </p:cNvSpPr>
          <p:nvPr/>
        </p:nvSpPr>
        <p:spPr bwMode="auto">
          <a:xfrm>
            <a:off x="6750968" y="18112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8" name="Rectangle 97">
            <a:extLst>
              <a:ext uri="{FF2B5EF4-FFF2-40B4-BE49-F238E27FC236}">
                <a16:creationId xmlns:a16="http://schemas.microsoft.com/office/drawing/2014/main" id="{913680B5-A0BD-4B2C-4A78-613DD495FEB2}"/>
              </a:ext>
            </a:extLst>
          </p:cNvPr>
          <p:cNvSpPr>
            <a:spLocks noChangeArrowheads="1"/>
          </p:cNvSpPr>
          <p:nvPr/>
        </p:nvSpPr>
        <p:spPr bwMode="auto">
          <a:xfrm>
            <a:off x="76653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99" name="Rectangle 98">
            <a:extLst>
              <a:ext uri="{FF2B5EF4-FFF2-40B4-BE49-F238E27FC236}">
                <a16:creationId xmlns:a16="http://schemas.microsoft.com/office/drawing/2014/main" id="{B9CAC284-F03C-1421-9F39-6F528D96C0FB}"/>
              </a:ext>
            </a:extLst>
          </p:cNvPr>
          <p:cNvSpPr>
            <a:spLocks noChangeArrowheads="1"/>
          </p:cNvSpPr>
          <p:nvPr/>
        </p:nvSpPr>
        <p:spPr bwMode="auto">
          <a:xfrm>
            <a:off x="79701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0" name="Rectangle 99">
            <a:extLst>
              <a:ext uri="{FF2B5EF4-FFF2-40B4-BE49-F238E27FC236}">
                <a16:creationId xmlns:a16="http://schemas.microsoft.com/office/drawing/2014/main" id="{417E9158-891C-38ED-4983-42E99F61CD15}"/>
              </a:ext>
            </a:extLst>
          </p:cNvPr>
          <p:cNvSpPr>
            <a:spLocks noChangeArrowheads="1"/>
          </p:cNvSpPr>
          <p:nvPr/>
        </p:nvSpPr>
        <p:spPr bwMode="auto">
          <a:xfrm>
            <a:off x="8274968" y="15064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1" name="Rectangle 100">
            <a:extLst>
              <a:ext uri="{FF2B5EF4-FFF2-40B4-BE49-F238E27FC236}">
                <a16:creationId xmlns:a16="http://schemas.microsoft.com/office/drawing/2014/main" id="{EB119A09-3BF8-6F45-4D04-4F838BD474BF}"/>
              </a:ext>
            </a:extLst>
          </p:cNvPr>
          <p:cNvSpPr>
            <a:spLocks noChangeArrowheads="1"/>
          </p:cNvSpPr>
          <p:nvPr/>
        </p:nvSpPr>
        <p:spPr bwMode="auto">
          <a:xfrm>
            <a:off x="6141368" y="3944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2" name="Rectangle 101">
            <a:extLst>
              <a:ext uri="{FF2B5EF4-FFF2-40B4-BE49-F238E27FC236}">
                <a16:creationId xmlns:a16="http://schemas.microsoft.com/office/drawing/2014/main" id="{AC66940E-DDAB-15FB-5A1B-55E11391CB6F}"/>
              </a:ext>
            </a:extLst>
          </p:cNvPr>
          <p:cNvSpPr>
            <a:spLocks noChangeArrowheads="1"/>
          </p:cNvSpPr>
          <p:nvPr/>
        </p:nvSpPr>
        <p:spPr bwMode="auto">
          <a:xfrm>
            <a:off x="4007768" y="24208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3" name="Rectangle 102">
            <a:extLst>
              <a:ext uri="{FF2B5EF4-FFF2-40B4-BE49-F238E27FC236}">
                <a16:creationId xmlns:a16="http://schemas.microsoft.com/office/drawing/2014/main" id="{7CEAEFD7-EC68-C8EA-0032-3FAFA217809D}"/>
              </a:ext>
            </a:extLst>
          </p:cNvPr>
          <p:cNvSpPr>
            <a:spLocks noChangeArrowheads="1"/>
          </p:cNvSpPr>
          <p:nvPr/>
        </p:nvSpPr>
        <p:spPr bwMode="auto">
          <a:xfrm>
            <a:off x="40077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4" name="Rectangle 103">
            <a:extLst>
              <a:ext uri="{FF2B5EF4-FFF2-40B4-BE49-F238E27FC236}">
                <a16:creationId xmlns:a16="http://schemas.microsoft.com/office/drawing/2014/main" id="{8078BB3D-9FD4-FAFC-28A8-4B8A9C28383C}"/>
              </a:ext>
            </a:extLst>
          </p:cNvPr>
          <p:cNvSpPr>
            <a:spLocks noChangeArrowheads="1"/>
          </p:cNvSpPr>
          <p:nvPr/>
        </p:nvSpPr>
        <p:spPr bwMode="auto">
          <a:xfrm>
            <a:off x="43125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5" name="Rectangle 104">
            <a:extLst>
              <a:ext uri="{FF2B5EF4-FFF2-40B4-BE49-F238E27FC236}">
                <a16:creationId xmlns:a16="http://schemas.microsoft.com/office/drawing/2014/main" id="{ACFCEB4B-D23E-606A-800B-6A2B3746B773}"/>
              </a:ext>
            </a:extLst>
          </p:cNvPr>
          <p:cNvSpPr>
            <a:spLocks noChangeArrowheads="1"/>
          </p:cNvSpPr>
          <p:nvPr/>
        </p:nvSpPr>
        <p:spPr bwMode="auto">
          <a:xfrm>
            <a:off x="46173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6" name="Rectangle 105">
            <a:extLst>
              <a:ext uri="{FF2B5EF4-FFF2-40B4-BE49-F238E27FC236}">
                <a16:creationId xmlns:a16="http://schemas.microsoft.com/office/drawing/2014/main" id="{6A2B9989-1043-E86C-EF40-D10AB1815559}"/>
              </a:ext>
            </a:extLst>
          </p:cNvPr>
          <p:cNvSpPr>
            <a:spLocks noChangeArrowheads="1"/>
          </p:cNvSpPr>
          <p:nvPr/>
        </p:nvSpPr>
        <p:spPr bwMode="auto">
          <a:xfrm>
            <a:off x="49221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7" name="Rectangle 106">
            <a:extLst>
              <a:ext uri="{FF2B5EF4-FFF2-40B4-BE49-F238E27FC236}">
                <a16:creationId xmlns:a16="http://schemas.microsoft.com/office/drawing/2014/main" id="{FE1B7541-423D-A7D6-C5F6-EA3D0A011C37}"/>
              </a:ext>
            </a:extLst>
          </p:cNvPr>
          <p:cNvSpPr>
            <a:spLocks noChangeArrowheads="1"/>
          </p:cNvSpPr>
          <p:nvPr/>
        </p:nvSpPr>
        <p:spPr bwMode="auto">
          <a:xfrm>
            <a:off x="52269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8" name="Rectangle 107">
            <a:extLst>
              <a:ext uri="{FF2B5EF4-FFF2-40B4-BE49-F238E27FC236}">
                <a16:creationId xmlns:a16="http://schemas.microsoft.com/office/drawing/2014/main" id="{B4F0904D-98D7-A8E5-EC51-B44D81BF0ECD}"/>
              </a:ext>
            </a:extLst>
          </p:cNvPr>
          <p:cNvSpPr>
            <a:spLocks noChangeArrowheads="1"/>
          </p:cNvSpPr>
          <p:nvPr/>
        </p:nvSpPr>
        <p:spPr bwMode="auto">
          <a:xfrm>
            <a:off x="55317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09" name="Rectangle 108">
            <a:extLst>
              <a:ext uri="{FF2B5EF4-FFF2-40B4-BE49-F238E27FC236}">
                <a16:creationId xmlns:a16="http://schemas.microsoft.com/office/drawing/2014/main" id="{CF4E92AD-F358-AB5B-93BA-C0458E6EE6CE}"/>
              </a:ext>
            </a:extLst>
          </p:cNvPr>
          <p:cNvSpPr>
            <a:spLocks noChangeArrowheads="1"/>
          </p:cNvSpPr>
          <p:nvPr/>
        </p:nvSpPr>
        <p:spPr bwMode="auto">
          <a:xfrm>
            <a:off x="58365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0" name="Rectangle 109">
            <a:extLst>
              <a:ext uri="{FF2B5EF4-FFF2-40B4-BE49-F238E27FC236}">
                <a16:creationId xmlns:a16="http://schemas.microsoft.com/office/drawing/2014/main" id="{C1F43999-826E-FA35-68B6-5DD37243BD5F}"/>
              </a:ext>
            </a:extLst>
          </p:cNvPr>
          <p:cNvSpPr>
            <a:spLocks noChangeArrowheads="1"/>
          </p:cNvSpPr>
          <p:nvPr/>
        </p:nvSpPr>
        <p:spPr bwMode="auto">
          <a:xfrm>
            <a:off x="61413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1" name="Rectangle 110">
            <a:extLst>
              <a:ext uri="{FF2B5EF4-FFF2-40B4-BE49-F238E27FC236}">
                <a16:creationId xmlns:a16="http://schemas.microsoft.com/office/drawing/2014/main" id="{0A5CB916-A2EA-E4D7-1BD5-D4803026542D}"/>
              </a:ext>
            </a:extLst>
          </p:cNvPr>
          <p:cNvSpPr>
            <a:spLocks noChangeArrowheads="1"/>
          </p:cNvSpPr>
          <p:nvPr/>
        </p:nvSpPr>
        <p:spPr bwMode="auto">
          <a:xfrm>
            <a:off x="64461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2" name="Rectangle 111">
            <a:extLst>
              <a:ext uri="{FF2B5EF4-FFF2-40B4-BE49-F238E27FC236}">
                <a16:creationId xmlns:a16="http://schemas.microsoft.com/office/drawing/2014/main" id="{1B8591B1-E04C-7B40-D202-91486514A78D}"/>
              </a:ext>
            </a:extLst>
          </p:cNvPr>
          <p:cNvSpPr>
            <a:spLocks noChangeArrowheads="1"/>
          </p:cNvSpPr>
          <p:nvPr/>
        </p:nvSpPr>
        <p:spPr bwMode="auto">
          <a:xfrm>
            <a:off x="6750968" y="27256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3" name="Rectangle 112">
            <a:extLst>
              <a:ext uri="{FF2B5EF4-FFF2-40B4-BE49-F238E27FC236}">
                <a16:creationId xmlns:a16="http://schemas.microsoft.com/office/drawing/2014/main" id="{2AD81D8F-1073-80F1-4E90-4DC99FE5B0B7}"/>
              </a:ext>
            </a:extLst>
          </p:cNvPr>
          <p:cNvSpPr>
            <a:spLocks noChangeArrowheads="1"/>
          </p:cNvSpPr>
          <p:nvPr/>
        </p:nvSpPr>
        <p:spPr bwMode="auto">
          <a:xfrm>
            <a:off x="6750968" y="30304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4" name="Rectangle 113">
            <a:extLst>
              <a:ext uri="{FF2B5EF4-FFF2-40B4-BE49-F238E27FC236}">
                <a16:creationId xmlns:a16="http://schemas.microsoft.com/office/drawing/2014/main" id="{5DA5E3B9-17E6-EBAC-956B-2B04C175DD49}"/>
              </a:ext>
            </a:extLst>
          </p:cNvPr>
          <p:cNvSpPr>
            <a:spLocks noChangeArrowheads="1"/>
          </p:cNvSpPr>
          <p:nvPr/>
        </p:nvSpPr>
        <p:spPr bwMode="auto">
          <a:xfrm>
            <a:off x="6750968" y="3335288"/>
            <a:ext cx="304800" cy="304800"/>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grpSp>
        <p:nvGrpSpPr>
          <p:cNvPr id="115" name="Group 135">
            <a:extLst>
              <a:ext uri="{FF2B5EF4-FFF2-40B4-BE49-F238E27FC236}">
                <a16:creationId xmlns:a16="http://schemas.microsoft.com/office/drawing/2014/main" id="{8047DF39-AEA6-A436-567B-43F488C2BD1A}"/>
              </a:ext>
            </a:extLst>
          </p:cNvPr>
          <p:cNvGrpSpPr>
            <a:grpSpLocks/>
          </p:cNvGrpSpPr>
          <p:nvPr/>
        </p:nvGrpSpPr>
        <p:grpSpPr bwMode="auto">
          <a:xfrm>
            <a:off x="4007768" y="2420888"/>
            <a:ext cx="3048000" cy="3352800"/>
            <a:chOff x="1680" y="1488"/>
            <a:chExt cx="1920" cy="2112"/>
          </a:xfrm>
        </p:grpSpPr>
        <p:sp>
          <p:nvSpPr>
            <p:cNvPr id="116" name="Rectangle 114">
              <a:extLst>
                <a:ext uri="{FF2B5EF4-FFF2-40B4-BE49-F238E27FC236}">
                  <a16:creationId xmlns:a16="http://schemas.microsoft.com/office/drawing/2014/main" id="{400E7E3B-C9C5-55D8-053F-59EAC6AED116}"/>
                </a:ext>
              </a:extLst>
            </p:cNvPr>
            <p:cNvSpPr>
              <a:spLocks noChangeArrowheads="1"/>
            </p:cNvSpPr>
            <p:nvPr/>
          </p:nvSpPr>
          <p:spPr bwMode="auto">
            <a:xfrm>
              <a:off x="3408" y="2256"/>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7" name="Rectangle 115">
              <a:extLst>
                <a:ext uri="{FF2B5EF4-FFF2-40B4-BE49-F238E27FC236}">
                  <a16:creationId xmlns:a16="http://schemas.microsoft.com/office/drawing/2014/main" id="{D2007D35-5AA6-99CC-D180-4A199F43656A}"/>
                </a:ext>
              </a:extLst>
            </p:cNvPr>
            <p:cNvSpPr>
              <a:spLocks noChangeArrowheads="1"/>
            </p:cNvSpPr>
            <p:nvPr/>
          </p:nvSpPr>
          <p:spPr bwMode="auto">
            <a:xfrm>
              <a:off x="3408" y="2448"/>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8" name="Rectangle 116">
              <a:extLst>
                <a:ext uri="{FF2B5EF4-FFF2-40B4-BE49-F238E27FC236}">
                  <a16:creationId xmlns:a16="http://schemas.microsoft.com/office/drawing/2014/main" id="{BC230090-3759-ED19-D935-18E616BE5D9C}"/>
                </a:ext>
              </a:extLst>
            </p:cNvPr>
            <p:cNvSpPr>
              <a:spLocks noChangeArrowheads="1"/>
            </p:cNvSpPr>
            <p:nvPr/>
          </p:nvSpPr>
          <p:spPr bwMode="auto">
            <a:xfrm>
              <a:off x="3216" y="2448"/>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19" name="Rectangle 117">
              <a:extLst>
                <a:ext uri="{FF2B5EF4-FFF2-40B4-BE49-F238E27FC236}">
                  <a16:creationId xmlns:a16="http://schemas.microsoft.com/office/drawing/2014/main" id="{C03D7547-35AE-A7A8-0118-CE4C2809B222}"/>
                </a:ext>
              </a:extLst>
            </p:cNvPr>
            <p:cNvSpPr>
              <a:spLocks noChangeArrowheads="1"/>
            </p:cNvSpPr>
            <p:nvPr/>
          </p:nvSpPr>
          <p:spPr bwMode="auto">
            <a:xfrm>
              <a:off x="3216" y="264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0" name="Rectangle 118">
              <a:extLst>
                <a:ext uri="{FF2B5EF4-FFF2-40B4-BE49-F238E27FC236}">
                  <a16:creationId xmlns:a16="http://schemas.microsoft.com/office/drawing/2014/main" id="{E88CFC16-FAA7-C04D-1EA4-F98E90CD7F4D}"/>
                </a:ext>
              </a:extLst>
            </p:cNvPr>
            <p:cNvSpPr>
              <a:spLocks noChangeArrowheads="1"/>
            </p:cNvSpPr>
            <p:nvPr/>
          </p:nvSpPr>
          <p:spPr bwMode="auto">
            <a:xfrm>
              <a:off x="3216" y="2832"/>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1" name="Rectangle 119">
              <a:extLst>
                <a:ext uri="{FF2B5EF4-FFF2-40B4-BE49-F238E27FC236}">
                  <a16:creationId xmlns:a16="http://schemas.microsoft.com/office/drawing/2014/main" id="{B72310C5-9B0B-9505-9F8C-5BC99A9F594D}"/>
                </a:ext>
              </a:extLst>
            </p:cNvPr>
            <p:cNvSpPr>
              <a:spLocks noChangeArrowheads="1"/>
            </p:cNvSpPr>
            <p:nvPr/>
          </p:nvSpPr>
          <p:spPr bwMode="auto">
            <a:xfrm>
              <a:off x="3216" y="3024"/>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2" name="Rectangle 120">
              <a:extLst>
                <a:ext uri="{FF2B5EF4-FFF2-40B4-BE49-F238E27FC236}">
                  <a16:creationId xmlns:a16="http://schemas.microsoft.com/office/drawing/2014/main" id="{40CD3EF5-CD0A-60FC-AE21-38793584094D}"/>
                </a:ext>
              </a:extLst>
            </p:cNvPr>
            <p:cNvSpPr>
              <a:spLocks noChangeArrowheads="1"/>
            </p:cNvSpPr>
            <p:nvPr/>
          </p:nvSpPr>
          <p:spPr bwMode="auto">
            <a:xfrm>
              <a:off x="3216" y="3216"/>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3" name="Rectangle 121">
              <a:extLst>
                <a:ext uri="{FF2B5EF4-FFF2-40B4-BE49-F238E27FC236}">
                  <a16:creationId xmlns:a16="http://schemas.microsoft.com/office/drawing/2014/main" id="{871296C2-59F4-AD58-6215-5F02AB243E61}"/>
                </a:ext>
              </a:extLst>
            </p:cNvPr>
            <p:cNvSpPr>
              <a:spLocks noChangeArrowheads="1"/>
            </p:cNvSpPr>
            <p:nvPr/>
          </p:nvSpPr>
          <p:spPr bwMode="auto">
            <a:xfrm>
              <a:off x="3216" y="3408"/>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4" name="Rectangle 122">
              <a:extLst>
                <a:ext uri="{FF2B5EF4-FFF2-40B4-BE49-F238E27FC236}">
                  <a16:creationId xmlns:a16="http://schemas.microsoft.com/office/drawing/2014/main" id="{43130BB9-8848-2C4B-6AE2-C539E455554C}"/>
                </a:ext>
              </a:extLst>
            </p:cNvPr>
            <p:cNvSpPr>
              <a:spLocks noChangeArrowheads="1"/>
            </p:cNvSpPr>
            <p:nvPr/>
          </p:nvSpPr>
          <p:spPr bwMode="auto">
            <a:xfrm>
              <a:off x="1680" y="1488"/>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5" name="Rectangle 123">
              <a:extLst>
                <a:ext uri="{FF2B5EF4-FFF2-40B4-BE49-F238E27FC236}">
                  <a16:creationId xmlns:a16="http://schemas.microsoft.com/office/drawing/2014/main" id="{4D6BB844-5406-91F5-36B4-E605BB0B2D2E}"/>
                </a:ext>
              </a:extLst>
            </p:cNvPr>
            <p:cNvSpPr>
              <a:spLocks noChangeArrowheads="1"/>
            </p:cNvSpPr>
            <p:nvPr/>
          </p:nvSpPr>
          <p:spPr bwMode="auto">
            <a:xfrm>
              <a:off x="1680"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6" name="Rectangle 124">
              <a:extLst>
                <a:ext uri="{FF2B5EF4-FFF2-40B4-BE49-F238E27FC236}">
                  <a16:creationId xmlns:a16="http://schemas.microsoft.com/office/drawing/2014/main" id="{7ED076C9-1A7D-695B-90A8-C8ACC08B1D66}"/>
                </a:ext>
              </a:extLst>
            </p:cNvPr>
            <p:cNvSpPr>
              <a:spLocks noChangeArrowheads="1"/>
            </p:cNvSpPr>
            <p:nvPr/>
          </p:nvSpPr>
          <p:spPr bwMode="auto">
            <a:xfrm>
              <a:off x="1872"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7" name="Rectangle 125">
              <a:extLst>
                <a:ext uri="{FF2B5EF4-FFF2-40B4-BE49-F238E27FC236}">
                  <a16:creationId xmlns:a16="http://schemas.microsoft.com/office/drawing/2014/main" id="{964A31F6-2A00-56CC-8067-2DCB2E4D545D}"/>
                </a:ext>
              </a:extLst>
            </p:cNvPr>
            <p:cNvSpPr>
              <a:spLocks noChangeArrowheads="1"/>
            </p:cNvSpPr>
            <p:nvPr/>
          </p:nvSpPr>
          <p:spPr bwMode="auto">
            <a:xfrm>
              <a:off x="2064"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8" name="Rectangle 126">
              <a:extLst>
                <a:ext uri="{FF2B5EF4-FFF2-40B4-BE49-F238E27FC236}">
                  <a16:creationId xmlns:a16="http://schemas.microsoft.com/office/drawing/2014/main" id="{5391C5A6-35F0-9BA0-7CA7-AAB9C187E6E8}"/>
                </a:ext>
              </a:extLst>
            </p:cNvPr>
            <p:cNvSpPr>
              <a:spLocks noChangeArrowheads="1"/>
            </p:cNvSpPr>
            <p:nvPr/>
          </p:nvSpPr>
          <p:spPr bwMode="auto">
            <a:xfrm>
              <a:off x="2256"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29" name="Rectangle 127">
              <a:extLst>
                <a:ext uri="{FF2B5EF4-FFF2-40B4-BE49-F238E27FC236}">
                  <a16:creationId xmlns:a16="http://schemas.microsoft.com/office/drawing/2014/main" id="{3436B91F-90B6-BC5E-F46B-4012996A3868}"/>
                </a:ext>
              </a:extLst>
            </p:cNvPr>
            <p:cNvSpPr>
              <a:spLocks noChangeArrowheads="1"/>
            </p:cNvSpPr>
            <p:nvPr/>
          </p:nvSpPr>
          <p:spPr bwMode="auto">
            <a:xfrm>
              <a:off x="2448"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0" name="Rectangle 128">
              <a:extLst>
                <a:ext uri="{FF2B5EF4-FFF2-40B4-BE49-F238E27FC236}">
                  <a16:creationId xmlns:a16="http://schemas.microsoft.com/office/drawing/2014/main" id="{4A41A588-F17C-B8FA-3498-B9BCB08B7D55}"/>
                </a:ext>
              </a:extLst>
            </p:cNvPr>
            <p:cNvSpPr>
              <a:spLocks noChangeArrowheads="1"/>
            </p:cNvSpPr>
            <p:nvPr/>
          </p:nvSpPr>
          <p:spPr bwMode="auto">
            <a:xfrm>
              <a:off x="2640"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1" name="Rectangle 129">
              <a:extLst>
                <a:ext uri="{FF2B5EF4-FFF2-40B4-BE49-F238E27FC236}">
                  <a16:creationId xmlns:a16="http://schemas.microsoft.com/office/drawing/2014/main" id="{234411B4-2912-9679-9FE3-FB78BA284ED9}"/>
                </a:ext>
              </a:extLst>
            </p:cNvPr>
            <p:cNvSpPr>
              <a:spLocks noChangeArrowheads="1"/>
            </p:cNvSpPr>
            <p:nvPr/>
          </p:nvSpPr>
          <p:spPr bwMode="auto">
            <a:xfrm>
              <a:off x="2832"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2" name="Rectangle 130">
              <a:extLst>
                <a:ext uri="{FF2B5EF4-FFF2-40B4-BE49-F238E27FC236}">
                  <a16:creationId xmlns:a16="http://schemas.microsoft.com/office/drawing/2014/main" id="{A1720455-AFCC-E013-6683-51CE98B02C2F}"/>
                </a:ext>
              </a:extLst>
            </p:cNvPr>
            <p:cNvSpPr>
              <a:spLocks noChangeArrowheads="1"/>
            </p:cNvSpPr>
            <p:nvPr/>
          </p:nvSpPr>
          <p:spPr bwMode="auto">
            <a:xfrm>
              <a:off x="3024"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3" name="Rectangle 131">
              <a:extLst>
                <a:ext uri="{FF2B5EF4-FFF2-40B4-BE49-F238E27FC236}">
                  <a16:creationId xmlns:a16="http://schemas.microsoft.com/office/drawing/2014/main" id="{0E1D8BAF-3655-8C71-A2A1-9E4A6081568B}"/>
                </a:ext>
              </a:extLst>
            </p:cNvPr>
            <p:cNvSpPr>
              <a:spLocks noChangeArrowheads="1"/>
            </p:cNvSpPr>
            <p:nvPr/>
          </p:nvSpPr>
          <p:spPr bwMode="auto">
            <a:xfrm>
              <a:off x="3216"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4" name="Rectangle 132">
              <a:extLst>
                <a:ext uri="{FF2B5EF4-FFF2-40B4-BE49-F238E27FC236}">
                  <a16:creationId xmlns:a16="http://schemas.microsoft.com/office/drawing/2014/main" id="{0BA16543-EC4B-8B78-7F2D-7BF1F9246C39}"/>
                </a:ext>
              </a:extLst>
            </p:cNvPr>
            <p:cNvSpPr>
              <a:spLocks noChangeArrowheads="1"/>
            </p:cNvSpPr>
            <p:nvPr/>
          </p:nvSpPr>
          <p:spPr bwMode="auto">
            <a:xfrm>
              <a:off x="3408" y="1680"/>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5" name="Rectangle 133">
              <a:extLst>
                <a:ext uri="{FF2B5EF4-FFF2-40B4-BE49-F238E27FC236}">
                  <a16:creationId xmlns:a16="http://schemas.microsoft.com/office/drawing/2014/main" id="{4DA9C33C-C7A0-F99A-9670-D5800048F056}"/>
                </a:ext>
              </a:extLst>
            </p:cNvPr>
            <p:cNvSpPr>
              <a:spLocks noChangeArrowheads="1"/>
            </p:cNvSpPr>
            <p:nvPr/>
          </p:nvSpPr>
          <p:spPr bwMode="auto">
            <a:xfrm>
              <a:off x="3408" y="1872"/>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
          <p:nvSpPr>
            <p:cNvPr id="136" name="Rectangle 134">
              <a:extLst>
                <a:ext uri="{FF2B5EF4-FFF2-40B4-BE49-F238E27FC236}">
                  <a16:creationId xmlns:a16="http://schemas.microsoft.com/office/drawing/2014/main" id="{63C7641C-F504-8B6E-22D1-2B6C1D41FE2B}"/>
                </a:ext>
              </a:extLst>
            </p:cNvPr>
            <p:cNvSpPr>
              <a:spLocks noChangeArrowheads="1"/>
            </p:cNvSpPr>
            <p:nvPr/>
          </p:nvSpPr>
          <p:spPr bwMode="auto">
            <a:xfrm>
              <a:off x="3408" y="2064"/>
              <a:ext cx="192" cy="192"/>
            </a:xfrm>
            <a:prstGeom prst="rect">
              <a:avLst/>
            </a:prstGeom>
            <a:solidFill>
              <a:schemeClr val="tx2"/>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grpSp>
      <p:sp>
        <p:nvSpPr>
          <p:cNvPr id="137" name="Rectangle 136">
            <a:extLst>
              <a:ext uri="{FF2B5EF4-FFF2-40B4-BE49-F238E27FC236}">
                <a16:creationId xmlns:a16="http://schemas.microsoft.com/office/drawing/2014/main" id="{5622A6E6-9C17-71A9-6DF5-7214794CF1A4}"/>
              </a:ext>
            </a:extLst>
          </p:cNvPr>
          <p:cNvSpPr>
            <a:spLocks noChangeArrowheads="1"/>
          </p:cNvSpPr>
          <p:nvPr/>
        </p:nvSpPr>
        <p:spPr bwMode="auto">
          <a:xfrm>
            <a:off x="4312568" y="3944888"/>
            <a:ext cx="304800" cy="304800"/>
          </a:xfrm>
          <a:prstGeom prst="rect">
            <a:avLst/>
          </a:prstGeom>
          <a:solidFill>
            <a:srgbClr val="99CCFF"/>
          </a:solidFill>
          <a:ln w="25400">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spAutoFit/>
          </a:bodyPr>
          <a:lstStyle/>
          <a:p>
            <a:pPr>
              <a:defRPr/>
            </a:pPr>
            <a:endParaRPr lang="zh-CN" altLang="zh-CN"/>
          </a:p>
        </p:txBody>
      </p:sp>
    </p:spTree>
    <p:extLst>
      <p:ext uri="{BB962C8B-B14F-4D97-AF65-F5344CB8AC3E}">
        <p14:creationId xmlns:p14="http://schemas.microsoft.com/office/powerpoint/2010/main" val="1820748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4C7C6-E2C4-732A-FB46-D6106D95595E}"/>
              </a:ext>
            </a:extLst>
          </p:cNvPr>
          <p:cNvSpPr>
            <a:spLocks noGrp="1"/>
          </p:cNvSpPr>
          <p:nvPr>
            <p:ph type="title"/>
          </p:nvPr>
        </p:nvSpPr>
        <p:spPr/>
        <p:txBody>
          <a:bodyPr/>
          <a:lstStyle/>
          <a:p>
            <a:r>
              <a:rPr kumimoji="1" lang="zh-CN" altLang="en-US" dirty="0"/>
              <a:t>存在权重时的迷宫搜索</a:t>
            </a:r>
          </a:p>
        </p:txBody>
      </p:sp>
      <p:sp>
        <p:nvSpPr>
          <p:cNvPr id="3" name="内容占位符 2">
            <a:extLst>
              <a:ext uri="{FF2B5EF4-FFF2-40B4-BE49-F238E27FC236}">
                <a16:creationId xmlns:a16="http://schemas.microsoft.com/office/drawing/2014/main" id="{3E25894F-4915-F596-DA35-4F2175D70944}"/>
              </a:ext>
            </a:extLst>
          </p:cNvPr>
          <p:cNvSpPr>
            <a:spLocks noGrp="1"/>
          </p:cNvSpPr>
          <p:nvPr>
            <p:ph idx="1"/>
          </p:nvPr>
        </p:nvSpPr>
        <p:spPr/>
        <p:txBody>
          <a:bodyPr/>
          <a:lstStyle/>
          <a:p>
            <a:r>
              <a:rPr lang="zh-CN" altLang="zh-CN" sz="2400" dirty="0"/>
              <a:t>当存在权重时，如果通过传统的迷宫算法遍历到目标节点时停止，可能找到的并不是代价最小的路径。需要继续执行迷宫算法，此时会对节点进行多次标记，直到标记的波前节点代价高于目前达到</a:t>
            </a:r>
            <a:r>
              <a:rPr lang="en-US" altLang="zh-CN" sz="2400" dirty="0"/>
              <a:t>T</a:t>
            </a:r>
            <a:r>
              <a:rPr lang="zh-CN" altLang="zh-CN" sz="2400" dirty="0"/>
              <a:t>的最小代价，循环终止</a:t>
            </a:r>
            <a:endParaRPr lang="en-US" altLang="zh-CN" sz="2400" dirty="0"/>
          </a:p>
          <a:p>
            <a:r>
              <a:rPr lang="zh-CN" altLang="zh-CN" sz="2400" dirty="0"/>
              <a:t>最终可以找到最小代价路径，但最差复杂度高于</a:t>
            </a:r>
            <a:r>
              <a:rPr lang="en-US" altLang="zh-CN" sz="2400" dirty="0"/>
              <a:t>O(</a:t>
            </a:r>
            <a:r>
              <a:rPr lang="en-US" altLang="zh-CN" sz="2400" dirty="0" err="1"/>
              <a:t>wh</a:t>
            </a:r>
            <a:r>
              <a:rPr lang="en-US" altLang="zh-CN" sz="2400" dirty="0"/>
              <a:t>)</a:t>
            </a:r>
            <a:endParaRPr kumimoji="1" lang="zh-CN" altLang="en-US" sz="2400" dirty="0"/>
          </a:p>
        </p:txBody>
      </p:sp>
      <p:pic>
        <p:nvPicPr>
          <p:cNvPr id="4" name="图片 3">
            <a:extLst>
              <a:ext uri="{FF2B5EF4-FFF2-40B4-BE49-F238E27FC236}">
                <a16:creationId xmlns:a16="http://schemas.microsoft.com/office/drawing/2014/main" id="{CB79D018-DACD-730C-37E2-CC813EFB5FA7}"/>
              </a:ext>
            </a:extLst>
          </p:cNvPr>
          <p:cNvPicPr>
            <a:picLocks noChangeAspect="1"/>
          </p:cNvPicPr>
          <p:nvPr/>
        </p:nvPicPr>
        <p:blipFill>
          <a:blip r:embed="rId2"/>
          <a:stretch>
            <a:fillRect/>
          </a:stretch>
        </p:blipFill>
        <p:spPr>
          <a:xfrm>
            <a:off x="1558362" y="3284984"/>
            <a:ext cx="9104909" cy="3154819"/>
          </a:xfrm>
          <a:prstGeom prst="rect">
            <a:avLst/>
          </a:prstGeom>
        </p:spPr>
      </p:pic>
    </p:spTree>
    <p:extLst>
      <p:ext uri="{BB962C8B-B14F-4D97-AF65-F5344CB8AC3E}">
        <p14:creationId xmlns:p14="http://schemas.microsoft.com/office/powerpoint/2010/main" val="3639968603"/>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F008F0E-E135-AFE4-D41F-7E945128A64C}"/>
              </a:ext>
            </a:extLst>
          </p:cNvPr>
          <p:cNvPicPr>
            <a:picLocks noChangeAspect="1"/>
          </p:cNvPicPr>
          <p:nvPr/>
        </p:nvPicPr>
        <p:blipFill>
          <a:blip r:embed="rId2"/>
          <a:stretch>
            <a:fillRect/>
          </a:stretch>
        </p:blipFill>
        <p:spPr>
          <a:xfrm>
            <a:off x="5108021" y="3463283"/>
            <a:ext cx="2644163" cy="2799702"/>
          </a:xfrm>
          <a:prstGeom prst="rect">
            <a:avLst/>
          </a:prstGeom>
        </p:spPr>
      </p:pic>
      <p:sp>
        <p:nvSpPr>
          <p:cNvPr id="2" name="标题 1">
            <a:extLst>
              <a:ext uri="{FF2B5EF4-FFF2-40B4-BE49-F238E27FC236}">
                <a16:creationId xmlns:a16="http://schemas.microsoft.com/office/drawing/2014/main" id="{22F31B33-830A-F4B1-C6FA-A86B5F4543A1}"/>
              </a:ext>
            </a:extLst>
          </p:cNvPr>
          <p:cNvSpPr>
            <a:spLocks noGrp="1"/>
          </p:cNvSpPr>
          <p:nvPr>
            <p:ph type="title"/>
          </p:nvPr>
        </p:nvSpPr>
        <p:spPr/>
        <p:txBody>
          <a:bodyPr/>
          <a:lstStyle/>
          <a:p>
            <a:r>
              <a:rPr kumimoji="1" lang="zh-CN" altLang="en-US" dirty="0"/>
              <a:t>基于优先队列的迷宫算法</a:t>
            </a:r>
          </a:p>
        </p:txBody>
      </p:sp>
      <p:sp>
        <p:nvSpPr>
          <p:cNvPr id="3" name="内容占位符 2">
            <a:extLst>
              <a:ext uri="{FF2B5EF4-FFF2-40B4-BE49-F238E27FC236}">
                <a16:creationId xmlns:a16="http://schemas.microsoft.com/office/drawing/2014/main" id="{E014DFC4-9BD3-E153-CCF6-84E5164527DA}"/>
              </a:ext>
            </a:extLst>
          </p:cNvPr>
          <p:cNvSpPr>
            <a:spLocks noGrp="1"/>
          </p:cNvSpPr>
          <p:nvPr>
            <p:ph idx="1"/>
          </p:nvPr>
        </p:nvSpPr>
        <p:spPr/>
        <p:txBody>
          <a:bodyPr/>
          <a:lstStyle/>
          <a:p>
            <a:r>
              <a:rPr lang="zh-CN" altLang="zh-CN" sz="2400" dirty="0"/>
              <a:t>对于存在权重的网格图，我们可以采用类似</a:t>
            </a:r>
            <a:r>
              <a:rPr lang="en-US" altLang="zh-CN" sz="2400" dirty="0" err="1"/>
              <a:t>Dijsktra</a:t>
            </a:r>
            <a:r>
              <a:rPr lang="zh-CN" altLang="zh-CN" sz="2400" dirty="0"/>
              <a:t>最短路径算法的思路，维持一个优先队列，保存当前迷宫搜索的波前节点</a:t>
            </a:r>
            <a:endParaRPr lang="en-US" altLang="zh-CN" sz="2400" dirty="0"/>
          </a:p>
          <a:p>
            <a:r>
              <a:rPr lang="zh-CN" altLang="zh-CN" sz="2400" dirty="0"/>
              <a:t>每次从优先队列里选择一个离源点最短的节点，更新其未访问邻居节点，并将邻居节点置入优先队列中。当访问到目标节点时，遍历终止</a:t>
            </a:r>
            <a:endParaRPr lang="en-US" altLang="zh-CN" sz="2400" dirty="0"/>
          </a:p>
          <a:p>
            <a:r>
              <a:rPr lang="en-US" altLang="zh-CN" sz="2400" dirty="0" err="1"/>
              <a:t>Dijsktra</a:t>
            </a:r>
            <a:r>
              <a:rPr lang="zh-CN" altLang="zh-CN" sz="2400" dirty="0"/>
              <a:t>最短路径算法的最差复杂度为</a:t>
            </a:r>
            <a:r>
              <a:rPr lang="en-US" altLang="zh-CN" sz="2400" dirty="0"/>
              <a:t>O(w*h*log(w*h))</a:t>
            </a:r>
            <a:r>
              <a:rPr lang="zh-CN" altLang="zh-CN" sz="2400" dirty="0"/>
              <a:t>，</a:t>
            </a:r>
            <a:r>
              <a:rPr lang="en-US" altLang="zh-CN" sz="2400" dirty="0"/>
              <a:t>w*h</a:t>
            </a:r>
            <a:r>
              <a:rPr lang="zh-CN" altLang="zh-CN" sz="2400" dirty="0"/>
              <a:t>对应图的节点数</a:t>
            </a:r>
            <a:endParaRPr kumimoji="1" lang="zh-CN" altLang="en-US" sz="2400" dirty="0"/>
          </a:p>
        </p:txBody>
      </p:sp>
      <p:sp>
        <p:nvSpPr>
          <p:cNvPr id="5" name="矩形 4">
            <a:extLst>
              <a:ext uri="{FF2B5EF4-FFF2-40B4-BE49-F238E27FC236}">
                <a16:creationId xmlns:a16="http://schemas.microsoft.com/office/drawing/2014/main" id="{95DAF285-41A1-065D-EAE0-BD8B62B4149B}"/>
              </a:ext>
            </a:extLst>
          </p:cNvPr>
          <p:cNvSpPr/>
          <p:nvPr/>
        </p:nvSpPr>
        <p:spPr bwMode="auto">
          <a:xfrm>
            <a:off x="5303912" y="5136604"/>
            <a:ext cx="288032" cy="329208"/>
          </a:xfrm>
          <a:prstGeom prst="rect">
            <a:avLst/>
          </a:prstGeom>
          <a:solidFill>
            <a:srgbClr val="BBE0E3">
              <a:alpha val="52157"/>
            </a:srgbClr>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2" name="矩形 11">
            <a:extLst>
              <a:ext uri="{FF2B5EF4-FFF2-40B4-BE49-F238E27FC236}">
                <a16:creationId xmlns:a16="http://schemas.microsoft.com/office/drawing/2014/main" id="{B0290A08-EA4C-F51F-0753-6A5AC866F1F3}"/>
              </a:ext>
            </a:extLst>
          </p:cNvPr>
          <p:cNvSpPr/>
          <p:nvPr/>
        </p:nvSpPr>
        <p:spPr bwMode="auto">
          <a:xfrm>
            <a:off x="5663952" y="5085184"/>
            <a:ext cx="288032" cy="329208"/>
          </a:xfrm>
          <a:prstGeom prst="rect">
            <a:avLst/>
          </a:prstGeom>
          <a:solidFill>
            <a:srgbClr val="BBE0E3">
              <a:alpha val="52157"/>
            </a:srgbClr>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矩形 12">
            <a:extLst>
              <a:ext uri="{FF2B5EF4-FFF2-40B4-BE49-F238E27FC236}">
                <a16:creationId xmlns:a16="http://schemas.microsoft.com/office/drawing/2014/main" id="{5B659E76-CC68-B1DA-FB2D-97156EE2BAF8}"/>
              </a:ext>
            </a:extLst>
          </p:cNvPr>
          <p:cNvSpPr/>
          <p:nvPr/>
        </p:nvSpPr>
        <p:spPr bwMode="auto">
          <a:xfrm>
            <a:off x="5303912" y="5476056"/>
            <a:ext cx="288032" cy="329208"/>
          </a:xfrm>
          <a:prstGeom prst="rect">
            <a:avLst/>
          </a:prstGeom>
          <a:solidFill>
            <a:srgbClr val="BBE0E3">
              <a:alpha val="52157"/>
            </a:srgbClr>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4" name="矩形 13">
            <a:extLst>
              <a:ext uri="{FF2B5EF4-FFF2-40B4-BE49-F238E27FC236}">
                <a16:creationId xmlns:a16="http://schemas.microsoft.com/office/drawing/2014/main" id="{BF682BAD-A253-79AA-3009-21F5F555FA3B}"/>
              </a:ext>
            </a:extLst>
          </p:cNvPr>
          <p:cNvSpPr/>
          <p:nvPr/>
        </p:nvSpPr>
        <p:spPr bwMode="auto">
          <a:xfrm>
            <a:off x="5303912" y="5836096"/>
            <a:ext cx="288032" cy="329208"/>
          </a:xfrm>
          <a:prstGeom prst="rect">
            <a:avLst/>
          </a:prstGeom>
          <a:solidFill>
            <a:srgbClr val="BBE0E3">
              <a:alpha val="52157"/>
            </a:srgbClr>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5" name="矩形 14">
            <a:extLst>
              <a:ext uri="{FF2B5EF4-FFF2-40B4-BE49-F238E27FC236}">
                <a16:creationId xmlns:a16="http://schemas.microsoft.com/office/drawing/2014/main" id="{A26A8505-4814-F510-B7A4-F04A81F08598}"/>
              </a:ext>
            </a:extLst>
          </p:cNvPr>
          <p:cNvSpPr/>
          <p:nvPr/>
        </p:nvSpPr>
        <p:spPr bwMode="auto">
          <a:xfrm>
            <a:off x="5663952" y="5877272"/>
            <a:ext cx="288032" cy="329208"/>
          </a:xfrm>
          <a:prstGeom prst="rect">
            <a:avLst/>
          </a:prstGeom>
          <a:solidFill>
            <a:srgbClr val="BBE0E3">
              <a:alpha val="52157"/>
            </a:srgbClr>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6" name="矩形 15">
            <a:extLst>
              <a:ext uri="{FF2B5EF4-FFF2-40B4-BE49-F238E27FC236}">
                <a16:creationId xmlns:a16="http://schemas.microsoft.com/office/drawing/2014/main" id="{D1AFD65B-47AE-43BA-F024-1A37DC344485}"/>
              </a:ext>
            </a:extLst>
          </p:cNvPr>
          <p:cNvSpPr/>
          <p:nvPr/>
        </p:nvSpPr>
        <p:spPr bwMode="auto">
          <a:xfrm>
            <a:off x="5663952" y="4725144"/>
            <a:ext cx="288032" cy="329208"/>
          </a:xfrm>
          <a:prstGeom prst="rect">
            <a:avLst/>
          </a:prstGeom>
          <a:solidFill>
            <a:srgbClr val="FFC000">
              <a:alpha val="52157"/>
            </a:srgbClr>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397546388"/>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C8DAD-C973-9540-B1CB-61B0A2B2BCB0}"/>
              </a:ext>
            </a:extLst>
          </p:cNvPr>
          <p:cNvSpPr>
            <a:spLocks noGrp="1"/>
          </p:cNvSpPr>
          <p:nvPr>
            <p:ph type="title"/>
          </p:nvPr>
        </p:nvSpPr>
        <p:spPr/>
        <p:txBody>
          <a:bodyPr/>
          <a:lstStyle/>
          <a:p>
            <a:r>
              <a:rPr kumimoji="1" lang="en-US" altLang="zh-CN" dirty="0"/>
              <a:t>A</a:t>
            </a:r>
            <a:r>
              <a:rPr kumimoji="1" lang="zh-CN" altLang="en-US" dirty="0"/>
              <a:t>*</a:t>
            </a:r>
            <a:r>
              <a:rPr lang="zh-CN" altLang="en-US" dirty="0"/>
              <a:t>搜索</a:t>
            </a:r>
            <a:endParaRPr kumimoji="1" lang="zh-CN" altLang="en-US" dirty="0"/>
          </a:p>
        </p:txBody>
      </p:sp>
      <p:sp>
        <p:nvSpPr>
          <p:cNvPr id="3" name="内容占位符 2">
            <a:extLst>
              <a:ext uri="{FF2B5EF4-FFF2-40B4-BE49-F238E27FC236}">
                <a16:creationId xmlns:a16="http://schemas.microsoft.com/office/drawing/2014/main" id="{0CFE618D-C8B3-117D-7BA5-BC9D25A64CB9}"/>
              </a:ext>
            </a:extLst>
          </p:cNvPr>
          <p:cNvSpPr>
            <a:spLocks noGrp="1"/>
          </p:cNvSpPr>
          <p:nvPr>
            <p:ph idx="1"/>
          </p:nvPr>
        </p:nvSpPr>
        <p:spPr/>
        <p:txBody>
          <a:bodyPr/>
          <a:lstStyle/>
          <a:p>
            <a:r>
              <a:rPr kumimoji="1" lang="zh-CN" altLang="en-US" dirty="0"/>
              <a:t>类似优先队列的迷宫算法</a:t>
            </a:r>
            <a:endParaRPr kumimoji="1" lang="en-US" altLang="zh-CN" dirty="0"/>
          </a:p>
          <a:p>
            <a:r>
              <a:rPr lang="zh-CN" altLang="zh-CN" dirty="0"/>
              <a:t>修改</a:t>
            </a:r>
            <a:r>
              <a:rPr lang="en-US" altLang="zh-CN" dirty="0" err="1"/>
              <a:t>Dijsktra</a:t>
            </a:r>
            <a:r>
              <a:rPr lang="zh-CN" altLang="zh-CN" dirty="0"/>
              <a:t>最短路径算法中优先队列的排序规则 </a:t>
            </a:r>
            <a:r>
              <a:rPr kumimoji="1" lang="zh-CN" altLang="en-US" dirty="0"/>
              <a:t>：</a:t>
            </a:r>
            <a:r>
              <a:rPr kumimoji="0" lang="en-US" altLang="zh-CN" dirty="0"/>
              <a:t>f(x) = g(x) + h(x)</a:t>
            </a:r>
          </a:p>
          <a:p>
            <a:pPr lvl="1"/>
            <a:r>
              <a:rPr kumimoji="0" lang="en-US" altLang="zh-CN" dirty="0"/>
              <a:t>g(x)</a:t>
            </a:r>
            <a:r>
              <a:rPr kumimoji="0" lang="zh-CN" altLang="en-US" dirty="0"/>
              <a:t>是从源到节点</a:t>
            </a:r>
            <a:r>
              <a:rPr kumimoji="0" lang="en-US" altLang="zh-CN" dirty="0"/>
              <a:t>x</a:t>
            </a:r>
            <a:r>
              <a:rPr kumimoji="0" lang="zh-CN" altLang="en-US" dirty="0"/>
              <a:t>的代价</a:t>
            </a:r>
            <a:endParaRPr kumimoji="0" lang="en-US" altLang="zh-CN" dirty="0"/>
          </a:p>
          <a:p>
            <a:pPr lvl="1"/>
            <a:r>
              <a:rPr kumimoji="0" lang="en-US" altLang="zh-CN" dirty="0"/>
              <a:t>h(x)</a:t>
            </a:r>
            <a:r>
              <a:rPr kumimoji="0" lang="zh-CN" altLang="en-US" dirty="0"/>
              <a:t>是估计的从节点</a:t>
            </a:r>
            <a:r>
              <a:rPr kumimoji="0" lang="en-US" altLang="zh-CN" dirty="0"/>
              <a:t>x</a:t>
            </a:r>
            <a:r>
              <a:rPr kumimoji="0" lang="zh-CN" altLang="en-US" dirty="0"/>
              <a:t>到目标节点的代价</a:t>
            </a:r>
            <a:endParaRPr kumimoji="0" lang="en-US" altLang="zh-CN" dirty="0"/>
          </a:p>
          <a:p>
            <a:pPr lvl="1"/>
            <a:r>
              <a:rPr kumimoji="0" lang="zh-CN" altLang="en-US" dirty="0"/>
              <a:t>通过上述目标来选择</a:t>
            </a:r>
            <a:r>
              <a:rPr kumimoji="0" lang="en-US" altLang="zh-CN" dirty="0"/>
              <a:t>x</a:t>
            </a:r>
            <a:endParaRPr kumimoji="1" lang="zh-CN" altLang="en-US" dirty="0"/>
          </a:p>
        </p:txBody>
      </p:sp>
      <p:pic>
        <p:nvPicPr>
          <p:cNvPr id="4" name="Picture 4" descr="SAM_Coup%C3%A9_Pac-Man">
            <a:extLst>
              <a:ext uri="{FF2B5EF4-FFF2-40B4-BE49-F238E27FC236}">
                <a16:creationId xmlns:a16="http://schemas.microsoft.com/office/drawing/2014/main" id="{42358801-41D5-0847-6CCE-AE206637F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3581663"/>
            <a:ext cx="3927332" cy="26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82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56F4C-80FF-7ABC-D9A6-2C3BDB1D0141}"/>
              </a:ext>
            </a:extLst>
          </p:cNvPr>
          <p:cNvSpPr>
            <a:spLocks noGrp="1"/>
          </p:cNvSpPr>
          <p:nvPr>
            <p:ph type="title"/>
          </p:nvPr>
        </p:nvSpPr>
        <p:spPr/>
        <p:txBody>
          <a:bodyPr/>
          <a:lstStyle/>
          <a:p>
            <a:r>
              <a:rPr lang="zh-CN" altLang="zh-CN" dirty="0"/>
              <a:t>模式布线</a:t>
            </a:r>
            <a:endParaRPr kumimoji="1" lang="zh-CN" altLang="en-US" dirty="0"/>
          </a:p>
        </p:txBody>
      </p:sp>
      <p:sp>
        <p:nvSpPr>
          <p:cNvPr id="3" name="内容占位符 2">
            <a:extLst>
              <a:ext uri="{FF2B5EF4-FFF2-40B4-BE49-F238E27FC236}">
                <a16:creationId xmlns:a16="http://schemas.microsoft.com/office/drawing/2014/main" id="{05318E9A-A612-779A-E614-480CD804A5AD}"/>
              </a:ext>
            </a:extLst>
          </p:cNvPr>
          <p:cNvSpPr>
            <a:spLocks noGrp="1"/>
          </p:cNvSpPr>
          <p:nvPr>
            <p:ph idx="1"/>
          </p:nvPr>
        </p:nvSpPr>
        <p:spPr/>
        <p:txBody>
          <a:bodyPr/>
          <a:lstStyle/>
          <a:p>
            <a:r>
              <a:rPr lang="zh-CN" altLang="zh-CN" sz="2800" dirty="0"/>
              <a:t>模式布线是根据预先定义的模式进行布线。预先定义的模式一般是根据布线的转折点数目来分类，包括</a:t>
            </a:r>
            <a:r>
              <a:rPr lang="en-US" altLang="zh-CN" sz="2800" dirty="0"/>
              <a:t>I</a:t>
            </a:r>
            <a:r>
              <a:rPr lang="zh-CN" altLang="zh-CN" sz="2800" dirty="0"/>
              <a:t>、</a:t>
            </a:r>
            <a:r>
              <a:rPr lang="en-US" altLang="zh-CN" sz="2800" dirty="0"/>
              <a:t>L</a:t>
            </a:r>
            <a:r>
              <a:rPr lang="zh-CN" altLang="zh-CN" sz="2800" dirty="0"/>
              <a:t>、</a:t>
            </a:r>
            <a:r>
              <a:rPr lang="en-US" altLang="zh-CN" sz="2800" dirty="0"/>
              <a:t>Z</a:t>
            </a:r>
            <a:r>
              <a:rPr lang="zh-CN" altLang="zh-CN" sz="2800" dirty="0"/>
              <a:t>、</a:t>
            </a:r>
            <a:r>
              <a:rPr lang="en-US" altLang="zh-CN" sz="2800" dirty="0"/>
              <a:t>U</a:t>
            </a:r>
            <a:r>
              <a:rPr lang="zh-CN" altLang="zh-CN" sz="2800" dirty="0"/>
              <a:t>等布线模式。</a:t>
            </a:r>
            <a:endParaRPr lang="en-US" altLang="zh-CN" sz="2800" dirty="0"/>
          </a:p>
          <a:p>
            <a:r>
              <a:rPr lang="zh-CN" altLang="zh-CN" sz="2800" dirty="0"/>
              <a:t>采用预定义的布线模式，可以快速的进行布线</a:t>
            </a:r>
            <a:endParaRPr lang="en-US" altLang="zh-CN" sz="2800" dirty="0"/>
          </a:p>
          <a:p>
            <a:r>
              <a:rPr lang="zh-CN" altLang="zh-CN" sz="2800" dirty="0"/>
              <a:t>基于布线模式，可能的选项更少。例如</a:t>
            </a:r>
            <a:r>
              <a:rPr lang="en-US" altLang="zh-CN" sz="2800" dirty="0"/>
              <a:t>L</a:t>
            </a:r>
            <a:r>
              <a:rPr lang="zh-CN" altLang="zh-CN" sz="2800" dirty="0"/>
              <a:t>布线仅有两种可能，从中选择最优的模式即可 </a:t>
            </a:r>
            <a:endParaRPr lang="zh-CN" altLang="en-US" sz="2800" dirty="0"/>
          </a:p>
          <a:p>
            <a:endParaRPr lang="en-US" altLang="zh-CN" sz="2800" dirty="0"/>
          </a:p>
        </p:txBody>
      </p:sp>
      <p:pic>
        <p:nvPicPr>
          <p:cNvPr id="4" name="图片 3">
            <a:extLst>
              <a:ext uri="{FF2B5EF4-FFF2-40B4-BE49-F238E27FC236}">
                <a16:creationId xmlns:a16="http://schemas.microsoft.com/office/drawing/2014/main" id="{44B32C40-8691-D7F6-EBA1-BD788D552B5C}"/>
              </a:ext>
            </a:extLst>
          </p:cNvPr>
          <p:cNvPicPr>
            <a:picLocks noChangeAspect="1"/>
          </p:cNvPicPr>
          <p:nvPr/>
        </p:nvPicPr>
        <p:blipFill>
          <a:blip r:embed="rId2"/>
          <a:stretch>
            <a:fillRect/>
          </a:stretch>
        </p:blipFill>
        <p:spPr>
          <a:xfrm>
            <a:off x="1290159" y="4221088"/>
            <a:ext cx="10255496" cy="1944216"/>
          </a:xfrm>
          <a:prstGeom prst="rect">
            <a:avLst/>
          </a:prstGeom>
        </p:spPr>
      </p:pic>
    </p:spTree>
    <p:extLst>
      <p:ext uri="{BB962C8B-B14F-4D97-AF65-F5344CB8AC3E}">
        <p14:creationId xmlns:p14="http://schemas.microsoft.com/office/powerpoint/2010/main" val="220233139"/>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6194-E986-70D8-B7D2-D2470DE2F5F2}"/>
              </a:ext>
            </a:extLst>
          </p:cNvPr>
          <p:cNvSpPr>
            <a:spLocks noGrp="1"/>
          </p:cNvSpPr>
          <p:nvPr>
            <p:ph type="title"/>
          </p:nvPr>
        </p:nvSpPr>
        <p:spPr/>
        <p:txBody>
          <a:bodyPr/>
          <a:lstStyle/>
          <a:p>
            <a:r>
              <a:rPr kumimoji="1" lang="zh-CN" altLang="en-US" dirty="0"/>
              <a:t>全局布线</a:t>
            </a:r>
          </a:p>
        </p:txBody>
      </p:sp>
      <p:sp>
        <p:nvSpPr>
          <p:cNvPr id="3" name="内容占位符 2">
            <a:extLst>
              <a:ext uri="{FF2B5EF4-FFF2-40B4-BE49-F238E27FC236}">
                <a16:creationId xmlns:a16="http://schemas.microsoft.com/office/drawing/2014/main" id="{A67D559F-DC31-6C81-5633-F752C09EDD76}"/>
              </a:ext>
            </a:extLst>
          </p:cNvPr>
          <p:cNvSpPr>
            <a:spLocks noGrp="1"/>
          </p:cNvSpPr>
          <p:nvPr>
            <p:ph idx="1"/>
          </p:nvPr>
        </p:nvSpPr>
        <p:spPr/>
        <p:txBody>
          <a:bodyPr/>
          <a:lstStyle/>
          <a:p>
            <a:r>
              <a:rPr lang="zh-CN" altLang="zh-CN" sz="2800" dirty="0"/>
              <a:t>全局布线可以分解为单根线网的布线，以及所有线网的协同布线问题</a:t>
            </a:r>
            <a:endParaRPr lang="en-US" altLang="zh-CN" sz="2800" dirty="0"/>
          </a:p>
          <a:p>
            <a:r>
              <a:rPr lang="zh-CN" altLang="zh-CN" sz="2800" dirty="0"/>
              <a:t>单根线网布线的目的是寻找连接所有引脚的最短的走线</a:t>
            </a:r>
            <a:endParaRPr lang="en-US" altLang="zh-CN" sz="2800" dirty="0"/>
          </a:p>
          <a:p>
            <a:r>
              <a:rPr lang="zh-CN" altLang="zh-CN" sz="2800" dirty="0"/>
              <a:t>所有线网的协同布线，则是根据预估的布线拥塞图，对单根线网的布线拓扑以及实际走线进行调整，使得全局布线拥塞最小 </a:t>
            </a:r>
            <a:endParaRPr kumimoji="1" lang="zh-CN" altLang="en-US" sz="2800" dirty="0"/>
          </a:p>
        </p:txBody>
      </p:sp>
    </p:spTree>
    <p:extLst>
      <p:ext uri="{BB962C8B-B14F-4D97-AF65-F5344CB8AC3E}">
        <p14:creationId xmlns:p14="http://schemas.microsoft.com/office/powerpoint/2010/main" val="20875341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FD76D-4A8B-C14F-AE01-DD1FFD62D26D}"/>
              </a:ext>
            </a:extLst>
          </p:cNvPr>
          <p:cNvSpPr>
            <a:spLocks noGrp="1"/>
          </p:cNvSpPr>
          <p:nvPr>
            <p:ph type="title"/>
          </p:nvPr>
        </p:nvSpPr>
        <p:spPr/>
        <p:txBody>
          <a:bodyPr/>
          <a:lstStyle/>
          <a:p>
            <a:r>
              <a:rPr kumimoji="1" lang="zh-CN" altLang="en-US" dirty="0"/>
              <a:t>最小斯坦纳树问题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560EB9-7FCB-4D44-4385-AD4AC156B01C}"/>
                  </a:ext>
                </a:extLst>
              </p:cNvPr>
              <p:cNvSpPr>
                <a:spLocks noGrp="1"/>
              </p:cNvSpPr>
              <p:nvPr>
                <p:ph idx="1"/>
              </p:nvPr>
            </p:nvSpPr>
            <p:spPr/>
            <p:txBody>
              <a:bodyPr/>
              <a:lstStyle/>
              <a:p>
                <a:r>
                  <a:rPr lang="zh-CN" altLang="zh-CN" sz="2400" dirty="0"/>
                  <a:t>给定平面上的</a:t>
                </a:r>
                <a:r>
                  <a:rPr lang="en-US" altLang="zh-CN" sz="2400" dirty="0"/>
                  <a:t>m</a:t>
                </a:r>
                <a:r>
                  <a:rPr lang="zh-CN" altLang="zh-CN" sz="2400" dirty="0"/>
                  <a:t>个节点</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zh-CN" altLang="zh-CN" sz="2400" dirty="0"/>
                  <a:t>，寻找一棵树实现</a:t>
                </a:r>
                <a:r>
                  <a:rPr lang="en-US" altLang="zh-CN" sz="2400" dirty="0"/>
                  <a:t>m</a:t>
                </a:r>
                <a:r>
                  <a:rPr lang="zh-CN" altLang="zh-CN" sz="2400" dirty="0"/>
                  <a:t>个节点的连接的问题，是最小生成树问题</a:t>
                </a:r>
                <a:endParaRPr lang="en-US" altLang="zh-CN" sz="2400" dirty="0"/>
              </a:p>
              <a:p>
                <a:r>
                  <a:rPr lang="zh-CN" altLang="zh-CN" sz="2400" dirty="0"/>
                  <a:t>如果允许引入一些额外的节点集合</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oMath>
                </a14:m>
                <a:r>
                  <a:rPr lang="zh-CN" altLang="zh-CN" sz="2400" dirty="0"/>
                  <a:t>，把这些节点集合加入原始节点后，生成的新的最小生成树的线长可以小于原始节点集合最小生成树的线长</a:t>
                </a:r>
                <a:endParaRPr lang="en-US" altLang="zh-CN" sz="2400" dirty="0"/>
              </a:p>
              <a:p>
                <a:r>
                  <a:rPr lang="zh-CN" altLang="zh-CN" sz="2400" dirty="0"/>
                  <a:t>引入的额外节点又被称为斯坦纳点</a:t>
                </a:r>
                <a:r>
                  <a:rPr lang="zh-CN" altLang="en-US" sz="2400" dirty="0"/>
                  <a:t>。</a:t>
                </a:r>
                <a:r>
                  <a:rPr lang="zh-CN" altLang="zh-CN" sz="2400" dirty="0"/>
                  <a:t>引入斯坦点后，形成的最小生成树被称为斯坦纳树</a:t>
                </a:r>
                <a:endParaRPr lang="en-US" altLang="zh-CN" sz="2400" dirty="0"/>
              </a:p>
              <a:p>
                <a:r>
                  <a:rPr lang="zh-CN" altLang="zh-CN" sz="2400" dirty="0"/>
                  <a:t>寻找斯坦纳点，使得引入斯坦纳点后，连接</a:t>
                </a:r>
                <a14:m>
                  <m:oMath xmlns:m="http://schemas.openxmlformats.org/officeDocument/2006/math">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zh-CN" altLang="zh-CN" sz="2400" dirty="0"/>
                  <a:t>的斯坦纳树线长最短的问题被称为斯坦纳树问题</a:t>
                </a:r>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10560EB9-7FCB-4D44-4385-AD4AC156B01C}"/>
                  </a:ext>
                </a:extLst>
              </p:cNvPr>
              <p:cNvSpPr>
                <a:spLocks noGrp="1" noRot="1" noChangeAspect="1" noMove="1" noResize="1" noEditPoints="1" noAdjustHandles="1" noChangeArrowheads="1" noChangeShapeType="1" noTextEdit="1"/>
              </p:cNvSpPr>
              <p:nvPr>
                <p:ph idx="1"/>
              </p:nvPr>
            </p:nvSpPr>
            <p:spPr>
              <a:blipFill>
                <a:blip r:embed="rId2"/>
                <a:stretch>
                  <a:fillRect l="-694" t="-1316" r="-11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2E69571-8D86-ED51-1AD8-69616DC5F507}"/>
              </a:ext>
            </a:extLst>
          </p:cNvPr>
          <p:cNvPicPr>
            <a:picLocks noChangeAspect="1"/>
          </p:cNvPicPr>
          <p:nvPr/>
        </p:nvPicPr>
        <p:blipFill>
          <a:blip r:embed="rId3"/>
          <a:stretch>
            <a:fillRect/>
          </a:stretch>
        </p:blipFill>
        <p:spPr>
          <a:xfrm>
            <a:off x="2567607" y="4882685"/>
            <a:ext cx="2591317" cy="1714964"/>
          </a:xfrm>
          <a:prstGeom prst="rect">
            <a:avLst/>
          </a:prstGeom>
        </p:spPr>
      </p:pic>
      <p:pic>
        <p:nvPicPr>
          <p:cNvPr id="5" name="图片 4">
            <a:extLst>
              <a:ext uri="{FF2B5EF4-FFF2-40B4-BE49-F238E27FC236}">
                <a16:creationId xmlns:a16="http://schemas.microsoft.com/office/drawing/2014/main" id="{DBB5611A-64E5-0D66-30E2-63602DE23BBE}"/>
              </a:ext>
            </a:extLst>
          </p:cNvPr>
          <p:cNvPicPr>
            <a:picLocks noChangeAspect="1"/>
          </p:cNvPicPr>
          <p:nvPr/>
        </p:nvPicPr>
        <p:blipFill>
          <a:blip r:embed="rId4"/>
          <a:stretch>
            <a:fillRect/>
          </a:stretch>
        </p:blipFill>
        <p:spPr>
          <a:xfrm>
            <a:off x="6212394" y="4882685"/>
            <a:ext cx="1861199" cy="1797515"/>
          </a:xfrm>
          <a:prstGeom prst="rect">
            <a:avLst/>
          </a:prstGeom>
        </p:spPr>
      </p:pic>
    </p:spTree>
    <p:extLst>
      <p:ext uri="{BB962C8B-B14F-4D97-AF65-F5344CB8AC3E}">
        <p14:creationId xmlns:p14="http://schemas.microsoft.com/office/powerpoint/2010/main" val="3915506005"/>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CD82A-C2DF-1A4F-71CF-A2201B649E7E}"/>
              </a:ext>
            </a:extLst>
          </p:cNvPr>
          <p:cNvSpPr>
            <a:spLocks noGrp="1"/>
          </p:cNvSpPr>
          <p:nvPr>
            <p:ph type="title"/>
          </p:nvPr>
        </p:nvSpPr>
        <p:spPr/>
        <p:txBody>
          <a:bodyPr/>
          <a:lstStyle/>
          <a:p>
            <a:r>
              <a:rPr kumimoji="1" lang="en-US" altLang="zh-CN" dirty="0"/>
              <a:t>Flute</a:t>
            </a:r>
            <a:r>
              <a:rPr kumimoji="1" lang="zh-CN" altLang="en-US" dirty="0"/>
              <a:t>算法</a:t>
            </a:r>
          </a:p>
        </p:txBody>
      </p:sp>
      <p:sp>
        <p:nvSpPr>
          <p:cNvPr id="3" name="内容占位符 2">
            <a:extLst>
              <a:ext uri="{FF2B5EF4-FFF2-40B4-BE49-F238E27FC236}">
                <a16:creationId xmlns:a16="http://schemas.microsoft.com/office/drawing/2014/main" id="{E17E4D09-7307-0970-6FF2-CF94093BFA3F}"/>
              </a:ext>
            </a:extLst>
          </p:cNvPr>
          <p:cNvSpPr>
            <a:spLocks noGrp="1"/>
          </p:cNvSpPr>
          <p:nvPr>
            <p:ph idx="1"/>
          </p:nvPr>
        </p:nvSpPr>
        <p:spPr/>
        <p:txBody>
          <a:bodyPr/>
          <a:lstStyle/>
          <a:p>
            <a:r>
              <a:rPr lang="zh-CN" altLang="zh-CN" sz="2400" dirty="0"/>
              <a:t>在实际工具中被广泛应用的最小斯坦纳树求解方法是基于查找表的</a:t>
            </a:r>
            <a:r>
              <a:rPr lang="en-US" altLang="zh-CN" sz="2400" dirty="0"/>
              <a:t>flute</a:t>
            </a:r>
            <a:r>
              <a:rPr lang="zh-CN" altLang="zh-CN" sz="2400" dirty="0"/>
              <a:t>方法</a:t>
            </a:r>
            <a:endParaRPr lang="en-US" altLang="zh-CN" sz="2400" dirty="0"/>
          </a:p>
          <a:p>
            <a:pPr lvl="1"/>
            <a:r>
              <a:rPr lang="zh-CN" altLang="zh-CN" sz="2000" dirty="0"/>
              <a:t>该方法预先存储给定节点拓扑的最小斯坦纳树的最优解</a:t>
            </a:r>
            <a:endParaRPr lang="en-US" altLang="zh-CN" sz="2000" dirty="0"/>
          </a:p>
          <a:p>
            <a:pPr lvl="1"/>
            <a:r>
              <a:rPr lang="zh-CN" altLang="zh-CN" sz="2000" dirty="0"/>
              <a:t>在实际使用时，根据需要连接的点的拓扑关系，查表就可以快速获得最小斯坦纳树最优解</a:t>
            </a:r>
            <a:endParaRPr lang="en-US" altLang="zh-CN" sz="2000" dirty="0"/>
          </a:p>
          <a:p>
            <a:pPr lvl="1"/>
            <a:r>
              <a:rPr lang="en-US" altLang="zh-CN" sz="2000" dirty="0"/>
              <a:t>flute</a:t>
            </a:r>
            <a:r>
              <a:rPr lang="zh-CN" altLang="zh-CN" sz="2000" dirty="0"/>
              <a:t>方法对于</a:t>
            </a:r>
            <a:r>
              <a:rPr lang="en-US" altLang="zh-CN" sz="2000" dirty="0"/>
              <a:t>9</a:t>
            </a:r>
            <a:r>
              <a:rPr lang="zh-CN" altLang="zh-CN" sz="2000" dirty="0"/>
              <a:t>个引脚的连线是精确的，对于</a:t>
            </a:r>
            <a:r>
              <a:rPr lang="en-US" altLang="zh-CN" sz="2000" dirty="0"/>
              <a:t>100</a:t>
            </a:r>
            <a:r>
              <a:rPr lang="zh-CN" altLang="zh-CN" sz="2000" dirty="0"/>
              <a:t>个引脚的连线仍然可以非常精确</a:t>
            </a:r>
            <a:endParaRPr lang="en-US" altLang="zh-CN" sz="2000" dirty="0"/>
          </a:p>
          <a:p>
            <a:r>
              <a:rPr lang="en-US" altLang="zh-CN" sz="2400" dirty="0"/>
              <a:t>flute</a:t>
            </a:r>
            <a:r>
              <a:rPr lang="zh-CN" altLang="zh-CN" sz="2400" dirty="0"/>
              <a:t>方法对于</a:t>
            </a:r>
            <a:r>
              <a:rPr lang="en-US" altLang="zh-CN" sz="2400" dirty="0"/>
              <a:t>9</a:t>
            </a:r>
            <a:r>
              <a:rPr lang="zh-CN" altLang="zh-CN" sz="2400" dirty="0"/>
              <a:t>个引脚以下的连线，存储最小斯坦纳树的精确解，对于</a:t>
            </a:r>
            <a:r>
              <a:rPr lang="en-US" altLang="zh-CN" sz="2400" dirty="0"/>
              <a:t>9</a:t>
            </a:r>
            <a:r>
              <a:rPr lang="zh-CN" altLang="zh-CN" sz="2400" dirty="0"/>
              <a:t>个引脚以上的连线则通过启发式方法递归的分解为引脚小于等与</a:t>
            </a:r>
            <a:r>
              <a:rPr lang="en-US" altLang="zh-CN" sz="2400" dirty="0"/>
              <a:t>9</a:t>
            </a:r>
            <a:r>
              <a:rPr lang="zh-CN" altLang="zh-CN" sz="2400" dirty="0"/>
              <a:t>的线网，再通过查表求解 </a:t>
            </a:r>
            <a:endParaRPr kumimoji="1" lang="zh-CN" altLang="en-US" sz="2400" dirty="0"/>
          </a:p>
        </p:txBody>
      </p:sp>
    </p:spTree>
    <p:extLst>
      <p:ext uri="{BB962C8B-B14F-4D97-AF65-F5344CB8AC3E}">
        <p14:creationId xmlns:p14="http://schemas.microsoft.com/office/powerpoint/2010/main" val="30024215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A7055-52BB-1C43-A1B0-444CA56ABE87}"/>
              </a:ext>
            </a:extLst>
          </p:cNvPr>
          <p:cNvSpPr>
            <a:spLocks noGrp="1"/>
          </p:cNvSpPr>
          <p:nvPr>
            <p:ph type="title"/>
          </p:nvPr>
        </p:nvSpPr>
        <p:spPr/>
        <p:txBody>
          <a:bodyPr/>
          <a:lstStyle/>
          <a:p>
            <a:r>
              <a:rPr kumimoji="1" lang="zh-CN" altLang="en-US" dirty="0"/>
              <a:t>单纯形法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005188-CF27-994E-890A-1F7D4373BC4A}"/>
                  </a:ext>
                </a:extLst>
              </p:cNvPr>
              <p:cNvSpPr>
                <a:spLocks noGrp="1"/>
              </p:cNvSpPr>
              <p:nvPr>
                <p:ph idx="1"/>
              </p:nvPr>
            </p:nvSpPr>
            <p:spPr/>
            <p:txBody>
              <a:bodyPr/>
              <a:lstStyle/>
              <a:p>
                <a:r>
                  <a:rPr lang="zh-CN" altLang="zh-CN" dirty="0"/>
                  <a:t>引入</a:t>
                </a:r>
                <a:r>
                  <a:rPr lang="en-US" altLang="zh-CN" dirty="0"/>
                  <a:t>n</a:t>
                </a:r>
                <a:r>
                  <a:rPr lang="zh-CN" altLang="zh-CN" dirty="0"/>
                  <a:t>个正的松弛变量</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zh-CN" dirty="0"/>
                  <a:t>，使得约束条件变为等式，即</a:t>
                </a:r>
                <a:r>
                  <a:rPr lang="en-US" altLang="zh-CN" dirty="0"/>
                  <a:t>n</a:t>
                </a:r>
                <a:r>
                  <a:rPr lang="zh-CN" altLang="zh-CN" dirty="0"/>
                  <a:t>个约束加上对应松弛变量后使得约束变为等式</a:t>
                </a:r>
                <a:endParaRPr lang="en-US" altLang="zh-CN" dirty="0"/>
              </a:p>
              <a:p>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sSup>
                        <m:sSupPr>
                          <m:ctrlPr>
                            <a:rPr lang="zh-CN"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𝑠𝑢𝑏𝑗𝑒𝑐𝑡</m:t>
                      </m:r>
                      <m:r>
                        <a:rPr lang="en-US" altLang="zh-CN" i="1">
                          <a:latin typeface="Cambria Math" panose="02040503050406030204" pitchFamily="18" charset="0"/>
                        </a:rPr>
                        <m:t> </m:t>
                      </m:r>
                      <m:r>
                        <a:rPr lang="en-US" altLang="zh-CN" i="1">
                          <a:latin typeface="Cambria Math" panose="02040503050406030204" pitchFamily="18" charset="0"/>
                        </a:rPr>
                        <m:t>𝑡𝑜</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m>
                            <m:mPr>
                              <m:mcs>
                                <m:mc>
                                  <m:mcPr>
                                    <m:count m:val="2"/>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𝐴</m:t>
                                </m:r>
                              </m:e>
                              <m:e>
                                <m:r>
                                  <a:rPr lang="en-US" altLang="zh-CN" i="1">
                                    <a:latin typeface="Cambria Math" panose="02040503050406030204" pitchFamily="18" charset="0"/>
                                  </a:rPr>
                                  <m:t>𝐼</m:t>
                                </m:r>
                              </m:e>
                            </m:mr>
                          </m:m>
                        </m:e>
                      </m:d>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𝑥</m:t>
                                </m:r>
                              </m:e>
                            </m:mr>
                            <m:mr>
                              <m:e>
                                <m:r>
                                  <a:rPr lang="en-US" altLang="zh-CN" i="1">
                                    <a:latin typeface="Cambria Math" panose="02040503050406030204" pitchFamily="18" charset="0"/>
                                  </a:rPr>
                                  <m:t>𝑧</m:t>
                                </m:r>
                              </m:e>
                            </m:mr>
                          </m:m>
                        </m:e>
                      </m:d>
                      <m:r>
                        <a:rPr lang="en-US" altLang="zh-CN" i="1">
                          <a:latin typeface="Cambria Math" panose="02040503050406030204" pitchFamily="18" charset="0"/>
                        </a:rPr>
                        <m:t>=</m:t>
                      </m:r>
                      <m:r>
                        <a:rPr lang="en-US" altLang="zh-CN" i="1">
                          <a:latin typeface="Cambria Math" panose="02040503050406030204" pitchFamily="18" charset="0"/>
                        </a:rPr>
                        <m:t>𝑏</m:t>
                      </m:r>
                      <m:r>
                        <a:rPr lang="zh-CN"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≥0</m:t>
                      </m:r>
                    </m:oMath>
                  </m:oMathPara>
                </a14:m>
                <a:endParaRPr lang="en-US" altLang="zh-CN" dirty="0"/>
              </a:p>
              <a:p>
                <a:pPr marL="0" indent="0">
                  <a:buNone/>
                </a:pPr>
                <a:endParaRPr lang="zh-CN" altLang="zh-CN" dirty="0"/>
              </a:p>
              <a:p>
                <a:r>
                  <a:rPr kumimoji="1" lang="zh-CN" altLang="en-US" dirty="0"/>
                  <a:t>单纯形法在多面体的顶点上遍历，寻找最优解</a:t>
                </a:r>
              </a:p>
            </p:txBody>
          </p:sp>
        </mc:Choice>
        <mc:Fallback xmlns="">
          <p:sp>
            <p:nvSpPr>
              <p:cNvPr id="3" name="内容占位符 2">
                <a:extLst>
                  <a:ext uri="{FF2B5EF4-FFF2-40B4-BE49-F238E27FC236}">
                    <a16:creationId xmlns:a16="http://schemas.microsoft.com/office/drawing/2014/main" id="{89005188-CF27-994E-890A-1F7D4373BC4A}"/>
                  </a:ext>
                </a:extLst>
              </p:cNvPr>
              <p:cNvSpPr>
                <a:spLocks noGrp="1" noRot="1" noChangeAspect="1" noMove="1" noResize="1" noEditPoints="1" noAdjustHandles="1" noChangeArrowheads="1" noChangeShapeType="1" noTextEdit="1"/>
              </p:cNvSpPr>
              <p:nvPr>
                <p:ph idx="1"/>
              </p:nvPr>
            </p:nvSpPr>
            <p:spPr>
              <a:blipFill>
                <a:blip r:embed="rId2"/>
                <a:stretch>
                  <a:fillRect l="-1272" t="-2105" r="-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9952723"/>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F4D4F-3E58-A6C6-0DD5-256510C6F433}"/>
              </a:ext>
            </a:extLst>
          </p:cNvPr>
          <p:cNvSpPr>
            <a:spLocks noGrp="1"/>
          </p:cNvSpPr>
          <p:nvPr>
            <p:ph type="title"/>
          </p:nvPr>
        </p:nvSpPr>
        <p:spPr/>
        <p:txBody>
          <a:bodyPr/>
          <a:lstStyle/>
          <a:p>
            <a:r>
              <a:rPr kumimoji="1" lang="zh-CN" altLang="en-US" dirty="0"/>
              <a:t>多根线网的全局布线</a:t>
            </a:r>
          </a:p>
        </p:txBody>
      </p:sp>
      <p:sp>
        <p:nvSpPr>
          <p:cNvPr id="3" name="内容占位符 2">
            <a:extLst>
              <a:ext uri="{FF2B5EF4-FFF2-40B4-BE49-F238E27FC236}">
                <a16:creationId xmlns:a16="http://schemas.microsoft.com/office/drawing/2014/main" id="{46D2AE9A-4CB2-CFD0-C119-99045318A430}"/>
              </a:ext>
            </a:extLst>
          </p:cNvPr>
          <p:cNvSpPr>
            <a:spLocks noGrp="1"/>
          </p:cNvSpPr>
          <p:nvPr>
            <p:ph idx="1"/>
          </p:nvPr>
        </p:nvSpPr>
        <p:spPr/>
        <p:txBody>
          <a:bodyPr/>
          <a:lstStyle/>
          <a:p>
            <a:r>
              <a:rPr kumimoji="1" lang="zh-CN" altLang="en-US" sz="2800" dirty="0"/>
              <a:t>利用单根线网最小斯坦纳树，构建全芯片拥塞图</a:t>
            </a:r>
            <a:endParaRPr kumimoji="1" lang="en-US" altLang="zh-CN" sz="2800" dirty="0"/>
          </a:p>
          <a:p>
            <a:r>
              <a:rPr lang="zh-CN" altLang="en-US" sz="2800" dirty="0"/>
              <a:t>根据拥塞图，调整单根线网的斯坦纳树结构，减小拥塞</a:t>
            </a:r>
            <a:endParaRPr lang="en-US" altLang="zh-CN" sz="2800" dirty="0"/>
          </a:p>
          <a:p>
            <a:r>
              <a:rPr kumimoji="1" lang="zh-CN" altLang="en-US" sz="2800" dirty="0"/>
              <a:t>根据调整后的单根线网斯坦纳树结构进行实际布线</a:t>
            </a:r>
            <a:endParaRPr kumimoji="1" lang="en-US" altLang="zh-CN" sz="2800" dirty="0"/>
          </a:p>
          <a:p>
            <a:r>
              <a:rPr lang="zh-CN" altLang="en-US" sz="2800" dirty="0"/>
              <a:t>布线层分配：将</a:t>
            </a:r>
            <a:r>
              <a:rPr lang="en-US" altLang="zh-CN" sz="2800" dirty="0"/>
              <a:t>2D</a:t>
            </a:r>
            <a:r>
              <a:rPr lang="zh-CN" altLang="en-US" sz="2800" dirty="0"/>
              <a:t>布线映射到</a:t>
            </a:r>
            <a:r>
              <a:rPr lang="en-US" altLang="zh-CN" sz="2800" dirty="0"/>
              <a:t>3D</a:t>
            </a:r>
            <a:endParaRPr kumimoji="1" lang="zh-CN" altLang="en-US" sz="2800" dirty="0"/>
          </a:p>
        </p:txBody>
      </p:sp>
    </p:spTree>
    <p:extLst>
      <p:ext uri="{BB962C8B-B14F-4D97-AF65-F5344CB8AC3E}">
        <p14:creationId xmlns:p14="http://schemas.microsoft.com/office/powerpoint/2010/main" val="3766606010"/>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B759F-C701-4F82-263B-FDCCEE5B7CE1}"/>
              </a:ext>
            </a:extLst>
          </p:cNvPr>
          <p:cNvSpPr>
            <a:spLocks noGrp="1"/>
          </p:cNvSpPr>
          <p:nvPr>
            <p:ph type="title"/>
          </p:nvPr>
        </p:nvSpPr>
        <p:spPr/>
        <p:txBody>
          <a:bodyPr/>
          <a:lstStyle/>
          <a:p>
            <a:r>
              <a:rPr kumimoji="1" lang="zh-CN" altLang="en-US" dirty="0"/>
              <a:t>拥塞图构建</a:t>
            </a:r>
          </a:p>
        </p:txBody>
      </p:sp>
      <p:sp>
        <p:nvSpPr>
          <p:cNvPr id="3" name="内容占位符 2">
            <a:extLst>
              <a:ext uri="{FF2B5EF4-FFF2-40B4-BE49-F238E27FC236}">
                <a16:creationId xmlns:a16="http://schemas.microsoft.com/office/drawing/2014/main" id="{1FE98EAD-4A4A-36F4-02BC-1E8674B1128C}"/>
              </a:ext>
            </a:extLst>
          </p:cNvPr>
          <p:cNvSpPr>
            <a:spLocks noGrp="1"/>
          </p:cNvSpPr>
          <p:nvPr>
            <p:ph idx="1"/>
          </p:nvPr>
        </p:nvSpPr>
        <p:spPr/>
        <p:txBody>
          <a:bodyPr/>
          <a:lstStyle/>
          <a:p>
            <a:r>
              <a:rPr kumimoji="1" lang="zh-CN" altLang="en-US" sz="2800" dirty="0"/>
              <a:t>根据</a:t>
            </a:r>
            <a:r>
              <a:rPr kumimoji="1" lang="en-US" altLang="zh-CN" sz="2800" dirty="0"/>
              <a:t>flute</a:t>
            </a:r>
            <a:r>
              <a:rPr kumimoji="1" lang="zh-CN" altLang="en-US" sz="2800" dirty="0"/>
              <a:t>查询线网最小斯坦纳树</a:t>
            </a:r>
            <a:endParaRPr kumimoji="1" lang="en-US" altLang="zh-CN" sz="2800" dirty="0"/>
          </a:p>
          <a:p>
            <a:r>
              <a:rPr lang="zh-CN" altLang="en-US" sz="2800" dirty="0"/>
              <a:t>将最小斯坦纳树分解为多个</a:t>
            </a:r>
            <a:r>
              <a:rPr lang="en-US" altLang="zh-CN" sz="2800" dirty="0"/>
              <a:t>2</a:t>
            </a:r>
            <a:r>
              <a:rPr lang="zh-CN" altLang="en-US" sz="2800" dirty="0"/>
              <a:t>引脚线网</a:t>
            </a:r>
            <a:endParaRPr lang="en-US" altLang="zh-CN" sz="2800" dirty="0"/>
          </a:p>
          <a:p>
            <a:r>
              <a:rPr kumimoji="1" lang="zh-CN" altLang="en-US" sz="2800" dirty="0"/>
              <a:t>对</a:t>
            </a:r>
            <a:r>
              <a:rPr kumimoji="1" lang="en-US" altLang="zh-CN" sz="2800" dirty="0"/>
              <a:t>2</a:t>
            </a:r>
            <a:r>
              <a:rPr kumimoji="1" lang="zh-CN" altLang="en-US" sz="2800" dirty="0"/>
              <a:t>引脚线网执行</a:t>
            </a:r>
            <a:r>
              <a:rPr kumimoji="1" lang="en-US" altLang="zh-CN" sz="2800" dirty="0"/>
              <a:t>L</a:t>
            </a:r>
            <a:r>
              <a:rPr lang="zh-CN" altLang="en-US" sz="2800" dirty="0"/>
              <a:t>型布线，两种可能的概率分别为</a:t>
            </a:r>
            <a:r>
              <a:rPr lang="en-US" altLang="zh-CN" sz="2800" dirty="0"/>
              <a:t>0.5</a:t>
            </a:r>
          </a:p>
          <a:p>
            <a:r>
              <a:rPr kumimoji="1" lang="zh-CN" altLang="en-US" sz="2800" dirty="0"/>
              <a:t>对拥塞区域，重新调整</a:t>
            </a:r>
            <a:r>
              <a:rPr kumimoji="1" lang="en-US" altLang="zh-CN" sz="2800" dirty="0"/>
              <a:t>L</a:t>
            </a:r>
            <a:r>
              <a:rPr kumimoji="1" lang="zh-CN" altLang="en-US" sz="2800" dirty="0"/>
              <a:t>型布线，将拥塞区域概率调整为</a:t>
            </a:r>
            <a:r>
              <a:rPr kumimoji="1" lang="en-US" altLang="zh-CN" sz="2800" dirty="0"/>
              <a:t>0</a:t>
            </a:r>
            <a:r>
              <a:rPr kumimoji="1" lang="zh-CN" altLang="en-US" sz="2800" dirty="0"/>
              <a:t>，另一种布线可能概率调整为</a:t>
            </a:r>
            <a:r>
              <a:rPr kumimoji="1" lang="en-US" altLang="zh-CN" sz="2800" dirty="0"/>
              <a:t>1</a:t>
            </a:r>
            <a:endParaRPr kumimoji="1" lang="zh-CN" altLang="en-US" sz="2800" dirty="0"/>
          </a:p>
        </p:txBody>
      </p:sp>
      <p:grpSp>
        <p:nvGrpSpPr>
          <p:cNvPr id="22" name="组合 21">
            <a:extLst>
              <a:ext uri="{FF2B5EF4-FFF2-40B4-BE49-F238E27FC236}">
                <a16:creationId xmlns:a16="http://schemas.microsoft.com/office/drawing/2014/main" id="{D1BF45DF-13D5-0305-3C14-005930B9367D}"/>
              </a:ext>
            </a:extLst>
          </p:cNvPr>
          <p:cNvGrpSpPr/>
          <p:nvPr/>
        </p:nvGrpSpPr>
        <p:grpSpPr>
          <a:xfrm>
            <a:off x="5710556" y="4485078"/>
            <a:ext cx="4849940" cy="1381325"/>
            <a:chOff x="5710556" y="4377527"/>
            <a:chExt cx="2719705" cy="679479"/>
          </a:xfrm>
        </p:grpSpPr>
        <p:grpSp>
          <p:nvGrpSpPr>
            <p:cNvPr id="4" name="组合 3">
              <a:extLst>
                <a:ext uri="{FF2B5EF4-FFF2-40B4-BE49-F238E27FC236}">
                  <a16:creationId xmlns:a16="http://schemas.microsoft.com/office/drawing/2014/main" id="{5610C368-D900-2D8C-99F6-7FA66F32E1CA}"/>
                </a:ext>
              </a:extLst>
            </p:cNvPr>
            <p:cNvGrpSpPr/>
            <p:nvPr/>
          </p:nvGrpSpPr>
          <p:grpSpPr>
            <a:xfrm>
              <a:off x="5710556" y="4653136"/>
              <a:ext cx="770887" cy="125095"/>
              <a:chOff x="0" y="0"/>
              <a:chExt cx="770964" cy="125505"/>
            </a:xfrm>
          </p:grpSpPr>
          <p:sp>
            <p:nvSpPr>
              <p:cNvPr id="19" name="椭圆 18">
                <a:extLst>
                  <a:ext uri="{FF2B5EF4-FFF2-40B4-BE49-F238E27FC236}">
                    <a16:creationId xmlns:a16="http://schemas.microsoft.com/office/drawing/2014/main" id="{1ED86637-40CA-6714-1706-C26512BD8FB2}"/>
                  </a:ext>
                </a:extLst>
              </p:cNvPr>
              <p:cNvSpPr/>
              <p:nvPr/>
            </p:nvSpPr>
            <p:spPr>
              <a:xfrm>
                <a:off x="0" y="0"/>
                <a:ext cx="89647" cy="125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600"/>
              </a:p>
            </p:txBody>
          </p:sp>
          <p:sp>
            <p:nvSpPr>
              <p:cNvPr id="20" name="椭圆 19">
                <a:extLst>
                  <a:ext uri="{FF2B5EF4-FFF2-40B4-BE49-F238E27FC236}">
                    <a16:creationId xmlns:a16="http://schemas.microsoft.com/office/drawing/2014/main" id="{E4B37F18-D3B2-B1DE-364B-C58866DB07F3}"/>
                  </a:ext>
                </a:extLst>
              </p:cNvPr>
              <p:cNvSpPr/>
              <p:nvPr/>
            </p:nvSpPr>
            <p:spPr>
              <a:xfrm>
                <a:off x="681317" y="0"/>
                <a:ext cx="89647" cy="125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600"/>
              </a:p>
            </p:txBody>
          </p:sp>
          <p:cxnSp>
            <p:nvCxnSpPr>
              <p:cNvPr id="21" name="直线连接符 20">
                <a:extLst>
                  <a:ext uri="{FF2B5EF4-FFF2-40B4-BE49-F238E27FC236}">
                    <a16:creationId xmlns:a16="http://schemas.microsoft.com/office/drawing/2014/main" id="{762377EA-7272-55D9-1181-F3321D1E3FF6}"/>
                  </a:ext>
                </a:extLst>
              </p:cNvPr>
              <p:cNvCxnSpPr/>
              <p:nvPr/>
            </p:nvCxnSpPr>
            <p:spPr>
              <a:xfrm>
                <a:off x="71717" y="62752"/>
                <a:ext cx="681317"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 name="文本框 80">
              <a:extLst>
                <a:ext uri="{FF2B5EF4-FFF2-40B4-BE49-F238E27FC236}">
                  <a16:creationId xmlns:a16="http://schemas.microsoft.com/office/drawing/2014/main" id="{C9367C9A-EEDE-21C3-5940-E086C5B59649}"/>
                </a:ext>
              </a:extLst>
            </p:cNvPr>
            <p:cNvSpPr txBox="1"/>
            <p:nvPr/>
          </p:nvSpPr>
          <p:spPr>
            <a:xfrm>
              <a:off x="5850071" y="4508730"/>
              <a:ext cx="546735" cy="1444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1600" kern="100" dirty="0">
                  <a:effectLst/>
                  <a:latin typeface="Times New Roman" panose="02020603050405020304" pitchFamily="18" charset="0"/>
                  <a:ea typeface="宋体" panose="02010600030101010101" pitchFamily="2" charset="-122"/>
                </a:rPr>
                <a:t>1.0</a:t>
              </a:r>
              <a:endParaRPr lang="zh-CN" sz="1600" kern="100" dirty="0">
                <a:effectLst/>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7EE0EB3A-1658-A74C-5807-268ADE496C5F}"/>
                </a:ext>
              </a:extLst>
            </p:cNvPr>
            <p:cNvGrpSpPr/>
            <p:nvPr/>
          </p:nvGrpSpPr>
          <p:grpSpPr>
            <a:xfrm>
              <a:off x="7614921" y="4377527"/>
              <a:ext cx="815340" cy="679479"/>
              <a:chOff x="0" y="104135"/>
              <a:chExt cx="815676" cy="679567"/>
            </a:xfrm>
          </p:grpSpPr>
          <p:grpSp>
            <p:nvGrpSpPr>
              <p:cNvPr id="7" name="组合 6">
                <a:extLst>
                  <a:ext uri="{FF2B5EF4-FFF2-40B4-BE49-F238E27FC236}">
                    <a16:creationId xmlns:a16="http://schemas.microsoft.com/office/drawing/2014/main" id="{356BEC91-E757-24AB-0CEC-0FFE0F452DB3}"/>
                  </a:ext>
                </a:extLst>
              </p:cNvPr>
              <p:cNvGrpSpPr/>
              <p:nvPr/>
            </p:nvGrpSpPr>
            <p:grpSpPr>
              <a:xfrm>
                <a:off x="0" y="224118"/>
                <a:ext cx="815676" cy="438860"/>
                <a:chOff x="0" y="0"/>
                <a:chExt cx="815676" cy="438860"/>
              </a:xfrm>
            </p:grpSpPr>
            <p:grpSp>
              <p:nvGrpSpPr>
                <p:cNvPr id="10" name="组合 9">
                  <a:extLst>
                    <a:ext uri="{FF2B5EF4-FFF2-40B4-BE49-F238E27FC236}">
                      <a16:creationId xmlns:a16="http://schemas.microsoft.com/office/drawing/2014/main" id="{A53A3005-76CD-FAFE-4C09-B9C3E01054A7}"/>
                    </a:ext>
                  </a:extLst>
                </p:cNvPr>
                <p:cNvGrpSpPr/>
                <p:nvPr/>
              </p:nvGrpSpPr>
              <p:grpSpPr>
                <a:xfrm>
                  <a:off x="44823" y="89647"/>
                  <a:ext cx="680720" cy="313840"/>
                  <a:chOff x="0" y="0"/>
                  <a:chExt cx="680720" cy="313840"/>
                </a:xfrm>
              </p:grpSpPr>
              <p:cxnSp>
                <p:nvCxnSpPr>
                  <p:cNvPr id="17" name="直线连接符 16">
                    <a:extLst>
                      <a:ext uri="{FF2B5EF4-FFF2-40B4-BE49-F238E27FC236}">
                        <a16:creationId xmlns:a16="http://schemas.microsoft.com/office/drawing/2014/main" id="{23D774A6-3E7A-33EF-3103-8736A3F1365C}"/>
                      </a:ext>
                    </a:extLst>
                  </p:cNvPr>
                  <p:cNvCxnSpPr/>
                  <p:nvPr/>
                </p:nvCxnSpPr>
                <p:spPr>
                  <a:xfrm>
                    <a:off x="0" y="0"/>
                    <a:ext cx="0" cy="313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0FB52D35-7ADF-97A2-DC7E-B05700449F2A}"/>
                      </a:ext>
                    </a:extLst>
                  </p:cNvPr>
                  <p:cNvCxnSpPr/>
                  <p:nvPr/>
                </p:nvCxnSpPr>
                <p:spPr>
                  <a:xfrm flipH="1" flipV="1">
                    <a:off x="0" y="313765"/>
                    <a:ext cx="680720" cy="7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17E53493-B9B7-B4BE-8549-D261D1C2F17A}"/>
                    </a:ext>
                  </a:extLst>
                </p:cNvPr>
                <p:cNvGrpSpPr/>
                <p:nvPr/>
              </p:nvGrpSpPr>
              <p:grpSpPr>
                <a:xfrm>
                  <a:off x="0" y="0"/>
                  <a:ext cx="815676" cy="438860"/>
                  <a:chOff x="0" y="0"/>
                  <a:chExt cx="815676" cy="438860"/>
                </a:xfrm>
              </p:grpSpPr>
              <p:sp>
                <p:nvSpPr>
                  <p:cNvPr id="12" name="椭圆 11">
                    <a:extLst>
                      <a:ext uri="{FF2B5EF4-FFF2-40B4-BE49-F238E27FC236}">
                        <a16:creationId xmlns:a16="http://schemas.microsoft.com/office/drawing/2014/main" id="{B005F32C-97A3-767C-C33B-8433C74C86AB}"/>
                      </a:ext>
                    </a:extLst>
                  </p:cNvPr>
                  <p:cNvSpPr/>
                  <p:nvPr/>
                </p:nvSpPr>
                <p:spPr>
                  <a:xfrm>
                    <a:off x="0" y="0"/>
                    <a:ext cx="89535" cy="125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600"/>
                  </a:p>
                </p:txBody>
              </p:sp>
              <p:sp>
                <p:nvSpPr>
                  <p:cNvPr id="13" name="椭圆 12">
                    <a:extLst>
                      <a:ext uri="{FF2B5EF4-FFF2-40B4-BE49-F238E27FC236}">
                        <a16:creationId xmlns:a16="http://schemas.microsoft.com/office/drawing/2014/main" id="{6C25009D-CE50-BF01-4DB2-034E4749BED4}"/>
                      </a:ext>
                    </a:extLst>
                  </p:cNvPr>
                  <p:cNvSpPr/>
                  <p:nvPr/>
                </p:nvSpPr>
                <p:spPr>
                  <a:xfrm>
                    <a:off x="726141" y="313765"/>
                    <a:ext cx="89535" cy="125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600"/>
                  </a:p>
                </p:txBody>
              </p:sp>
              <p:grpSp>
                <p:nvGrpSpPr>
                  <p:cNvPr id="14" name="组合 13">
                    <a:extLst>
                      <a:ext uri="{FF2B5EF4-FFF2-40B4-BE49-F238E27FC236}">
                        <a16:creationId xmlns:a16="http://schemas.microsoft.com/office/drawing/2014/main" id="{9E1EB747-7788-04C7-8DE1-78DE49A08E4A}"/>
                      </a:ext>
                    </a:extLst>
                  </p:cNvPr>
                  <p:cNvGrpSpPr/>
                  <p:nvPr/>
                </p:nvGrpSpPr>
                <p:grpSpPr>
                  <a:xfrm>
                    <a:off x="98612" y="53788"/>
                    <a:ext cx="680720" cy="322655"/>
                    <a:chOff x="0" y="0"/>
                    <a:chExt cx="680720" cy="322655"/>
                  </a:xfrm>
                </p:grpSpPr>
                <p:cxnSp>
                  <p:nvCxnSpPr>
                    <p:cNvPr id="15" name="直线连接符 14">
                      <a:extLst>
                        <a:ext uri="{FF2B5EF4-FFF2-40B4-BE49-F238E27FC236}">
                          <a16:creationId xmlns:a16="http://schemas.microsoft.com/office/drawing/2014/main" id="{B3617DFC-A3D5-1089-2B86-078B7DF237E5}"/>
                        </a:ext>
                      </a:extLst>
                    </p:cNvPr>
                    <p:cNvCxnSpPr/>
                    <p:nvPr/>
                  </p:nvCxnSpPr>
                  <p:spPr>
                    <a:xfrm flipH="1" flipV="1">
                      <a:off x="0" y="0"/>
                      <a:ext cx="68072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D3377732-ED38-7FC1-80B5-2890415F50CC}"/>
                        </a:ext>
                      </a:extLst>
                    </p:cNvPr>
                    <p:cNvCxnSpPr/>
                    <p:nvPr/>
                  </p:nvCxnSpPr>
                  <p:spPr>
                    <a:xfrm>
                      <a:off x="672353" y="8965"/>
                      <a:ext cx="0" cy="31369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sp>
            <p:nvSpPr>
              <p:cNvPr id="8" name="文本框 81">
                <a:extLst>
                  <a:ext uri="{FF2B5EF4-FFF2-40B4-BE49-F238E27FC236}">
                    <a16:creationId xmlns:a16="http://schemas.microsoft.com/office/drawing/2014/main" id="{13C64037-E64D-F24B-96CC-69D260B0F2A9}"/>
                  </a:ext>
                </a:extLst>
              </p:cNvPr>
              <p:cNvSpPr txBox="1"/>
              <p:nvPr/>
            </p:nvSpPr>
            <p:spPr>
              <a:xfrm>
                <a:off x="232138" y="104135"/>
                <a:ext cx="546735" cy="14736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1600" kern="100" dirty="0">
                    <a:effectLst/>
                    <a:latin typeface="Times New Roman" panose="02020603050405020304" pitchFamily="18" charset="0"/>
                    <a:ea typeface="宋体" panose="02010600030101010101" pitchFamily="2" charset="-122"/>
                  </a:rPr>
                  <a:t>0.5</a:t>
                </a:r>
                <a:endParaRPr lang="zh-CN" sz="1600" kern="100" dirty="0">
                  <a:effectLst/>
                  <a:latin typeface="Times New Roman" panose="02020603050405020304" pitchFamily="18" charset="0"/>
                  <a:ea typeface="宋体" panose="02010600030101010101" pitchFamily="2" charset="-122"/>
                </a:endParaRPr>
              </a:p>
            </p:txBody>
          </p:sp>
          <p:sp>
            <p:nvSpPr>
              <p:cNvPr id="9" name="文本框 82">
                <a:extLst>
                  <a:ext uri="{FF2B5EF4-FFF2-40B4-BE49-F238E27FC236}">
                    <a16:creationId xmlns:a16="http://schemas.microsoft.com/office/drawing/2014/main" id="{C1ECE074-6BFB-9F0F-B856-EC99B7AB6F65}"/>
                  </a:ext>
                </a:extLst>
              </p:cNvPr>
              <p:cNvSpPr txBox="1"/>
              <p:nvPr/>
            </p:nvSpPr>
            <p:spPr>
              <a:xfrm>
                <a:off x="265173" y="470647"/>
                <a:ext cx="546735" cy="3130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1600" kern="100">
                    <a:effectLst/>
                    <a:latin typeface="Times New Roman" panose="02020603050405020304" pitchFamily="18" charset="0"/>
                    <a:ea typeface="宋体" panose="02010600030101010101" pitchFamily="2" charset="-122"/>
                  </a:rPr>
                  <a:t>0.5</a:t>
                </a:r>
                <a:endParaRPr lang="zh-CN" sz="1600" kern="100">
                  <a:effectLst/>
                  <a:latin typeface="Times New Roman" panose="02020603050405020304" pitchFamily="18" charset="0"/>
                  <a:ea typeface="宋体" panose="02010600030101010101" pitchFamily="2" charset="-122"/>
                </a:endParaRPr>
              </a:p>
            </p:txBody>
          </p:sp>
        </p:grpSp>
      </p:grpSp>
      <p:pic>
        <p:nvPicPr>
          <p:cNvPr id="23" name="图片 22">
            <a:extLst>
              <a:ext uri="{FF2B5EF4-FFF2-40B4-BE49-F238E27FC236}">
                <a16:creationId xmlns:a16="http://schemas.microsoft.com/office/drawing/2014/main" id="{A7330A11-7F96-E011-C45F-68E5A868E27E}"/>
              </a:ext>
            </a:extLst>
          </p:cNvPr>
          <p:cNvPicPr>
            <a:picLocks noChangeAspect="1"/>
          </p:cNvPicPr>
          <p:nvPr/>
        </p:nvPicPr>
        <p:blipFill>
          <a:blip r:embed="rId2"/>
          <a:stretch>
            <a:fillRect/>
          </a:stretch>
        </p:blipFill>
        <p:spPr>
          <a:xfrm>
            <a:off x="1696288" y="4070348"/>
            <a:ext cx="2700208" cy="2458656"/>
          </a:xfrm>
          <a:prstGeom prst="rect">
            <a:avLst/>
          </a:prstGeom>
        </p:spPr>
      </p:pic>
    </p:spTree>
    <p:extLst>
      <p:ext uri="{BB962C8B-B14F-4D97-AF65-F5344CB8AC3E}">
        <p14:creationId xmlns:p14="http://schemas.microsoft.com/office/powerpoint/2010/main" val="1395778579"/>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01CCC-6098-5536-7BA7-65860217A030}"/>
              </a:ext>
            </a:extLst>
          </p:cNvPr>
          <p:cNvSpPr>
            <a:spLocks noGrp="1"/>
          </p:cNvSpPr>
          <p:nvPr>
            <p:ph type="title"/>
          </p:nvPr>
        </p:nvSpPr>
        <p:spPr/>
        <p:txBody>
          <a:bodyPr/>
          <a:lstStyle/>
          <a:p>
            <a:r>
              <a:rPr lang="zh-CN" altLang="en-US" dirty="0"/>
              <a:t>重新构建最小斯坦纳树</a:t>
            </a:r>
            <a:endParaRPr kumimoji="1" lang="zh-CN" altLang="en-US" dirty="0"/>
          </a:p>
        </p:txBody>
      </p:sp>
      <p:sp>
        <p:nvSpPr>
          <p:cNvPr id="3" name="内容占位符 2">
            <a:extLst>
              <a:ext uri="{FF2B5EF4-FFF2-40B4-BE49-F238E27FC236}">
                <a16:creationId xmlns:a16="http://schemas.microsoft.com/office/drawing/2014/main" id="{0E7F880C-C6DD-A149-A052-0220BDE82889}"/>
              </a:ext>
            </a:extLst>
          </p:cNvPr>
          <p:cNvSpPr>
            <a:spLocks noGrp="1"/>
          </p:cNvSpPr>
          <p:nvPr>
            <p:ph idx="1"/>
          </p:nvPr>
        </p:nvSpPr>
        <p:spPr>
          <a:xfrm>
            <a:off x="609600" y="1340768"/>
            <a:ext cx="10972800" cy="4813300"/>
          </a:xfrm>
        </p:spPr>
        <p:txBody>
          <a:bodyPr/>
          <a:lstStyle/>
          <a:p>
            <a:r>
              <a:rPr kumimoji="1" lang="zh-CN" altLang="en-US" sz="2400" dirty="0"/>
              <a:t>根据拥塞情况，调整</a:t>
            </a:r>
            <a:r>
              <a:rPr kumimoji="1" lang="en-US" altLang="zh-CN" sz="2400" dirty="0"/>
              <a:t>Hanan</a:t>
            </a:r>
            <a:r>
              <a:rPr kumimoji="1" lang="zh-CN" altLang="en-US" sz="2400" dirty="0"/>
              <a:t>网格的边长</a:t>
            </a:r>
            <a:endParaRPr kumimoji="1" lang="en-US" altLang="zh-CN" sz="2400" dirty="0"/>
          </a:p>
          <a:p>
            <a:pPr lvl="1"/>
            <a:r>
              <a:rPr lang="zh-CN" altLang="zh-CN" sz="2000" dirty="0"/>
              <a:t>对于水平方向的边长，根据该边长对应列的水平方向边的拥塞程度的平均值对该部分水平边长进行伸缩</a:t>
            </a:r>
            <a:endParaRPr lang="en-US" altLang="zh-CN" sz="2000" dirty="0"/>
          </a:p>
          <a:p>
            <a:pPr lvl="1"/>
            <a:r>
              <a:rPr lang="zh-CN" altLang="zh-CN" sz="2000" dirty="0"/>
              <a:t>对于垂直方向的边长，根据该边长对应的行的垂直方向边的拥塞程度的平均值对该部分垂直边长进行伸缩</a:t>
            </a:r>
            <a:endParaRPr lang="en-US" altLang="zh-CN" sz="2000" dirty="0"/>
          </a:p>
          <a:p>
            <a:pPr lvl="1"/>
            <a:r>
              <a:rPr lang="zh-CN" altLang="zh-CN" sz="2000" dirty="0"/>
              <a:t>通过上述的伸缩，对于拥塞区域，其边长增加，构建最小斯坦纳树时会避免走该区域。对于非拥塞区域，构建最小斯坦纳树时会倾向于走该区域。 </a:t>
            </a:r>
            <a:endParaRPr kumimoji="1" lang="zh-CN" altLang="en-US" sz="2000" dirty="0"/>
          </a:p>
        </p:txBody>
      </p:sp>
      <p:pic>
        <p:nvPicPr>
          <p:cNvPr id="4" name="图片 3">
            <a:extLst>
              <a:ext uri="{FF2B5EF4-FFF2-40B4-BE49-F238E27FC236}">
                <a16:creationId xmlns:a16="http://schemas.microsoft.com/office/drawing/2014/main" id="{F6EF4A7B-F1B4-3D82-BAA7-C2A351CF1882}"/>
              </a:ext>
            </a:extLst>
          </p:cNvPr>
          <p:cNvPicPr>
            <a:picLocks noChangeAspect="1"/>
          </p:cNvPicPr>
          <p:nvPr/>
        </p:nvPicPr>
        <p:blipFill>
          <a:blip r:embed="rId2"/>
          <a:stretch>
            <a:fillRect/>
          </a:stretch>
        </p:blipFill>
        <p:spPr>
          <a:xfrm>
            <a:off x="1991543" y="4023958"/>
            <a:ext cx="3123283" cy="2792685"/>
          </a:xfrm>
          <a:prstGeom prst="rect">
            <a:avLst/>
          </a:prstGeom>
        </p:spPr>
      </p:pic>
      <p:pic>
        <p:nvPicPr>
          <p:cNvPr id="5" name="图片 4">
            <a:extLst>
              <a:ext uri="{FF2B5EF4-FFF2-40B4-BE49-F238E27FC236}">
                <a16:creationId xmlns:a16="http://schemas.microsoft.com/office/drawing/2014/main" id="{5F2F4F17-4B4E-0BBF-F3A1-3AF491EC89AB}"/>
              </a:ext>
            </a:extLst>
          </p:cNvPr>
          <p:cNvPicPr>
            <a:picLocks noChangeAspect="1"/>
          </p:cNvPicPr>
          <p:nvPr/>
        </p:nvPicPr>
        <p:blipFill>
          <a:blip r:embed="rId3"/>
          <a:stretch>
            <a:fillRect/>
          </a:stretch>
        </p:blipFill>
        <p:spPr>
          <a:xfrm>
            <a:off x="6630942" y="3991907"/>
            <a:ext cx="3540952" cy="3035102"/>
          </a:xfrm>
          <a:prstGeom prst="rect">
            <a:avLst/>
          </a:prstGeom>
        </p:spPr>
      </p:pic>
    </p:spTree>
    <p:extLst>
      <p:ext uri="{BB962C8B-B14F-4D97-AF65-F5344CB8AC3E}">
        <p14:creationId xmlns:p14="http://schemas.microsoft.com/office/powerpoint/2010/main" val="3432202872"/>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E2512-7EB4-2E32-E59C-81EF8377F005}"/>
              </a:ext>
            </a:extLst>
          </p:cNvPr>
          <p:cNvSpPr>
            <a:spLocks noGrp="1"/>
          </p:cNvSpPr>
          <p:nvPr>
            <p:ph type="title"/>
          </p:nvPr>
        </p:nvSpPr>
        <p:spPr/>
        <p:txBody>
          <a:bodyPr/>
          <a:lstStyle/>
          <a:p>
            <a:r>
              <a:rPr kumimoji="1" lang="zh-CN" altLang="en-US" dirty="0"/>
              <a:t>多源多目标的迷宫布线</a:t>
            </a:r>
          </a:p>
        </p:txBody>
      </p:sp>
      <p:sp>
        <p:nvSpPr>
          <p:cNvPr id="3" name="内容占位符 2">
            <a:extLst>
              <a:ext uri="{FF2B5EF4-FFF2-40B4-BE49-F238E27FC236}">
                <a16:creationId xmlns:a16="http://schemas.microsoft.com/office/drawing/2014/main" id="{A14042A3-EF04-6145-7A06-05B1F04E7C73}"/>
              </a:ext>
            </a:extLst>
          </p:cNvPr>
          <p:cNvSpPr>
            <a:spLocks noGrp="1"/>
          </p:cNvSpPr>
          <p:nvPr>
            <p:ph idx="1"/>
          </p:nvPr>
        </p:nvSpPr>
        <p:spPr/>
        <p:txBody>
          <a:bodyPr/>
          <a:lstStyle/>
          <a:p>
            <a:r>
              <a:rPr lang="zh-CN" altLang="zh-CN" sz="2400" dirty="0"/>
              <a:t>在进行迷宫布线时，我们将拆掉经过拥塞区域的布线并重布</a:t>
            </a:r>
            <a:endParaRPr lang="en-US" altLang="zh-CN" sz="2400" dirty="0"/>
          </a:p>
          <a:p>
            <a:r>
              <a:rPr lang="zh-CN" altLang="zh-CN" sz="2400" dirty="0"/>
              <a:t>拆除一根</a:t>
            </a:r>
            <a:r>
              <a:rPr lang="en-US" altLang="zh-CN" sz="2400" dirty="0"/>
              <a:t>2</a:t>
            </a:r>
            <a:r>
              <a:rPr lang="zh-CN" altLang="zh-CN" sz="2400" dirty="0"/>
              <a:t>引脚线之后，原先的多引脚线网被分解为两颗子树</a:t>
            </a:r>
            <a:r>
              <a:rPr lang="en-US" altLang="zh-CN" sz="2400" dirty="0"/>
              <a:t>T1</a:t>
            </a:r>
            <a:r>
              <a:rPr lang="zh-CN" altLang="zh-CN" sz="2400" dirty="0"/>
              <a:t>和</a:t>
            </a:r>
            <a:r>
              <a:rPr lang="en-US" altLang="zh-CN" sz="2400" dirty="0"/>
              <a:t>T2</a:t>
            </a:r>
          </a:p>
          <a:p>
            <a:r>
              <a:rPr lang="zh-CN" altLang="zh-CN" sz="2400" dirty="0"/>
              <a:t>我们可以用多源和多目标的迷宫算法来进行布线</a:t>
            </a:r>
            <a:endParaRPr lang="en-US" altLang="zh-CN" sz="2400" dirty="0"/>
          </a:p>
          <a:p>
            <a:r>
              <a:rPr lang="en-US" altLang="zh-CN" sz="2400" dirty="0"/>
              <a:t>T1</a:t>
            </a:r>
            <a:r>
              <a:rPr lang="zh-CN" altLang="zh-CN" sz="2400" dirty="0"/>
              <a:t>上的所有节点都可以看作源点，</a:t>
            </a:r>
            <a:r>
              <a:rPr lang="en-US" altLang="zh-CN" sz="2400" dirty="0"/>
              <a:t>T2</a:t>
            </a:r>
            <a:r>
              <a:rPr lang="zh-CN" altLang="zh-CN" sz="2400" dirty="0"/>
              <a:t>上的所有节点都可以看作目标。多源和多目标的迷宫算法将寻找从</a:t>
            </a:r>
            <a:r>
              <a:rPr lang="en-US" altLang="zh-CN" sz="2400" dirty="0"/>
              <a:t>T1</a:t>
            </a:r>
            <a:r>
              <a:rPr lang="zh-CN" altLang="zh-CN" sz="2400" dirty="0"/>
              <a:t>到</a:t>
            </a:r>
            <a:r>
              <a:rPr lang="en-US" altLang="zh-CN" sz="2400" dirty="0"/>
              <a:t>T2</a:t>
            </a:r>
            <a:r>
              <a:rPr lang="zh-CN" altLang="zh-CN" sz="2400" dirty="0"/>
              <a:t>的最短路径 </a:t>
            </a:r>
            <a:endParaRPr kumimoji="1" lang="zh-CN" altLang="en-US" sz="2400" dirty="0"/>
          </a:p>
        </p:txBody>
      </p:sp>
      <p:pic>
        <p:nvPicPr>
          <p:cNvPr id="4" name="图片 3">
            <a:extLst>
              <a:ext uri="{FF2B5EF4-FFF2-40B4-BE49-F238E27FC236}">
                <a16:creationId xmlns:a16="http://schemas.microsoft.com/office/drawing/2014/main" id="{0CB5CBCD-AD48-A8B3-58EB-FFFF006E3571}"/>
              </a:ext>
            </a:extLst>
          </p:cNvPr>
          <p:cNvPicPr>
            <a:picLocks noChangeAspect="1"/>
          </p:cNvPicPr>
          <p:nvPr/>
        </p:nvPicPr>
        <p:blipFill>
          <a:blip r:embed="rId2"/>
          <a:stretch>
            <a:fillRect/>
          </a:stretch>
        </p:blipFill>
        <p:spPr>
          <a:xfrm>
            <a:off x="3719736" y="3903232"/>
            <a:ext cx="4577964" cy="2550104"/>
          </a:xfrm>
          <a:prstGeom prst="rect">
            <a:avLst/>
          </a:prstGeom>
        </p:spPr>
      </p:pic>
    </p:spTree>
    <p:extLst>
      <p:ext uri="{BB962C8B-B14F-4D97-AF65-F5344CB8AC3E}">
        <p14:creationId xmlns:p14="http://schemas.microsoft.com/office/powerpoint/2010/main" val="3274665958"/>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00AF3-3C0C-FC17-5497-B8F12228A059}"/>
              </a:ext>
            </a:extLst>
          </p:cNvPr>
          <p:cNvSpPr>
            <a:spLocks noGrp="1"/>
          </p:cNvSpPr>
          <p:nvPr>
            <p:ph type="title"/>
          </p:nvPr>
        </p:nvSpPr>
        <p:spPr/>
        <p:txBody>
          <a:bodyPr/>
          <a:lstStyle/>
          <a:p>
            <a:r>
              <a:rPr kumimoji="1" lang="zh-CN" altLang="en-US" dirty="0"/>
              <a:t>层分配</a:t>
            </a:r>
          </a:p>
        </p:txBody>
      </p:sp>
      <p:sp>
        <p:nvSpPr>
          <p:cNvPr id="3" name="内容占位符 2">
            <a:extLst>
              <a:ext uri="{FF2B5EF4-FFF2-40B4-BE49-F238E27FC236}">
                <a16:creationId xmlns:a16="http://schemas.microsoft.com/office/drawing/2014/main" id="{73015CBA-033E-4DA4-AAE7-259B86D451BB}"/>
              </a:ext>
            </a:extLst>
          </p:cNvPr>
          <p:cNvSpPr>
            <a:spLocks noGrp="1"/>
          </p:cNvSpPr>
          <p:nvPr>
            <p:ph idx="1"/>
          </p:nvPr>
        </p:nvSpPr>
        <p:spPr/>
        <p:txBody>
          <a:bodyPr/>
          <a:lstStyle/>
          <a:p>
            <a:r>
              <a:rPr lang="zh-CN" altLang="zh-CN" sz="2400" dirty="0"/>
              <a:t>为简化全局布线过程，在全局布线时我们采用</a:t>
            </a:r>
            <a:r>
              <a:rPr lang="en-US" altLang="zh-CN" sz="2400" dirty="0"/>
              <a:t>2D</a:t>
            </a:r>
            <a:r>
              <a:rPr lang="zh-CN" altLang="zh-CN" sz="2400" dirty="0"/>
              <a:t>网格图进行布线。当布线完成后，再进行层分配</a:t>
            </a:r>
            <a:endParaRPr lang="en-US" altLang="zh-CN" sz="2400" dirty="0"/>
          </a:p>
          <a:p>
            <a:r>
              <a:rPr lang="zh-CN" altLang="zh-CN" sz="2400" dirty="0"/>
              <a:t>层分配只是在不同层之间跳线，不改变整体的布线资源占用情况。如果</a:t>
            </a:r>
            <a:r>
              <a:rPr lang="en-US" altLang="zh-CN" sz="2400" dirty="0"/>
              <a:t>2D</a:t>
            </a:r>
            <a:r>
              <a:rPr lang="zh-CN" altLang="zh-CN" sz="2400" dirty="0"/>
              <a:t>网格中没有发生布线溢出，在</a:t>
            </a:r>
            <a:r>
              <a:rPr lang="en-US" altLang="zh-CN" sz="2400" dirty="0"/>
              <a:t>3D</a:t>
            </a:r>
            <a:r>
              <a:rPr lang="zh-CN" altLang="zh-CN" sz="2400" dirty="0"/>
              <a:t>层分配之后，仍可以找到一个布线不溢出的解 </a:t>
            </a:r>
            <a:endParaRPr kumimoji="1" lang="zh-CN" altLang="en-US" sz="2400" dirty="0"/>
          </a:p>
        </p:txBody>
      </p:sp>
      <p:pic>
        <p:nvPicPr>
          <p:cNvPr id="4" name="图片 3">
            <a:extLst>
              <a:ext uri="{FF2B5EF4-FFF2-40B4-BE49-F238E27FC236}">
                <a16:creationId xmlns:a16="http://schemas.microsoft.com/office/drawing/2014/main" id="{C53ED5ED-3698-16A3-B51C-9ECE33FDFEFC}"/>
              </a:ext>
            </a:extLst>
          </p:cNvPr>
          <p:cNvPicPr>
            <a:picLocks noChangeAspect="1"/>
          </p:cNvPicPr>
          <p:nvPr/>
        </p:nvPicPr>
        <p:blipFill>
          <a:blip r:embed="rId2"/>
          <a:stretch>
            <a:fillRect/>
          </a:stretch>
        </p:blipFill>
        <p:spPr>
          <a:xfrm>
            <a:off x="2643362" y="3488992"/>
            <a:ext cx="6934909" cy="2952304"/>
          </a:xfrm>
          <a:prstGeom prst="rect">
            <a:avLst/>
          </a:prstGeom>
        </p:spPr>
      </p:pic>
    </p:spTree>
    <p:extLst>
      <p:ext uri="{BB962C8B-B14F-4D97-AF65-F5344CB8AC3E}">
        <p14:creationId xmlns:p14="http://schemas.microsoft.com/office/powerpoint/2010/main" val="3865524427"/>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4B681-0B36-0F09-C52B-28EFFB1F2478}"/>
              </a:ext>
            </a:extLst>
          </p:cNvPr>
          <p:cNvSpPr>
            <a:spLocks noGrp="1"/>
          </p:cNvSpPr>
          <p:nvPr>
            <p:ph type="title"/>
          </p:nvPr>
        </p:nvSpPr>
        <p:spPr/>
        <p:txBody>
          <a:bodyPr/>
          <a:lstStyle/>
          <a:p>
            <a:r>
              <a:rPr kumimoji="1" lang="zh-CN" altLang="en-US" dirty="0"/>
              <a:t>先进工艺下的设计规则</a:t>
            </a:r>
          </a:p>
        </p:txBody>
      </p:sp>
      <p:sp>
        <p:nvSpPr>
          <p:cNvPr id="3" name="内容占位符 2">
            <a:extLst>
              <a:ext uri="{FF2B5EF4-FFF2-40B4-BE49-F238E27FC236}">
                <a16:creationId xmlns:a16="http://schemas.microsoft.com/office/drawing/2014/main" id="{45F66B20-9749-E077-9852-E5E1F2499F40}"/>
              </a:ext>
            </a:extLst>
          </p:cNvPr>
          <p:cNvSpPr>
            <a:spLocks noGrp="1"/>
          </p:cNvSpPr>
          <p:nvPr>
            <p:ph idx="1"/>
          </p:nvPr>
        </p:nvSpPr>
        <p:spPr/>
        <p:txBody>
          <a:bodyPr/>
          <a:lstStyle/>
          <a:p>
            <a:r>
              <a:rPr kumimoji="1" lang="zh-CN" altLang="en-US" sz="2400" dirty="0"/>
              <a:t>先进工艺下的设计规则更为复杂</a:t>
            </a:r>
            <a:endParaRPr kumimoji="1" lang="en-US" altLang="zh-CN" sz="2400" dirty="0"/>
          </a:p>
          <a:p>
            <a:pPr lvl="1"/>
            <a:r>
              <a:rPr lang="zh-CN" altLang="zh-CN" sz="2000" dirty="0"/>
              <a:t>最小面积。最小面积要求单根布线金属多边形要满足最小面积的约束。如果小于最小面积，需要对金属额外加补丁以满足最小面积约束。如下图</a:t>
            </a:r>
            <a:r>
              <a:rPr lang="en-US" altLang="zh-CN" sz="2000" dirty="0"/>
              <a:t>(a)</a:t>
            </a:r>
            <a:r>
              <a:rPr lang="zh-CN" altLang="zh-CN" sz="2000" dirty="0"/>
              <a:t>所示</a:t>
            </a:r>
            <a:endParaRPr lang="zh-CN" altLang="zh-CN" sz="1600" dirty="0"/>
          </a:p>
          <a:p>
            <a:pPr lvl="1"/>
            <a:r>
              <a:rPr lang="en-US" altLang="zh-CN" sz="2000" dirty="0"/>
              <a:t>End-of-line (EOL)</a:t>
            </a:r>
            <a:r>
              <a:rPr lang="zh-CN" altLang="zh-CN" sz="2000" dirty="0"/>
              <a:t>约束。</a:t>
            </a:r>
            <a:r>
              <a:rPr lang="en-US" altLang="zh-CN" sz="2000" dirty="0"/>
              <a:t>EOL</a:t>
            </a:r>
            <a:r>
              <a:rPr lang="zh-CN" altLang="zh-CN" sz="2000" dirty="0"/>
              <a:t>约束要求在金属线宽度小于</a:t>
            </a:r>
            <a:r>
              <a:rPr lang="en-US" altLang="zh-CN" sz="2000" dirty="0" err="1"/>
              <a:t>eolWidth</a:t>
            </a:r>
            <a:r>
              <a:rPr lang="zh-CN" altLang="zh-CN" sz="2000" dirty="0"/>
              <a:t>时，末端延长</a:t>
            </a:r>
            <a:r>
              <a:rPr lang="en-US" altLang="zh-CN" sz="2000" dirty="0" err="1"/>
              <a:t>eolSpace</a:t>
            </a:r>
            <a:r>
              <a:rPr lang="zh-CN" altLang="zh-CN" sz="2000" dirty="0"/>
              <a:t>的范围内，两侧</a:t>
            </a:r>
            <a:r>
              <a:rPr lang="en-US" altLang="zh-CN" sz="2000" dirty="0" err="1"/>
              <a:t>eolWithin</a:t>
            </a:r>
            <a:r>
              <a:rPr lang="zh-CN" altLang="zh-CN" sz="2000" dirty="0"/>
              <a:t>范围内不能放置金属线。如下图</a:t>
            </a:r>
            <a:r>
              <a:rPr lang="en-US" altLang="zh-CN" sz="2000" dirty="0"/>
              <a:t>(b)</a:t>
            </a:r>
            <a:r>
              <a:rPr lang="zh-CN" altLang="zh-CN" sz="2000" dirty="0"/>
              <a:t>所示</a:t>
            </a:r>
            <a:endParaRPr lang="zh-CN" altLang="zh-CN" sz="1600" dirty="0"/>
          </a:p>
          <a:p>
            <a:pPr lvl="1"/>
            <a:r>
              <a:rPr lang="zh-CN" altLang="zh-CN" sz="2000" dirty="0"/>
              <a:t>通孔间距。同意通孔层的通孔之间间距要大于最小间距</a:t>
            </a:r>
            <a:endParaRPr lang="zh-CN" altLang="zh-CN" sz="1600" dirty="0"/>
          </a:p>
          <a:p>
            <a:pPr lvl="1"/>
            <a:r>
              <a:rPr lang="zh-CN" altLang="zh-CN" sz="2000" dirty="0"/>
              <a:t>并行走线间距。并行走线的最小间距是一个查找表，与两金属并行重叠的长度有关</a:t>
            </a:r>
            <a:endParaRPr lang="zh-CN" altLang="zh-CN" sz="1600" dirty="0"/>
          </a:p>
          <a:p>
            <a:pPr lvl="1"/>
            <a:endParaRPr kumimoji="1" lang="zh-CN" altLang="en-US" sz="2000" dirty="0"/>
          </a:p>
        </p:txBody>
      </p:sp>
      <p:pic>
        <p:nvPicPr>
          <p:cNvPr id="5" name="图片 4">
            <a:extLst>
              <a:ext uri="{FF2B5EF4-FFF2-40B4-BE49-F238E27FC236}">
                <a16:creationId xmlns:a16="http://schemas.microsoft.com/office/drawing/2014/main" id="{09841BA1-A330-A23D-9AFC-4D137BBEAEEB}"/>
              </a:ext>
            </a:extLst>
          </p:cNvPr>
          <p:cNvPicPr>
            <a:picLocks noChangeAspect="1"/>
          </p:cNvPicPr>
          <p:nvPr/>
        </p:nvPicPr>
        <p:blipFill>
          <a:blip r:embed="rId2"/>
          <a:stretch>
            <a:fillRect/>
          </a:stretch>
        </p:blipFill>
        <p:spPr>
          <a:xfrm>
            <a:off x="3143672" y="4157122"/>
            <a:ext cx="6190576" cy="2493820"/>
          </a:xfrm>
          <a:prstGeom prst="rect">
            <a:avLst/>
          </a:prstGeom>
        </p:spPr>
      </p:pic>
    </p:spTree>
    <p:extLst>
      <p:ext uri="{BB962C8B-B14F-4D97-AF65-F5344CB8AC3E}">
        <p14:creationId xmlns:p14="http://schemas.microsoft.com/office/powerpoint/2010/main" val="1508758427"/>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64C46-6124-5BBF-2AF0-DE4C83FF83A9}"/>
              </a:ext>
            </a:extLst>
          </p:cNvPr>
          <p:cNvSpPr>
            <a:spLocks noGrp="1"/>
          </p:cNvSpPr>
          <p:nvPr>
            <p:ph type="title"/>
          </p:nvPr>
        </p:nvSpPr>
        <p:spPr/>
        <p:txBody>
          <a:bodyPr/>
          <a:lstStyle/>
          <a:p>
            <a:r>
              <a:rPr kumimoji="1" lang="zh-CN" altLang="en-US" dirty="0"/>
              <a:t>单元引脚引出分析</a:t>
            </a:r>
          </a:p>
        </p:txBody>
      </p:sp>
      <p:sp>
        <p:nvSpPr>
          <p:cNvPr id="3" name="内容占位符 2">
            <a:extLst>
              <a:ext uri="{FF2B5EF4-FFF2-40B4-BE49-F238E27FC236}">
                <a16:creationId xmlns:a16="http://schemas.microsoft.com/office/drawing/2014/main" id="{FB38C0D9-02A3-36D7-58CE-A197CBD19E89}"/>
              </a:ext>
            </a:extLst>
          </p:cNvPr>
          <p:cNvSpPr>
            <a:spLocks noGrp="1"/>
          </p:cNvSpPr>
          <p:nvPr>
            <p:ph idx="1"/>
          </p:nvPr>
        </p:nvSpPr>
        <p:spPr/>
        <p:txBody>
          <a:bodyPr/>
          <a:lstStyle/>
          <a:p>
            <a:r>
              <a:rPr lang="zh-CN" altLang="zh-CN" sz="2400" dirty="0"/>
              <a:t>详细布线时单元中的引脚引出是布线中的很重要的步骤。如果引脚无法合理引出，布线也无法完成</a:t>
            </a:r>
            <a:endParaRPr lang="en-US" altLang="zh-CN" sz="2400" dirty="0"/>
          </a:p>
          <a:p>
            <a:r>
              <a:rPr lang="zh-CN" altLang="zh-CN" sz="2400" dirty="0"/>
              <a:t>对于标准单元设计，如果标准单元所处的环境一致，可以将其引脚的可能引出方式预先求解并存储</a:t>
            </a:r>
            <a:endParaRPr lang="en-US" altLang="zh-CN" sz="2400" dirty="0"/>
          </a:p>
          <a:p>
            <a:r>
              <a:rPr lang="zh-CN" altLang="zh-CN" sz="2400" dirty="0"/>
              <a:t>在全局协调引脚分配时，再根据其邻近单元的引出情况，选择最优的引脚引出方式 </a:t>
            </a:r>
            <a:endParaRPr kumimoji="1" lang="zh-CN" altLang="en-US" sz="2400" dirty="0"/>
          </a:p>
        </p:txBody>
      </p:sp>
      <p:pic>
        <p:nvPicPr>
          <p:cNvPr id="4" name="图片 3">
            <a:extLst>
              <a:ext uri="{FF2B5EF4-FFF2-40B4-BE49-F238E27FC236}">
                <a16:creationId xmlns:a16="http://schemas.microsoft.com/office/drawing/2014/main" id="{3D62DF28-647E-F52D-4BC4-EDBD6FE0F4C2}"/>
              </a:ext>
            </a:extLst>
          </p:cNvPr>
          <p:cNvPicPr>
            <a:picLocks noChangeAspect="1"/>
          </p:cNvPicPr>
          <p:nvPr/>
        </p:nvPicPr>
        <p:blipFill>
          <a:blip r:embed="rId2"/>
          <a:stretch>
            <a:fillRect/>
          </a:stretch>
        </p:blipFill>
        <p:spPr>
          <a:xfrm>
            <a:off x="626009" y="4077072"/>
            <a:ext cx="5651500" cy="2260600"/>
          </a:xfrm>
          <a:prstGeom prst="rect">
            <a:avLst/>
          </a:prstGeom>
        </p:spPr>
      </p:pic>
      <p:pic>
        <p:nvPicPr>
          <p:cNvPr id="5" name="图片 4">
            <a:extLst>
              <a:ext uri="{FF2B5EF4-FFF2-40B4-BE49-F238E27FC236}">
                <a16:creationId xmlns:a16="http://schemas.microsoft.com/office/drawing/2014/main" id="{82CB32C6-28A0-327C-7644-63030462303C}"/>
              </a:ext>
            </a:extLst>
          </p:cNvPr>
          <p:cNvPicPr>
            <a:picLocks noChangeAspect="1"/>
          </p:cNvPicPr>
          <p:nvPr/>
        </p:nvPicPr>
        <p:blipFill>
          <a:blip r:embed="rId3"/>
          <a:stretch>
            <a:fillRect/>
          </a:stretch>
        </p:blipFill>
        <p:spPr>
          <a:xfrm>
            <a:off x="6672064" y="4318169"/>
            <a:ext cx="4702069" cy="1778406"/>
          </a:xfrm>
          <a:prstGeom prst="rect">
            <a:avLst/>
          </a:prstGeom>
        </p:spPr>
      </p:pic>
    </p:spTree>
    <p:extLst>
      <p:ext uri="{BB962C8B-B14F-4D97-AF65-F5344CB8AC3E}">
        <p14:creationId xmlns:p14="http://schemas.microsoft.com/office/powerpoint/2010/main" val="524433365"/>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0E2A9-3E78-CB62-DC5B-25030BC40A9A}"/>
              </a:ext>
            </a:extLst>
          </p:cNvPr>
          <p:cNvSpPr>
            <a:spLocks noGrp="1"/>
          </p:cNvSpPr>
          <p:nvPr>
            <p:ph type="title"/>
          </p:nvPr>
        </p:nvSpPr>
        <p:spPr/>
        <p:txBody>
          <a:bodyPr/>
          <a:lstStyle/>
          <a:p>
            <a:r>
              <a:rPr kumimoji="1" lang="zh-CN" altLang="en-US" dirty="0"/>
              <a:t>单个模块内的引脚分析</a:t>
            </a:r>
          </a:p>
        </p:txBody>
      </p:sp>
      <p:sp>
        <p:nvSpPr>
          <p:cNvPr id="3" name="内容占位符 2">
            <a:extLst>
              <a:ext uri="{FF2B5EF4-FFF2-40B4-BE49-F238E27FC236}">
                <a16:creationId xmlns:a16="http://schemas.microsoft.com/office/drawing/2014/main" id="{1CD5298E-6F5A-B8A5-AD1B-8A8B93E41D80}"/>
              </a:ext>
            </a:extLst>
          </p:cNvPr>
          <p:cNvSpPr>
            <a:spLocks noGrp="1"/>
          </p:cNvSpPr>
          <p:nvPr>
            <p:ph idx="1"/>
          </p:nvPr>
        </p:nvSpPr>
        <p:spPr/>
        <p:txBody>
          <a:bodyPr/>
          <a:lstStyle/>
          <a:p>
            <a:r>
              <a:rPr kumimoji="1" lang="zh-CN" altLang="en-US" dirty="0"/>
              <a:t>协调不同引脚的引出点</a:t>
            </a:r>
            <a:endParaRPr kumimoji="1" lang="en-US" altLang="zh-CN" dirty="0"/>
          </a:p>
          <a:p>
            <a:r>
              <a:rPr kumimoji="1" lang="zh-CN" altLang="en-US" dirty="0"/>
              <a:t>构建不同引脚的引出的代价图</a:t>
            </a:r>
            <a:endParaRPr kumimoji="1" lang="en-US" altLang="zh-CN" dirty="0"/>
          </a:p>
          <a:p>
            <a:pPr marL="0" indent="0">
              <a:buNone/>
            </a:pPr>
            <a:endParaRPr kumimoji="1" lang="zh-CN" altLang="en-US" dirty="0"/>
          </a:p>
        </p:txBody>
      </p:sp>
      <p:pic>
        <p:nvPicPr>
          <p:cNvPr id="4" name="图片 3">
            <a:extLst>
              <a:ext uri="{FF2B5EF4-FFF2-40B4-BE49-F238E27FC236}">
                <a16:creationId xmlns:a16="http://schemas.microsoft.com/office/drawing/2014/main" id="{436DD857-CDC7-FDE5-4112-F61FE1E9EFE4}"/>
              </a:ext>
            </a:extLst>
          </p:cNvPr>
          <p:cNvPicPr>
            <a:picLocks noChangeAspect="1"/>
          </p:cNvPicPr>
          <p:nvPr/>
        </p:nvPicPr>
        <p:blipFill>
          <a:blip r:embed="rId2"/>
          <a:stretch>
            <a:fillRect/>
          </a:stretch>
        </p:blipFill>
        <p:spPr>
          <a:xfrm>
            <a:off x="767408" y="3212976"/>
            <a:ext cx="4954880" cy="2592288"/>
          </a:xfrm>
          <a:prstGeom prst="rect">
            <a:avLst/>
          </a:prstGeom>
        </p:spPr>
      </p:pic>
      <p:pic>
        <p:nvPicPr>
          <p:cNvPr id="5" name="图片 4">
            <a:extLst>
              <a:ext uri="{FF2B5EF4-FFF2-40B4-BE49-F238E27FC236}">
                <a16:creationId xmlns:a16="http://schemas.microsoft.com/office/drawing/2014/main" id="{1DAB7905-9F1D-5CE5-59E6-0CA2070E2B8B}"/>
              </a:ext>
            </a:extLst>
          </p:cNvPr>
          <p:cNvPicPr>
            <a:picLocks noChangeAspect="1"/>
          </p:cNvPicPr>
          <p:nvPr/>
        </p:nvPicPr>
        <p:blipFill>
          <a:blip r:embed="rId3"/>
          <a:stretch>
            <a:fillRect/>
          </a:stretch>
        </p:blipFill>
        <p:spPr>
          <a:xfrm>
            <a:off x="7297092" y="3212976"/>
            <a:ext cx="4127500" cy="2578100"/>
          </a:xfrm>
          <a:prstGeom prst="rect">
            <a:avLst/>
          </a:prstGeom>
        </p:spPr>
      </p:pic>
    </p:spTree>
    <p:extLst>
      <p:ext uri="{BB962C8B-B14F-4D97-AF65-F5344CB8AC3E}">
        <p14:creationId xmlns:p14="http://schemas.microsoft.com/office/powerpoint/2010/main" val="508008418"/>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9224D-4986-4FBB-B98D-8AF3E9E59164}"/>
              </a:ext>
            </a:extLst>
          </p:cNvPr>
          <p:cNvSpPr>
            <a:spLocks noGrp="1"/>
          </p:cNvSpPr>
          <p:nvPr>
            <p:ph type="title"/>
          </p:nvPr>
        </p:nvSpPr>
        <p:spPr/>
        <p:txBody>
          <a:bodyPr/>
          <a:lstStyle/>
          <a:p>
            <a:r>
              <a:rPr kumimoji="1" lang="zh-CN" altLang="en-US" dirty="0"/>
              <a:t>多个模块的引出点优化</a:t>
            </a:r>
          </a:p>
        </p:txBody>
      </p:sp>
      <p:sp>
        <p:nvSpPr>
          <p:cNvPr id="3" name="内容占位符 2">
            <a:extLst>
              <a:ext uri="{FF2B5EF4-FFF2-40B4-BE49-F238E27FC236}">
                <a16:creationId xmlns:a16="http://schemas.microsoft.com/office/drawing/2014/main" id="{4596F424-BC5F-040D-F7D2-3D3454AF0576}"/>
              </a:ext>
            </a:extLst>
          </p:cNvPr>
          <p:cNvSpPr>
            <a:spLocks noGrp="1"/>
          </p:cNvSpPr>
          <p:nvPr>
            <p:ph idx="1"/>
          </p:nvPr>
        </p:nvSpPr>
        <p:spPr/>
        <p:txBody>
          <a:bodyPr/>
          <a:lstStyle/>
          <a:p>
            <a:r>
              <a:rPr lang="zh-CN" altLang="en-US" sz="2800" dirty="0"/>
              <a:t>对于标准单元行内部的连续器件块进行求解</a:t>
            </a:r>
            <a:endParaRPr lang="en-US" altLang="zh-CN" sz="2800" dirty="0"/>
          </a:p>
          <a:p>
            <a:r>
              <a:rPr kumimoji="1" lang="zh-CN" altLang="en-US" sz="2800" dirty="0"/>
              <a:t>类似单个模块的求解方法</a:t>
            </a:r>
            <a:endParaRPr kumimoji="1" lang="en-US" altLang="zh-CN" sz="2800" dirty="0"/>
          </a:p>
          <a:p>
            <a:r>
              <a:rPr kumimoji="1" lang="zh-CN" altLang="en-US" sz="2800" dirty="0"/>
              <a:t>但考虑的是不同模块的不同引出点方案选择</a:t>
            </a:r>
          </a:p>
        </p:txBody>
      </p:sp>
      <p:pic>
        <p:nvPicPr>
          <p:cNvPr id="4" name="图片 3">
            <a:extLst>
              <a:ext uri="{FF2B5EF4-FFF2-40B4-BE49-F238E27FC236}">
                <a16:creationId xmlns:a16="http://schemas.microsoft.com/office/drawing/2014/main" id="{A082B615-A8EE-09F1-84CD-91F5D20F7907}"/>
              </a:ext>
            </a:extLst>
          </p:cNvPr>
          <p:cNvPicPr>
            <a:picLocks noChangeAspect="1"/>
          </p:cNvPicPr>
          <p:nvPr/>
        </p:nvPicPr>
        <p:blipFill>
          <a:blip r:embed="rId2"/>
          <a:stretch>
            <a:fillRect/>
          </a:stretch>
        </p:blipFill>
        <p:spPr>
          <a:xfrm>
            <a:off x="767408" y="3890516"/>
            <a:ext cx="5562600" cy="1346200"/>
          </a:xfrm>
          <a:prstGeom prst="rect">
            <a:avLst/>
          </a:prstGeom>
        </p:spPr>
      </p:pic>
      <p:pic>
        <p:nvPicPr>
          <p:cNvPr id="5" name="图片 4">
            <a:extLst>
              <a:ext uri="{FF2B5EF4-FFF2-40B4-BE49-F238E27FC236}">
                <a16:creationId xmlns:a16="http://schemas.microsoft.com/office/drawing/2014/main" id="{2562E113-7C9A-91E9-B48E-47739310E20F}"/>
              </a:ext>
            </a:extLst>
          </p:cNvPr>
          <p:cNvPicPr>
            <a:picLocks noChangeAspect="1"/>
          </p:cNvPicPr>
          <p:nvPr/>
        </p:nvPicPr>
        <p:blipFill>
          <a:blip r:embed="rId3"/>
          <a:stretch>
            <a:fillRect/>
          </a:stretch>
        </p:blipFill>
        <p:spPr>
          <a:xfrm>
            <a:off x="7032104" y="3573016"/>
            <a:ext cx="4241800" cy="1981200"/>
          </a:xfrm>
          <a:prstGeom prst="rect">
            <a:avLst/>
          </a:prstGeom>
        </p:spPr>
      </p:pic>
    </p:spTree>
    <p:extLst>
      <p:ext uri="{BB962C8B-B14F-4D97-AF65-F5344CB8AC3E}">
        <p14:creationId xmlns:p14="http://schemas.microsoft.com/office/powerpoint/2010/main" val="145598046"/>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87758-CF1A-A76F-A1FC-6E56F3220675}"/>
              </a:ext>
            </a:extLst>
          </p:cNvPr>
          <p:cNvSpPr>
            <a:spLocks noGrp="1"/>
          </p:cNvSpPr>
          <p:nvPr>
            <p:ph type="title"/>
          </p:nvPr>
        </p:nvSpPr>
        <p:spPr/>
        <p:txBody>
          <a:bodyPr/>
          <a:lstStyle/>
          <a:p>
            <a:r>
              <a:rPr kumimoji="1" lang="zh-CN" altLang="en-US" dirty="0"/>
              <a:t>布线通道分配</a:t>
            </a:r>
          </a:p>
        </p:txBody>
      </p:sp>
      <p:sp>
        <p:nvSpPr>
          <p:cNvPr id="3" name="内容占位符 2">
            <a:extLst>
              <a:ext uri="{FF2B5EF4-FFF2-40B4-BE49-F238E27FC236}">
                <a16:creationId xmlns:a16="http://schemas.microsoft.com/office/drawing/2014/main" id="{0E3D2414-C593-AFD6-5D91-48833F779950}"/>
              </a:ext>
            </a:extLst>
          </p:cNvPr>
          <p:cNvSpPr>
            <a:spLocks noGrp="1"/>
          </p:cNvSpPr>
          <p:nvPr>
            <p:ph idx="1"/>
          </p:nvPr>
        </p:nvSpPr>
        <p:spPr/>
        <p:txBody>
          <a:bodyPr/>
          <a:lstStyle/>
          <a:p>
            <a:r>
              <a:rPr kumimoji="1" lang="zh-CN" altLang="en-US" sz="2800" dirty="0"/>
              <a:t>全局布线与详细布线仍然存在较大鸿沟</a:t>
            </a:r>
            <a:endParaRPr kumimoji="1" lang="en-US" altLang="zh-CN" sz="2800" dirty="0"/>
          </a:p>
          <a:p>
            <a:pPr lvl="1"/>
            <a:r>
              <a:rPr kumimoji="1" lang="zh-CN" altLang="en-US" sz="2400" dirty="0"/>
              <a:t>全局布线网格内部布线没有完成</a:t>
            </a:r>
            <a:endParaRPr kumimoji="1" lang="en-US" altLang="zh-CN" sz="2400" dirty="0"/>
          </a:p>
          <a:p>
            <a:pPr lvl="1"/>
            <a:r>
              <a:rPr lang="zh-CN" altLang="en-US" sz="2400" dirty="0"/>
              <a:t>全局布线的通道没有分配</a:t>
            </a:r>
            <a:endParaRPr lang="en-US" altLang="zh-CN" sz="2400" dirty="0"/>
          </a:p>
          <a:p>
            <a:pPr lvl="1"/>
            <a:r>
              <a:rPr kumimoji="1" lang="zh-CN" altLang="en-US" sz="2400" dirty="0"/>
              <a:t>全局布线网格内到引脚的连接没有完成</a:t>
            </a:r>
          </a:p>
        </p:txBody>
      </p:sp>
      <p:pic>
        <p:nvPicPr>
          <p:cNvPr id="4" name="图片 3">
            <a:extLst>
              <a:ext uri="{FF2B5EF4-FFF2-40B4-BE49-F238E27FC236}">
                <a16:creationId xmlns:a16="http://schemas.microsoft.com/office/drawing/2014/main" id="{4EE2A002-B069-20F0-6201-348F02AD2769}"/>
              </a:ext>
            </a:extLst>
          </p:cNvPr>
          <p:cNvPicPr>
            <a:picLocks noChangeAspect="1"/>
          </p:cNvPicPr>
          <p:nvPr/>
        </p:nvPicPr>
        <p:blipFill>
          <a:blip r:embed="rId2"/>
          <a:stretch>
            <a:fillRect/>
          </a:stretch>
        </p:blipFill>
        <p:spPr>
          <a:xfrm>
            <a:off x="3287688" y="3717032"/>
            <a:ext cx="5930900" cy="2374900"/>
          </a:xfrm>
          <a:prstGeom prst="rect">
            <a:avLst/>
          </a:prstGeom>
        </p:spPr>
      </p:pic>
    </p:spTree>
    <p:extLst>
      <p:ext uri="{BB962C8B-B14F-4D97-AF65-F5344CB8AC3E}">
        <p14:creationId xmlns:p14="http://schemas.microsoft.com/office/powerpoint/2010/main" val="32465746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a:extLst>
              <a:ext uri="{FF2B5EF4-FFF2-40B4-BE49-F238E27FC236}">
                <a16:creationId xmlns:a16="http://schemas.microsoft.com/office/drawing/2014/main" id="{D2BFEF98-9144-1DEC-E0BE-D23B76D2036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5" name="灯片编号占位符 2">
            <a:extLst>
              <a:ext uri="{FF2B5EF4-FFF2-40B4-BE49-F238E27FC236}">
                <a16:creationId xmlns:a16="http://schemas.microsoft.com/office/drawing/2014/main" id="{1CA7EBE5-4189-47F0-2245-9EFFB7A55BCC}"/>
              </a:ext>
            </a:extLst>
          </p:cNvPr>
          <p:cNvSpPr txBox="1"/>
          <p:nvPr/>
        </p:nvSpPr>
        <p:spPr bwMode="auto">
          <a:xfrm>
            <a:off x="11385684" y="744477"/>
            <a:ext cx="441325" cy="273844"/>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圓角化對角線角落矩形 3">
            <a:extLst>
              <a:ext uri="{FF2B5EF4-FFF2-40B4-BE49-F238E27FC236}">
                <a16:creationId xmlns:a16="http://schemas.microsoft.com/office/drawing/2014/main" id="{532DD531-7DA9-7D23-3DE1-1752F42FB6BF}"/>
              </a:ext>
            </a:extLst>
          </p:cNvPr>
          <p:cNvSpPr/>
          <p:nvPr/>
        </p:nvSpPr>
        <p:spPr>
          <a:xfrm>
            <a:off x="1267719" y="1145703"/>
            <a:ext cx="826582" cy="815630"/>
          </a:xfrm>
          <a:prstGeom prst="round2DiagRect">
            <a:avLst>
              <a:gd name="adj1" fmla="val 3396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1</a:t>
            </a:r>
          </a:p>
        </p:txBody>
      </p:sp>
      <p:sp>
        <p:nvSpPr>
          <p:cNvPr id="7" name="矩形 6">
            <a:extLst>
              <a:ext uri="{FF2B5EF4-FFF2-40B4-BE49-F238E27FC236}">
                <a16:creationId xmlns:a16="http://schemas.microsoft.com/office/drawing/2014/main" id="{1C4A3915-0C94-C895-6C5B-D5051BE55375}"/>
              </a:ext>
            </a:extLst>
          </p:cNvPr>
          <p:cNvSpPr/>
          <p:nvPr/>
        </p:nvSpPr>
        <p:spPr>
          <a:xfrm>
            <a:off x="2248613" y="990307"/>
            <a:ext cx="7938995" cy="906851"/>
          </a:xfrm>
          <a:prstGeom prst="rect">
            <a:avLst/>
          </a:prstGeom>
        </p:spPr>
        <p:txBody>
          <a:bodyPr wrap="square">
            <a:spAutoFit/>
          </a:bodyPr>
          <a:lstStyle/>
          <a:p>
            <a:pPr>
              <a:lnSpc>
                <a:spcPct val="150000"/>
              </a:lnSpc>
              <a:defRPr/>
            </a:pPr>
            <a:r>
              <a:rPr lang="ko-KR" altLang="en-US" sz="4000" b="1" dirty="0" err="1">
                <a:solidFill>
                  <a:srgbClr val="C00000"/>
                </a:solidFill>
                <a:latin typeface="微软雅黑" panose="020B0503020204020204" pitchFamily="34" charset="-122"/>
                <a:ea typeface="微软雅黑" panose="020B0503020204020204" pitchFamily="34" charset="-122"/>
                <a:cs typeface="+mn-ea"/>
                <a:sym typeface="+mn-lt"/>
              </a:rPr>
              <a:t>本科生</a:t>
            </a:r>
            <a:r>
              <a:rPr lang="en-US" altLang="ko-KR" sz="4000" b="1" dirty="0">
                <a:solidFill>
                  <a:srgbClr val="C00000"/>
                </a:solidFill>
                <a:latin typeface="微软雅黑" panose="020B0503020204020204" pitchFamily="34" charset="-122"/>
                <a:ea typeface="微软雅黑" panose="020B0503020204020204" pitchFamily="34" charset="-122"/>
                <a:cs typeface="+mn-ea"/>
                <a:sym typeface="+mn-lt"/>
              </a:rPr>
              <a:t>EDA</a:t>
            </a:r>
            <a:r>
              <a:rPr lang="ko-KR" altLang="en-US" sz="4000" b="1" dirty="0" err="1">
                <a:solidFill>
                  <a:srgbClr val="C00000"/>
                </a:solidFill>
                <a:latin typeface="微软雅黑" panose="020B0503020204020204" pitchFamily="34" charset="-122"/>
                <a:ea typeface="微软雅黑" panose="020B0503020204020204" pitchFamily="34" charset="-122"/>
                <a:cs typeface="+mn-ea"/>
                <a:sym typeface="+mn-lt"/>
              </a:rPr>
              <a:t>课程体系</a:t>
            </a:r>
            <a:endParaRPr lang="en-US" altLang="ko-KR" sz="4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8" name="圓角化對角線角落矩形 3">
            <a:extLst>
              <a:ext uri="{FF2B5EF4-FFF2-40B4-BE49-F238E27FC236}">
                <a16:creationId xmlns:a16="http://schemas.microsoft.com/office/drawing/2014/main" id="{BB37F002-4A7A-CF88-163A-F16AD7917D9B}"/>
              </a:ext>
            </a:extLst>
          </p:cNvPr>
          <p:cNvSpPr/>
          <p:nvPr/>
        </p:nvSpPr>
        <p:spPr>
          <a:xfrm>
            <a:off x="1267719" y="2222015"/>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2</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8E7EDC34-9848-DBCE-2371-8933A24B6238}"/>
              </a:ext>
            </a:extLst>
          </p:cNvPr>
          <p:cNvSpPr/>
          <p:nvPr/>
        </p:nvSpPr>
        <p:spPr>
          <a:xfrm>
            <a:off x="2248613" y="2046820"/>
            <a:ext cx="8548341"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rPr>
              <a:t>数字集成电路设计自动化方法课程概览</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0" name="圓角化對角線角落矩形 3">
            <a:extLst>
              <a:ext uri="{FF2B5EF4-FFF2-40B4-BE49-F238E27FC236}">
                <a16:creationId xmlns:a16="http://schemas.microsoft.com/office/drawing/2014/main" id="{6E68511E-2A01-BAF5-609C-188ED110326C}"/>
              </a:ext>
            </a:extLst>
          </p:cNvPr>
          <p:cNvSpPr/>
          <p:nvPr/>
        </p:nvSpPr>
        <p:spPr>
          <a:xfrm>
            <a:off x="1231767" y="3320507"/>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3</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F608FD3F-09C4-8F47-603A-E1D2A2652577}"/>
              </a:ext>
            </a:extLst>
          </p:cNvPr>
          <p:cNvSpPr/>
          <p:nvPr/>
        </p:nvSpPr>
        <p:spPr>
          <a:xfrm>
            <a:off x="2248612" y="3149777"/>
            <a:ext cx="10529541"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高层次综合、逻辑综合与逻辑仿真</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圓角化對角線角落矩形 3">
            <a:extLst>
              <a:ext uri="{FF2B5EF4-FFF2-40B4-BE49-F238E27FC236}">
                <a16:creationId xmlns:a16="http://schemas.microsoft.com/office/drawing/2014/main" id="{FCA6A3D5-D53D-FC70-B9C7-2C789524008F}"/>
              </a:ext>
            </a:extLst>
          </p:cNvPr>
          <p:cNvSpPr/>
          <p:nvPr/>
        </p:nvSpPr>
        <p:spPr>
          <a:xfrm>
            <a:off x="1212204" y="4488532"/>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4</a:t>
            </a:r>
          </a:p>
        </p:txBody>
      </p:sp>
      <p:sp>
        <p:nvSpPr>
          <p:cNvPr id="13" name="矩形 32">
            <a:extLst>
              <a:ext uri="{FF2B5EF4-FFF2-40B4-BE49-F238E27FC236}">
                <a16:creationId xmlns:a16="http://schemas.microsoft.com/office/drawing/2014/main" id="{7E130A53-0772-7C40-C2F8-850771D9D63C}"/>
              </a:ext>
            </a:extLst>
          </p:cNvPr>
          <p:cNvSpPr/>
          <p:nvPr/>
        </p:nvSpPr>
        <p:spPr>
          <a:xfrm>
            <a:off x="2229050" y="4327634"/>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参数提取与时序分析</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EDBA9B04-9027-A665-FD14-9FA4254A24F5}"/>
              </a:ext>
            </a:extLst>
          </p:cNvPr>
          <p:cNvSpPr/>
          <p:nvPr/>
        </p:nvSpPr>
        <p:spPr>
          <a:xfrm>
            <a:off x="0" y="97023"/>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kern="1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提纲</a:t>
            </a:r>
            <a:endParaRPr kumimoji="0" lang="zh-CN" altLang="zh-CN" sz="4800" b="1" i="0" u="none" strike="noStrike" kern="100" cap="none" spc="0" normalizeH="0" baseline="0" noProof="0" dirty="0">
              <a:ln>
                <a:noFill/>
              </a:ln>
              <a:solidFill>
                <a:srgbClr val="002060"/>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5" name="圓角化對角線角落矩形 3">
            <a:extLst>
              <a:ext uri="{FF2B5EF4-FFF2-40B4-BE49-F238E27FC236}">
                <a16:creationId xmlns:a16="http://schemas.microsoft.com/office/drawing/2014/main" id="{72BB1C0A-0EFA-FA0E-B753-2CBF807B99D6}"/>
              </a:ext>
            </a:extLst>
          </p:cNvPr>
          <p:cNvSpPr/>
          <p:nvPr/>
        </p:nvSpPr>
        <p:spPr>
          <a:xfrm>
            <a:off x="1152756" y="5639259"/>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5</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6" name="矩形 32">
            <a:extLst>
              <a:ext uri="{FF2B5EF4-FFF2-40B4-BE49-F238E27FC236}">
                <a16:creationId xmlns:a16="http://schemas.microsoft.com/office/drawing/2014/main" id="{7C778E0C-B3C9-15C2-1070-69AE2C996F2F}"/>
              </a:ext>
            </a:extLst>
          </p:cNvPr>
          <p:cNvSpPr/>
          <p:nvPr/>
        </p:nvSpPr>
        <p:spPr>
          <a:xfrm>
            <a:off x="2169602" y="5478361"/>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物理设计</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8750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75B72-326B-FB4D-8603-BCDCAC3AF681}"/>
              </a:ext>
            </a:extLst>
          </p:cNvPr>
          <p:cNvSpPr>
            <a:spLocks noGrp="1"/>
          </p:cNvSpPr>
          <p:nvPr>
            <p:ph type="title"/>
          </p:nvPr>
        </p:nvSpPr>
        <p:spPr/>
        <p:txBody>
          <a:bodyPr/>
          <a:lstStyle/>
          <a:p>
            <a:r>
              <a:rPr lang="zh-CN" altLang="en-US" dirty="0"/>
              <a:t>集成电路门尺寸调整问题</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F05B7D-46E8-E14A-BB68-FFFD2685C7EF}"/>
                  </a:ext>
                </a:extLst>
              </p:cNvPr>
              <p:cNvSpPr>
                <a:spLocks noGrp="1"/>
              </p:cNvSpPr>
              <p:nvPr>
                <p:ph idx="1"/>
              </p:nvPr>
            </p:nvSpPr>
            <p:spPr/>
            <p:txBody>
              <a:bodyPr/>
              <a:lstStyle/>
              <a:p>
                <a:r>
                  <a:rPr kumimoji="1" lang="zh-CN" altLang="en-US" dirty="0"/>
                  <a:t>给定一个电路，调整门的大小，使得时序约束均满足，最小化整体功耗</a:t>
                </a:r>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ij</m:t>
                        </m:r>
                      </m:sub>
                    </m:sSub>
                  </m:oMath>
                </a14:m>
                <a:r>
                  <a:rPr kumimoji="1" lang="zh-CN" altLang="en-US" dirty="0"/>
                  <a:t>表示功耗，</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oMath>
                </a14:m>
                <a:r>
                  <a:rPr kumimoji="1" lang="zh-CN" altLang="en-US" dirty="0"/>
                  <a:t>表示延迟，</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oMath>
                </a14:m>
                <a:r>
                  <a:rPr kumimoji="1" lang="zh-CN" altLang="en-US" dirty="0"/>
                  <a:t>表示到达时间，</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𝑇</m:t>
                    </m:r>
                  </m:oMath>
                </a14:m>
                <a:r>
                  <a:rPr kumimoji="1" lang="zh-CN" altLang="en-US" dirty="0"/>
                  <a:t>表示时钟周期，</a:t>
                </a: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c</m:t>
                        </m:r>
                      </m:e>
                      <m:sub>
                        <m:r>
                          <m:rPr>
                            <m:sty m:val="p"/>
                          </m:rPr>
                          <a:rPr lang="en-US" altLang="zh-CN">
                            <a:latin typeface="Cambria Math" panose="02040503050406030204" pitchFamily="18" charset="0"/>
                            <a:ea typeface="Cambria Math" panose="02040503050406030204" pitchFamily="18" charset="0"/>
                          </a:rPr>
                          <m:t>ij</m:t>
                        </m:r>
                      </m:sub>
                    </m:sSub>
                  </m:oMath>
                </a14:m>
                <a:r>
                  <a:rPr kumimoji="1" lang="zh-CN" altLang="en-US" dirty="0"/>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k</m:t>
                        </m:r>
                      </m:e>
                      <m:sub>
                        <m:r>
                          <m:rPr>
                            <m:sty m:val="p"/>
                          </m:rPr>
                          <a:rPr lang="en-US" altLang="zh-CN">
                            <a:latin typeface="Cambria Math" panose="02040503050406030204" pitchFamily="18" charset="0"/>
                            <a:ea typeface="Cambria Math" panose="02040503050406030204" pitchFamily="18" charset="0"/>
                          </a:rPr>
                          <m:t>ij</m:t>
                        </m:r>
                      </m:sub>
                    </m:sSub>
                  </m:oMath>
                </a14:m>
                <a:r>
                  <a:rPr kumimoji="1" lang="zh-CN" altLang="en-US" dirty="0"/>
                  <a:t>表示常数</a:t>
                </a:r>
              </a:p>
            </p:txBody>
          </p:sp>
        </mc:Choice>
        <mc:Fallback xmlns="">
          <p:sp>
            <p:nvSpPr>
              <p:cNvPr id="3" name="内容占位符 2">
                <a:extLst>
                  <a:ext uri="{FF2B5EF4-FFF2-40B4-BE49-F238E27FC236}">
                    <a16:creationId xmlns:a16="http://schemas.microsoft.com/office/drawing/2014/main" id="{CBF05B7D-46E8-E14A-BB68-FFFD2685C7EF}"/>
                  </a:ext>
                </a:extLst>
              </p:cNvPr>
              <p:cNvSpPr>
                <a:spLocks noGrp="1" noRot="1" noChangeAspect="1" noMove="1" noResize="1" noEditPoints="1" noAdjustHandles="1" noChangeArrowheads="1" noChangeShapeType="1" noTextEdit="1"/>
              </p:cNvSpPr>
              <p:nvPr>
                <p:ph idx="1"/>
              </p:nvPr>
            </p:nvSpPr>
            <p:spPr>
              <a:blipFill>
                <a:blip r:embed="rId2"/>
                <a:stretch>
                  <a:fillRect l="-1272" t="-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34D0451-47B0-DC42-BEFA-FD635C8C77AB}"/>
                  </a:ext>
                </a:extLst>
              </p:cNvPr>
              <p:cNvSpPr/>
              <p:nvPr/>
            </p:nvSpPr>
            <p:spPr>
              <a:xfrm>
                <a:off x="3048000" y="3259722"/>
                <a:ext cx="6096000" cy="2955681"/>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func>
                        <m:funcPr>
                          <m:ctrlPr>
                            <a:rPr lang="en-US" altLang="zh-CN" sz="3200" i="1" smtClean="0">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minimize</m:t>
                              </m:r>
                            </m:e>
                            <m:lim>
                              <m:r>
                                <a:rPr lang="en-US" altLang="zh-CN" sz="3200" b="1" i="1">
                                  <a:latin typeface="Cambria Math" panose="02040503050406030204" pitchFamily="18" charset="0"/>
                                </a:rPr>
                                <m:t>𝒙</m:t>
                              </m:r>
                            </m:lim>
                          </m:limLow>
                        </m:fName>
                        <m:e>
                          <m:nary>
                            <m:naryPr>
                              <m:chr m:val="∑"/>
                              <m:supHide m:val="on"/>
                              <m:ctrlPr>
                                <a:rPr lang="en-US" altLang="zh-CN" sz="3200" i="1">
                                  <a:latin typeface="Cambria Math" panose="02040503050406030204" pitchFamily="18" charset="0"/>
                                </a:rPr>
                              </m:ctrlPr>
                            </m:naryPr>
                            <m:sub>
                              <m:r>
                                <m:rPr>
                                  <m:brk m:alnAt="7"/>
                                </m:rPr>
                                <a:rPr lang="en-US" altLang="zh-CN" sz="3200" i="1">
                                  <a:latin typeface="Cambria Math" panose="02040503050406030204" pitchFamily="18" charset="0"/>
                                </a:rPr>
                                <m:t>𝑔</m:t>
                              </m:r>
                              <m:r>
                                <a:rPr lang="en-US" altLang="zh-CN" sz="3200" i="1">
                                  <a:latin typeface="Cambria Math" panose="02040503050406030204" pitchFamily="18" charset="0"/>
                                </a:rPr>
                                <m:t>∈</m:t>
                              </m:r>
                              <m:r>
                                <a:rPr lang="en-US" altLang="zh-CN" sz="3200" i="1">
                                  <a:latin typeface="Cambria Math" panose="02040503050406030204" pitchFamily="18" charset="0"/>
                                </a:rPr>
                                <m:t>𝐺</m:t>
                              </m:r>
                            </m:sub>
                            <m:sup/>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𝑃</m:t>
                                  </m:r>
                                </m:e>
                                <m:sub>
                                  <m:r>
                                    <m:rPr>
                                      <m:sty m:val="p"/>
                                    </m:rPr>
                                    <a:rPr lang="en-US" altLang="zh-CN" sz="3200" i="1" smtClean="0">
                                      <a:latin typeface="Cambria Math" panose="02040503050406030204" pitchFamily="18" charset="0"/>
                                    </a:rPr>
                                    <m:t>ij</m:t>
                                  </m:r>
                                </m:sub>
                              </m:sSub>
                            </m:e>
                          </m:nary>
                        </m:e>
                      </m:func>
                      <m:r>
                        <a:rPr lang="en-US" altLang="zh-CN" sz="3200" i="1">
                          <a:latin typeface="Cambria Math" panose="02040503050406030204" pitchFamily="18" charset="0"/>
                        </a:rPr>
                        <m:t>,</m:t>
                      </m:r>
                    </m:oMath>
                    <m:oMath xmlns:m="http://schemas.openxmlformats.org/officeDocument/2006/math">
                      <m:r>
                        <a:rPr lang="en-US" altLang="zh-CN" sz="3200" i="1">
                          <a:latin typeface="Cambria Math" panose="02040503050406030204" pitchFamily="18" charset="0"/>
                        </a:rPr>
                        <m:t>𝑠</m:t>
                      </m:r>
                      <m:r>
                        <a:rPr lang="en-US" altLang="zh-CN" sz="3200" i="1">
                          <a:latin typeface="Cambria Math" panose="02040503050406030204" pitchFamily="18" charset="0"/>
                        </a:rPr>
                        <m:t>.</m:t>
                      </m:r>
                      <m:r>
                        <a:rPr lang="en-US" altLang="zh-CN" sz="3200" i="1">
                          <a:latin typeface="Cambria Math" panose="02040503050406030204" pitchFamily="18" charset="0"/>
                        </a:rPr>
                        <m:t>𝑡</m:t>
                      </m:r>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𝑎</m:t>
                          </m:r>
                        </m:e>
                        <m:sub>
                          <m:r>
                            <a:rPr lang="en-US" altLang="zh-CN" sz="3200" i="1">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smtClean="0">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𝑖𝑗</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𝑎</m:t>
                          </m:r>
                        </m:e>
                        <m:sub>
                          <m:r>
                            <a:rPr lang="en-US" altLang="zh-CN" sz="3200" i="1">
                              <a:latin typeface="Cambria Math" panose="02040503050406030204" pitchFamily="18" charset="0"/>
                              <a:ea typeface="Cambria Math" panose="02040503050406030204" pitchFamily="18" charset="0"/>
                            </a:rPr>
                            <m:t>𝑗</m:t>
                          </m:r>
                        </m:sub>
                      </m:sSub>
                      <m:r>
                        <a:rPr lang="en-US" altLang="zh-CN" sz="3200" i="1">
                          <a:latin typeface="Cambria Math" panose="02040503050406030204" pitchFamily="18" charset="0"/>
                          <a:ea typeface="Cambria Math" panose="02040503050406030204" pitchFamily="18" charset="0"/>
                        </a:rPr>
                        <m:t>, ∀</m:t>
                      </m:r>
                      <m:d>
                        <m:dPr>
                          <m:ctrlPr>
                            <a:rPr lang="en-US" altLang="zh-CN" sz="3200" i="1">
                              <a:latin typeface="Cambria Math" panose="02040503050406030204" pitchFamily="18" charset="0"/>
                              <a:ea typeface="Cambria Math" panose="02040503050406030204" pitchFamily="18" charset="0"/>
                            </a:rPr>
                          </m:ctrlPr>
                        </m:dPr>
                        <m:e>
                          <m:r>
                            <a:rPr lang="en-US" altLang="zh-CN" sz="3200" i="1">
                              <a:latin typeface="Cambria Math" panose="02040503050406030204" pitchFamily="18" charset="0"/>
                              <a:ea typeface="Cambria Math" panose="02040503050406030204" pitchFamily="18" charset="0"/>
                            </a:rPr>
                            <m:t>𝑖</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𝑗</m:t>
                          </m:r>
                        </m:e>
                      </m:d>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ℰ</m:t>
                      </m:r>
                    </m:oMath>
                    <m:oMath xmlns:m="http://schemas.openxmlformats.org/officeDocument/2006/math">
                      <m:r>
                        <a:rPr lang="en-US" altLang="zh-CN" sz="3200">
                          <a:latin typeface="Cambria Math" panose="02040503050406030204" pitchFamily="18" charset="0"/>
                          <a:ea typeface="Cambria Math" panose="02040503050406030204" pitchFamily="18" charset="0"/>
                        </a:rPr>
                        <m:t>        </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𝑎</m:t>
                          </m:r>
                        </m:e>
                        <m:sub>
                          <m:r>
                            <a:rPr lang="en-US" altLang="zh-CN" sz="3200" i="1">
                              <a:latin typeface="Cambria Math" panose="02040503050406030204" pitchFamily="18" charset="0"/>
                              <a:ea typeface="Cambria Math" panose="02040503050406030204" pitchFamily="18" charset="0"/>
                            </a:rPr>
                            <m:t>𝑘</m:t>
                          </m:r>
                        </m:sub>
                      </m:sSub>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𝑇</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𝑘</m:t>
                      </m:r>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ea typeface="Cambria Math" panose="02040503050406030204" pitchFamily="18" charset="0"/>
                            </a:rPr>
                          </m:ctrlPr>
                        </m:sSubPr>
                        <m:e>
                          <m:r>
                            <a:rPr lang="en-US" altLang="zh-CN" sz="3200" i="1">
                              <a:latin typeface="Cambria Math" panose="02040503050406030204" pitchFamily="18" charset="0"/>
                              <a:ea typeface="Cambria Math" panose="02040503050406030204" pitchFamily="18" charset="0"/>
                            </a:rPr>
                            <m:t>𝒩</m:t>
                          </m:r>
                        </m:e>
                        <m:sub>
                          <m:r>
                            <a:rPr lang="en-US" altLang="zh-CN" sz="3200" i="1">
                              <a:latin typeface="Cambria Math" panose="02040503050406030204" pitchFamily="18" charset="0"/>
                              <a:ea typeface="Cambria Math" panose="02040503050406030204" pitchFamily="18" charset="0"/>
                            </a:rPr>
                            <m:t>𝑜𝑢𝑡</m:t>
                          </m:r>
                        </m:sub>
                      </m:sSub>
                    </m:oMath>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𝑑</m:t>
                          </m:r>
                        </m:e>
                        <m:sub>
                          <m:r>
                            <a:rPr lang="en-US" altLang="zh-CN" sz="3200" i="1">
                              <a:latin typeface="Cambria Math" panose="02040503050406030204" pitchFamily="18" charset="0"/>
                            </a:rPr>
                            <m:t>𝑖𝑗</m:t>
                          </m:r>
                        </m:sub>
                      </m:sSub>
                      <m:r>
                        <a:rPr lang="en-US" altLang="zh-CN" sz="3200" b="0" i="0" smtClean="0">
                          <a:latin typeface="Cambria Math" panose="02040503050406030204" pitchFamily="18" charset="0"/>
                          <a:ea typeface="Cambria Math" panose="02040503050406030204" pitchFamily="18" charset="0"/>
                        </a:rPr>
                        <m:t>=</m:t>
                      </m:r>
                      <m:sSub>
                        <m:sSubPr>
                          <m:ctrlPr>
                            <a:rPr lang="en-US" altLang="zh-CN" sz="3200" b="0" i="1" smtClean="0">
                              <a:latin typeface="Cambria Math" panose="02040503050406030204" pitchFamily="18" charset="0"/>
                              <a:ea typeface="Cambria Math" panose="02040503050406030204" pitchFamily="18" charset="0"/>
                            </a:rPr>
                          </m:ctrlPr>
                        </m:sSubPr>
                        <m:e>
                          <m:r>
                            <m:rPr>
                              <m:sty m:val="p"/>
                            </m:rPr>
                            <a:rPr lang="en-US" altLang="zh-CN" sz="3200" b="0" i="0" smtClean="0">
                              <a:latin typeface="Cambria Math" panose="02040503050406030204" pitchFamily="18" charset="0"/>
                              <a:ea typeface="Cambria Math" panose="02040503050406030204" pitchFamily="18" charset="0"/>
                            </a:rPr>
                            <m:t>c</m:t>
                          </m:r>
                        </m:e>
                        <m:sub>
                          <m:r>
                            <m:rPr>
                              <m:sty m:val="p"/>
                            </m:rPr>
                            <a:rPr lang="en-US" altLang="zh-CN" sz="3200" b="0" i="0" smtClean="0">
                              <a:latin typeface="Cambria Math" panose="02040503050406030204" pitchFamily="18" charset="0"/>
                              <a:ea typeface="Cambria Math" panose="02040503050406030204" pitchFamily="18" charset="0"/>
                            </a:rPr>
                            <m:t>ij</m:t>
                          </m:r>
                        </m:sub>
                      </m:sSub>
                      <m:r>
                        <a:rPr lang="en-US" altLang="zh-CN" sz="3200" b="0" i="0" smtClean="0">
                          <a:latin typeface="Cambria Math" panose="02040503050406030204" pitchFamily="18" charset="0"/>
                          <a:ea typeface="Cambria Math" panose="02040503050406030204" pitchFamily="18" charset="0"/>
                        </a:rPr>
                        <m:t>+</m:t>
                      </m:r>
                      <m:sSub>
                        <m:sSubPr>
                          <m:ctrlPr>
                            <a:rPr lang="en-US" altLang="zh-CN" sz="3200" b="0" i="1" smtClean="0">
                              <a:latin typeface="Cambria Math" panose="02040503050406030204" pitchFamily="18" charset="0"/>
                              <a:ea typeface="Cambria Math" panose="02040503050406030204" pitchFamily="18" charset="0"/>
                            </a:rPr>
                          </m:ctrlPr>
                        </m:sSubPr>
                        <m:e>
                          <m:r>
                            <m:rPr>
                              <m:sty m:val="p"/>
                            </m:rPr>
                            <a:rPr lang="en-US" altLang="zh-CN" sz="3200" b="0" i="0" smtClean="0">
                              <a:latin typeface="Cambria Math" panose="02040503050406030204" pitchFamily="18" charset="0"/>
                              <a:ea typeface="Cambria Math" panose="02040503050406030204" pitchFamily="18" charset="0"/>
                            </a:rPr>
                            <m:t>k</m:t>
                          </m:r>
                        </m:e>
                        <m:sub>
                          <m:r>
                            <m:rPr>
                              <m:sty m:val="p"/>
                            </m:rPr>
                            <a:rPr lang="en-US" altLang="zh-CN" sz="3200" b="0" i="0" smtClean="0">
                              <a:latin typeface="Cambria Math" panose="02040503050406030204" pitchFamily="18" charset="0"/>
                              <a:ea typeface="Cambria Math" panose="02040503050406030204" pitchFamily="18" charset="0"/>
                            </a:rPr>
                            <m:t>ij</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𝑃</m:t>
                          </m:r>
                        </m:e>
                        <m:sub>
                          <m:r>
                            <m:rPr>
                              <m:sty m:val="p"/>
                            </m:rPr>
                            <a:rPr lang="en-US" altLang="zh-CN" sz="3200" i="1">
                              <a:latin typeface="Cambria Math" panose="02040503050406030204" pitchFamily="18" charset="0"/>
                            </a:rPr>
                            <m:t>ij</m:t>
                          </m:r>
                        </m:sub>
                      </m:sSub>
                    </m:oMath>
                  </m:oMathPara>
                </a14:m>
                <a:endParaRPr lang="en-US" altLang="zh-CN" sz="3200" dirty="0"/>
              </a:p>
            </p:txBody>
          </p:sp>
        </mc:Choice>
        <mc:Fallback xmlns="">
          <p:sp>
            <p:nvSpPr>
              <p:cNvPr id="4" name="矩形 3">
                <a:extLst>
                  <a:ext uri="{FF2B5EF4-FFF2-40B4-BE49-F238E27FC236}">
                    <a16:creationId xmlns:a16="http://schemas.microsoft.com/office/drawing/2014/main" id="{B34D0451-47B0-DC42-BEFA-FD635C8C77AB}"/>
                  </a:ext>
                </a:extLst>
              </p:cNvPr>
              <p:cNvSpPr>
                <a:spLocks noRot="1" noChangeAspect="1" noMove="1" noResize="1" noEditPoints="1" noAdjustHandles="1" noChangeArrowheads="1" noChangeShapeType="1" noTextEdit="1"/>
              </p:cNvSpPr>
              <p:nvPr/>
            </p:nvSpPr>
            <p:spPr>
              <a:xfrm>
                <a:off x="3048000" y="3259722"/>
                <a:ext cx="6096000" cy="2955681"/>
              </a:xfrm>
              <a:prstGeom prst="rect">
                <a:avLst/>
              </a:prstGeom>
              <a:blipFill>
                <a:blip r:embed="rId3"/>
                <a:stretch>
                  <a:fillRect t="-58120" b="-247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7187422"/>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BCEA7-DF00-165A-1683-2FACB521EE72}"/>
              </a:ext>
            </a:extLst>
          </p:cNvPr>
          <p:cNvSpPr>
            <a:spLocks noGrp="1"/>
          </p:cNvSpPr>
          <p:nvPr>
            <p:ph type="title"/>
          </p:nvPr>
        </p:nvSpPr>
        <p:spPr/>
        <p:txBody>
          <a:bodyPr/>
          <a:lstStyle/>
          <a:p>
            <a:r>
              <a:rPr kumimoji="1" lang="zh-CN" altLang="en-US" dirty="0"/>
              <a:t>详细布线的流程</a:t>
            </a:r>
          </a:p>
        </p:txBody>
      </p:sp>
      <p:sp>
        <p:nvSpPr>
          <p:cNvPr id="3" name="内容占位符 2">
            <a:extLst>
              <a:ext uri="{FF2B5EF4-FFF2-40B4-BE49-F238E27FC236}">
                <a16:creationId xmlns:a16="http://schemas.microsoft.com/office/drawing/2014/main" id="{4918F8C6-9592-84C9-96BA-E8336D1F8644}"/>
              </a:ext>
            </a:extLst>
          </p:cNvPr>
          <p:cNvSpPr>
            <a:spLocks noGrp="1"/>
          </p:cNvSpPr>
          <p:nvPr>
            <p:ph idx="1"/>
          </p:nvPr>
        </p:nvSpPr>
        <p:spPr/>
        <p:txBody>
          <a:bodyPr/>
          <a:lstStyle/>
          <a:p>
            <a:r>
              <a:rPr kumimoji="1" lang="zh-CN" altLang="en-US" dirty="0"/>
              <a:t>详细布线流程</a:t>
            </a:r>
          </a:p>
        </p:txBody>
      </p:sp>
      <p:pic>
        <p:nvPicPr>
          <p:cNvPr id="5" name="图片 4">
            <a:extLst>
              <a:ext uri="{FF2B5EF4-FFF2-40B4-BE49-F238E27FC236}">
                <a16:creationId xmlns:a16="http://schemas.microsoft.com/office/drawing/2014/main" id="{A67E7684-01EC-9705-5222-D50947C2E6AE}"/>
              </a:ext>
            </a:extLst>
          </p:cNvPr>
          <p:cNvPicPr>
            <a:picLocks noChangeAspect="1"/>
          </p:cNvPicPr>
          <p:nvPr/>
        </p:nvPicPr>
        <p:blipFill>
          <a:blip r:embed="rId2"/>
          <a:stretch>
            <a:fillRect/>
          </a:stretch>
        </p:blipFill>
        <p:spPr>
          <a:xfrm>
            <a:off x="1544977" y="2348880"/>
            <a:ext cx="3205011" cy="3456384"/>
          </a:xfrm>
          <a:prstGeom prst="rect">
            <a:avLst/>
          </a:prstGeom>
        </p:spPr>
      </p:pic>
      <p:pic>
        <p:nvPicPr>
          <p:cNvPr id="6" name="图片 5">
            <a:extLst>
              <a:ext uri="{FF2B5EF4-FFF2-40B4-BE49-F238E27FC236}">
                <a16:creationId xmlns:a16="http://schemas.microsoft.com/office/drawing/2014/main" id="{663000FC-77DB-BF16-D12F-3F9943636A2B}"/>
              </a:ext>
            </a:extLst>
          </p:cNvPr>
          <p:cNvPicPr>
            <a:picLocks noChangeAspect="1"/>
          </p:cNvPicPr>
          <p:nvPr/>
        </p:nvPicPr>
        <p:blipFill>
          <a:blip r:embed="rId3"/>
          <a:stretch>
            <a:fillRect/>
          </a:stretch>
        </p:blipFill>
        <p:spPr>
          <a:xfrm>
            <a:off x="6096000" y="1988840"/>
            <a:ext cx="2552700" cy="4445000"/>
          </a:xfrm>
          <a:prstGeom prst="rect">
            <a:avLst/>
          </a:prstGeom>
        </p:spPr>
      </p:pic>
    </p:spTree>
    <p:extLst>
      <p:ext uri="{BB962C8B-B14F-4D97-AF65-F5344CB8AC3E}">
        <p14:creationId xmlns:p14="http://schemas.microsoft.com/office/powerpoint/2010/main" val="471440392"/>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5482A-DD5F-2BA9-6B58-02AE2D619E44}"/>
              </a:ext>
            </a:extLst>
          </p:cNvPr>
          <p:cNvSpPr>
            <a:spLocks noGrp="1"/>
          </p:cNvSpPr>
          <p:nvPr>
            <p:ph type="title"/>
          </p:nvPr>
        </p:nvSpPr>
        <p:spPr/>
        <p:txBody>
          <a:bodyPr/>
          <a:lstStyle/>
          <a:p>
            <a:r>
              <a:rPr kumimoji="1" lang="zh-CN" altLang="en-US" dirty="0"/>
              <a:t>通孔的选择</a:t>
            </a:r>
          </a:p>
        </p:txBody>
      </p:sp>
      <p:sp>
        <p:nvSpPr>
          <p:cNvPr id="3" name="内容占位符 2">
            <a:extLst>
              <a:ext uri="{FF2B5EF4-FFF2-40B4-BE49-F238E27FC236}">
                <a16:creationId xmlns:a16="http://schemas.microsoft.com/office/drawing/2014/main" id="{FB9575E4-078F-52C8-B1C9-FEBF352BC88F}"/>
              </a:ext>
            </a:extLst>
          </p:cNvPr>
          <p:cNvSpPr>
            <a:spLocks noGrp="1"/>
          </p:cNvSpPr>
          <p:nvPr>
            <p:ph idx="1"/>
          </p:nvPr>
        </p:nvSpPr>
        <p:spPr/>
        <p:txBody>
          <a:bodyPr/>
          <a:lstStyle/>
          <a:p>
            <a:r>
              <a:rPr kumimoji="1" lang="zh-CN" altLang="en-US" sz="2800" dirty="0"/>
              <a:t>生成详细布线和引脚连接时的默认通孔形状和设置</a:t>
            </a:r>
            <a:endParaRPr kumimoji="1" lang="en-US" altLang="zh-CN" sz="2800" dirty="0"/>
          </a:p>
          <a:p>
            <a:pPr lvl="1"/>
            <a:r>
              <a:rPr lang="zh-CN" altLang="en-US" sz="2400" dirty="0"/>
              <a:t>优先选择上下两层两个方向均为优先布线方向的通孔</a:t>
            </a:r>
            <a:endParaRPr lang="en-US" altLang="zh-CN" sz="2400" dirty="0"/>
          </a:p>
          <a:p>
            <a:pPr lvl="1"/>
            <a:r>
              <a:rPr lang="zh-CN" altLang="en-US" sz="2400" dirty="0"/>
              <a:t>再选择上层为优先布线方向，下层为非优先布线方向通孔，用于引脚布线</a:t>
            </a:r>
            <a:endParaRPr lang="en-US" altLang="zh-CN" sz="2400" dirty="0"/>
          </a:p>
          <a:p>
            <a:pPr lvl="1"/>
            <a:r>
              <a:rPr lang="zh-CN" altLang="en-US" sz="2400" dirty="0"/>
              <a:t>两者均为非优先布线方向的通孔，一般不选择</a:t>
            </a:r>
            <a:endParaRPr lang="en-US" altLang="zh-CN" sz="2400" dirty="0"/>
          </a:p>
          <a:p>
            <a:pPr lvl="1"/>
            <a:endParaRPr kumimoji="1" lang="zh-CN" altLang="en-US" dirty="0"/>
          </a:p>
        </p:txBody>
      </p:sp>
      <p:pic>
        <p:nvPicPr>
          <p:cNvPr id="4" name="图片 3">
            <a:extLst>
              <a:ext uri="{FF2B5EF4-FFF2-40B4-BE49-F238E27FC236}">
                <a16:creationId xmlns:a16="http://schemas.microsoft.com/office/drawing/2014/main" id="{693CEC91-3A9D-0991-30A0-132BD3E14497}"/>
              </a:ext>
            </a:extLst>
          </p:cNvPr>
          <p:cNvPicPr>
            <a:picLocks noChangeAspect="1"/>
          </p:cNvPicPr>
          <p:nvPr/>
        </p:nvPicPr>
        <p:blipFill>
          <a:blip r:embed="rId2"/>
          <a:stretch>
            <a:fillRect/>
          </a:stretch>
        </p:blipFill>
        <p:spPr>
          <a:xfrm>
            <a:off x="2999656" y="3645024"/>
            <a:ext cx="5575300" cy="2794000"/>
          </a:xfrm>
          <a:prstGeom prst="rect">
            <a:avLst/>
          </a:prstGeom>
        </p:spPr>
      </p:pic>
    </p:spTree>
    <p:extLst>
      <p:ext uri="{BB962C8B-B14F-4D97-AF65-F5344CB8AC3E}">
        <p14:creationId xmlns:p14="http://schemas.microsoft.com/office/powerpoint/2010/main" val="373720223"/>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6EF8E-CB64-C7A0-0FAA-5B0DD6644A55}"/>
              </a:ext>
            </a:extLst>
          </p:cNvPr>
          <p:cNvSpPr>
            <a:spLocks noGrp="1"/>
          </p:cNvSpPr>
          <p:nvPr>
            <p:ph type="title"/>
          </p:nvPr>
        </p:nvSpPr>
        <p:spPr/>
        <p:txBody>
          <a:bodyPr/>
          <a:lstStyle/>
          <a:p>
            <a:r>
              <a:rPr kumimoji="1" lang="zh-CN" altLang="en-US" dirty="0"/>
              <a:t>布线时的区域对象查询</a:t>
            </a:r>
          </a:p>
        </p:txBody>
      </p:sp>
      <p:sp>
        <p:nvSpPr>
          <p:cNvPr id="3" name="内容占位符 2">
            <a:extLst>
              <a:ext uri="{FF2B5EF4-FFF2-40B4-BE49-F238E27FC236}">
                <a16:creationId xmlns:a16="http://schemas.microsoft.com/office/drawing/2014/main" id="{D984ED68-3E83-BEF5-515D-5174103B040C}"/>
              </a:ext>
            </a:extLst>
          </p:cNvPr>
          <p:cNvSpPr>
            <a:spLocks noGrp="1"/>
          </p:cNvSpPr>
          <p:nvPr>
            <p:ph idx="1"/>
          </p:nvPr>
        </p:nvSpPr>
        <p:spPr/>
        <p:txBody>
          <a:bodyPr/>
          <a:lstStyle/>
          <a:p>
            <a:r>
              <a:rPr kumimoji="1" lang="zh-CN" altLang="en-US" sz="2800" dirty="0"/>
              <a:t>布线时需要快速查询某个区域的图形对象</a:t>
            </a:r>
            <a:endParaRPr kumimoji="1" lang="en-US" altLang="zh-CN" sz="2800" dirty="0"/>
          </a:p>
          <a:p>
            <a:pPr lvl="1"/>
            <a:r>
              <a:rPr lang="zh-CN" altLang="en-US" sz="2400" dirty="0"/>
              <a:t>便于设计规则检查</a:t>
            </a:r>
            <a:endParaRPr lang="en-US" altLang="zh-CN" sz="2400" dirty="0"/>
          </a:p>
          <a:p>
            <a:pPr lvl="1"/>
            <a:r>
              <a:rPr kumimoji="1" lang="zh-CN" altLang="en-US" sz="2400" dirty="0"/>
              <a:t>新插入对象时，要实现区域查询的快速更新</a:t>
            </a:r>
            <a:endParaRPr kumimoji="1" lang="en-US" altLang="zh-CN" sz="2400" dirty="0"/>
          </a:p>
          <a:p>
            <a:pPr lvl="1"/>
            <a:endParaRPr lang="en-US" altLang="zh-CN" sz="2400" dirty="0"/>
          </a:p>
          <a:p>
            <a:r>
              <a:rPr kumimoji="1" lang="zh-CN" altLang="en-US" sz="2800" dirty="0"/>
              <a:t>可以利用</a:t>
            </a:r>
            <a:r>
              <a:rPr kumimoji="1" lang="en-US" altLang="zh-CN" sz="2800" dirty="0"/>
              <a:t>k-d</a:t>
            </a:r>
            <a:r>
              <a:rPr kumimoji="1" lang="zh-CN" altLang="en-US" sz="2800" dirty="0"/>
              <a:t>树等方式实现区域图形的快速查询</a:t>
            </a:r>
          </a:p>
        </p:txBody>
      </p:sp>
      <p:pic>
        <p:nvPicPr>
          <p:cNvPr id="4" name="图片 3">
            <a:extLst>
              <a:ext uri="{FF2B5EF4-FFF2-40B4-BE49-F238E27FC236}">
                <a16:creationId xmlns:a16="http://schemas.microsoft.com/office/drawing/2014/main" id="{03DF4A7E-9EF1-9953-93DE-BC6EEB2087A8}"/>
              </a:ext>
            </a:extLst>
          </p:cNvPr>
          <p:cNvPicPr>
            <a:picLocks noChangeAspect="1"/>
          </p:cNvPicPr>
          <p:nvPr/>
        </p:nvPicPr>
        <p:blipFill>
          <a:blip r:embed="rId2"/>
          <a:stretch>
            <a:fillRect/>
          </a:stretch>
        </p:blipFill>
        <p:spPr>
          <a:xfrm>
            <a:off x="2251658" y="3917651"/>
            <a:ext cx="7688684" cy="2686993"/>
          </a:xfrm>
          <a:prstGeom prst="rect">
            <a:avLst/>
          </a:prstGeom>
        </p:spPr>
      </p:pic>
    </p:spTree>
    <p:extLst>
      <p:ext uri="{BB962C8B-B14F-4D97-AF65-F5344CB8AC3E}">
        <p14:creationId xmlns:p14="http://schemas.microsoft.com/office/powerpoint/2010/main" val="2701576443"/>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C216F-B842-1388-DEFD-2AB593276DB0}"/>
              </a:ext>
            </a:extLst>
          </p:cNvPr>
          <p:cNvSpPr>
            <a:spLocks noGrp="1"/>
          </p:cNvSpPr>
          <p:nvPr>
            <p:ph type="title"/>
          </p:nvPr>
        </p:nvSpPr>
        <p:spPr/>
        <p:txBody>
          <a:bodyPr/>
          <a:lstStyle/>
          <a:p>
            <a:r>
              <a:rPr kumimoji="1" lang="zh-CN" altLang="en-US" dirty="0"/>
              <a:t>详细布线过程</a:t>
            </a:r>
          </a:p>
        </p:txBody>
      </p:sp>
      <p:sp>
        <p:nvSpPr>
          <p:cNvPr id="3" name="内容占位符 2">
            <a:extLst>
              <a:ext uri="{FF2B5EF4-FFF2-40B4-BE49-F238E27FC236}">
                <a16:creationId xmlns:a16="http://schemas.microsoft.com/office/drawing/2014/main" id="{066D50E1-CE80-0C3F-A561-2F059C601BEF}"/>
              </a:ext>
            </a:extLst>
          </p:cNvPr>
          <p:cNvSpPr>
            <a:spLocks noGrp="1"/>
          </p:cNvSpPr>
          <p:nvPr>
            <p:ph idx="1"/>
          </p:nvPr>
        </p:nvSpPr>
        <p:spPr/>
        <p:txBody>
          <a:bodyPr/>
          <a:lstStyle/>
          <a:p>
            <a:r>
              <a:rPr kumimoji="1" lang="zh-CN" altLang="en-US" sz="2800" dirty="0"/>
              <a:t>详细布线一般按区域分块并行进行</a:t>
            </a:r>
            <a:endParaRPr kumimoji="1" lang="en-US" altLang="zh-CN" sz="2800" dirty="0"/>
          </a:p>
          <a:p>
            <a:pPr lvl="1"/>
            <a:r>
              <a:rPr lang="zh-CN" altLang="en-US" sz="2400" dirty="0"/>
              <a:t>每块区域一般包含一定数目的全局布局网格，例如</a:t>
            </a:r>
            <a:r>
              <a:rPr lang="en-US" altLang="zh-CN" sz="2400" dirty="0"/>
              <a:t>7x7</a:t>
            </a:r>
          </a:p>
          <a:p>
            <a:pPr lvl="1"/>
            <a:r>
              <a:rPr kumimoji="1" lang="zh-CN" altLang="en-US" sz="2400" dirty="0"/>
              <a:t>每块区域仅负责内部的布线，不考虑外部的走线</a:t>
            </a:r>
            <a:endParaRPr kumimoji="1" lang="en-US" altLang="zh-CN" sz="2400" dirty="0"/>
          </a:p>
          <a:p>
            <a:pPr lvl="1"/>
            <a:r>
              <a:rPr lang="zh-CN" altLang="en-US" sz="2400" dirty="0"/>
              <a:t>但进行</a:t>
            </a:r>
            <a:r>
              <a:rPr lang="en-US" altLang="zh-CN" sz="2400" dirty="0"/>
              <a:t>DRC</a:t>
            </a:r>
            <a:r>
              <a:rPr lang="zh-CN" altLang="en-US" sz="2400" dirty="0"/>
              <a:t>检查时，额外考虑区域外部一定范围</a:t>
            </a:r>
            <a:endParaRPr lang="en-US" altLang="zh-CN" sz="2400" dirty="0"/>
          </a:p>
          <a:p>
            <a:pPr lvl="1"/>
            <a:r>
              <a:rPr kumimoji="1" lang="zh-CN" altLang="en-US" sz="2400" dirty="0"/>
              <a:t>详细布线采用的仍然是拆线重布方式，不停迭代消除</a:t>
            </a:r>
            <a:r>
              <a:rPr kumimoji="1" lang="en-US" altLang="zh-CN" sz="2400" dirty="0"/>
              <a:t>DRC</a:t>
            </a:r>
            <a:r>
              <a:rPr kumimoji="1" lang="zh-CN" altLang="en-US" sz="2400" dirty="0"/>
              <a:t>错误</a:t>
            </a:r>
          </a:p>
        </p:txBody>
      </p:sp>
    </p:spTree>
    <p:extLst>
      <p:ext uri="{BB962C8B-B14F-4D97-AF65-F5344CB8AC3E}">
        <p14:creationId xmlns:p14="http://schemas.microsoft.com/office/powerpoint/2010/main" val="305476191"/>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526A8-BDCC-8C6D-F1C1-36D27A77D898}"/>
              </a:ext>
            </a:extLst>
          </p:cNvPr>
          <p:cNvSpPr>
            <a:spLocks noGrp="1"/>
          </p:cNvSpPr>
          <p:nvPr>
            <p:ph type="title"/>
          </p:nvPr>
        </p:nvSpPr>
        <p:spPr/>
        <p:txBody>
          <a:bodyPr/>
          <a:lstStyle/>
          <a:p>
            <a:r>
              <a:rPr kumimoji="1" lang="zh-CN" altLang="en-US" dirty="0"/>
              <a:t>详细布线的网格代价</a:t>
            </a:r>
          </a:p>
        </p:txBody>
      </p:sp>
      <p:sp>
        <p:nvSpPr>
          <p:cNvPr id="3" name="内容占位符 2">
            <a:extLst>
              <a:ext uri="{FF2B5EF4-FFF2-40B4-BE49-F238E27FC236}">
                <a16:creationId xmlns:a16="http://schemas.microsoft.com/office/drawing/2014/main" id="{1A69054E-94DF-8CC0-9E3F-C7275C3D58F6}"/>
              </a:ext>
            </a:extLst>
          </p:cNvPr>
          <p:cNvSpPr>
            <a:spLocks noGrp="1"/>
          </p:cNvSpPr>
          <p:nvPr>
            <p:ph idx="1"/>
          </p:nvPr>
        </p:nvSpPr>
        <p:spPr/>
        <p:txBody>
          <a:bodyPr/>
          <a:lstStyle/>
          <a:p>
            <a:r>
              <a:rPr kumimoji="1" lang="zh-CN" altLang="en-US" dirty="0"/>
              <a:t>网格代价包含两部分</a:t>
            </a:r>
            <a:endParaRPr kumimoji="1" lang="en-US" altLang="zh-CN" dirty="0"/>
          </a:p>
          <a:p>
            <a:pPr lvl="1"/>
            <a:r>
              <a:rPr kumimoji="1" lang="zh-CN" altLang="en-US" dirty="0"/>
              <a:t>已产生</a:t>
            </a:r>
            <a:r>
              <a:rPr kumimoji="1" lang="en-US" altLang="zh-CN" dirty="0"/>
              <a:t>DRC</a:t>
            </a:r>
            <a:r>
              <a:rPr kumimoji="1" lang="zh-CN" altLang="en-US" dirty="0"/>
              <a:t>错误的区域代价：如一块区域已有</a:t>
            </a:r>
            <a:r>
              <a:rPr kumimoji="1" lang="en-US" altLang="zh-CN" dirty="0"/>
              <a:t>DRC</a:t>
            </a:r>
            <a:r>
              <a:rPr kumimoji="1" lang="zh-CN" altLang="en-US" dirty="0"/>
              <a:t>错误，增加相关网格代价，避免详细布线进入这一区域</a:t>
            </a:r>
            <a:endParaRPr kumimoji="1" lang="en-US" altLang="zh-CN" dirty="0"/>
          </a:p>
          <a:p>
            <a:pPr lvl="1"/>
            <a:r>
              <a:rPr kumimoji="1" lang="zh-CN" altLang="en-US" dirty="0"/>
              <a:t>潜在产生</a:t>
            </a:r>
            <a:r>
              <a:rPr kumimoji="1" lang="en-US" altLang="zh-CN" dirty="0"/>
              <a:t>DRC</a:t>
            </a:r>
            <a:r>
              <a:rPr kumimoji="1" lang="zh-CN" altLang="en-US" dirty="0"/>
              <a:t>错误的代价：根据布线规则，增加潜在可能产生布线</a:t>
            </a:r>
            <a:r>
              <a:rPr kumimoji="1" lang="en-US" altLang="zh-CN" dirty="0"/>
              <a:t>DRC</a:t>
            </a:r>
            <a:r>
              <a:rPr kumimoji="1" lang="zh-CN" altLang="en-US" dirty="0"/>
              <a:t>错误的网格代价，避免产生</a:t>
            </a:r>
            <a:r>
              <a:rPr kumimoji="1" lang="en-US" altLang="zh-CN" dirty="0"/>
              <a:t>DRC</a:t>
            </a:r>
            <a:r>
              <a:rPr kumimoji="1" lang="zh-CN" altLang="en-US" dirty="0"/>
              <a:t>错误</a:t>
            </a:r>
            <a:endParaRPr kumimoji="1" lang="en-US" altLang="zh-CN" dirty="0"/>
          </a:p>
        </p:txBody>
      </p:sp>
    </p:spTree>
    <p:extLst>
      <p:ext uri="{BB962C8B-B14F-4D97-AF65-F5344CB8AC3E}">
        <p14:creationId xmlns:p14="http://schemas.microsoft.com/office/powerpoint/2010/main" val="3065730222"/>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2A77B-5A32-3CE1-AC35-14C3613724B8}"/>
              </a:ext>
            </a:extLst>
          </p:cNvPr>
          <p:cNvSpPr>
            <a:spLocks noGrp="1"/>
          </p:cNvSpPr>
          <p:nvPr>
            <p:ph type="title"/>
          </p:nvPr>
        </p:nvSpPr>
        <p:spPr/>
        <p:txBody>
          <a:bodyPr/>
          <a:lstStyle/>
          <a:p>
            <a:r>
              <a:rPr kumimoji="1" lang="en-US" altLang="zh-CN" dirty="0"/>
              <a:t>A</a:t>
            </a:r>
            <a:r>
              <a:rPr kumimoji="1" lang="zh-CN" altLang="en-US" dirty="0"/>
              <a:t>*</a:t>
            </a:r>
            <a:r>
              <a:rPr lang="zh-CN" altLang="en-US" dirty="0"/>
              <a:t>算法的代价函数</a:t>
            </a:r>
            <a:endParaRPr kumimoji="1" lang="zh-CN" altLang="en-US" dirty="0"/>
          </a:p>
        </p:txBody>
      </p:sp>
      <p:sp>
        <p:nvSpPr>
          <p:cNvPr id="3" name="内容占位符 2">
            <a:extLst>
              <a:ext uri="{FF2B5EF4-FFF2-40B4-BE49-F238E27FC236}">
                <a16:creationId xmlns:a16="http://schemas.microsoft.com/office/drawing/2014/main" id="{2621885D-4993-118B-7572-7CDE2F5E2C5C}"/>
              </a:ext>
            </a:extLst>
          </p:cNvPr>
          <p:cNvSpPr>
            <a:spLocks noGrp="1"/>
          </p:cNvSpPr>
          <p:nvPr>
            <p:ph idx="1"/>
          </p:nvPr>
        </p:nvSpPr>
        <p:spPr/>
        <p:txBody>
          <a:bodyPr/>
          <a:lstStyle/>
          <a:p>
            <a:r>
              <a:rPr kumimoji="1" lang="zh-CN" altLang="en-US" sz="2800" dirty="0"/>
              <a:t>代价函数包含了波前扩展代价以及预估的线长代价</a:t>
            </a:r>
            <a:endParaRPr kumimoji="1" lang="en-US" altLang="zh-CN" sz="2800" dirty="0"/>
          </a:p>
          <a:p>
            <a:pPr lvl="1"/>
            <a:r>
              <a:rPr lang="zh-CN" altLang="en-US" sz="2400" dirty="0"/>
              <a:t>波前扩展代价：线长、潜在</a:t>
            </a:r>
            <a:r>
              <a:rPr lang="en-US" altLang="zh-CN" sz="2400" dirty="0"/>
              <a:t>DRC</a:t>
            </a:r>
            <a:r>
              <a:rPr lang="zh-CN" altLang="en-US" sz="2400" dirty="0"/>
              <a:t>错误区域代价、已有</a:t>
            </a:r>
            <a:r>
              <a:rPr lang="en-US" altLang="zh-CN" sz="2400" dirty="0"/>
              <a:t>DRC</a:t>
            </a:r>
            <a:r>
              <a:rPr lang="zh-CN" altLang="en-US" sz="2400" dirty="0"/>
              <a:t>错误区域的代价、布线本身产生的</a:t>
            </a:r>
            <a:r>
              <a:rPr lang="en-US" altLang="zh-CN" sz="2400" dirty="0"/>
              <a:t>DRC</a:t>
            </a:r>
            <a:r>
              <a:rPr lang="zh-CN" altLang="en-US" sz="2400" dirty="0"/>
              <a:t>错误代价</a:t>
            </a:r>
            <a:endParaRPr lang="en-US" altLang="zh-CN" sz="2400" dirty="0"/>
          </a:p>
          <a:p>
            <a:pPr lvl="1"/>
            <a:r>
              <a:rPr lang="zh-CN" altLang="en-US" sz="2400" dirty="0"/>
              <a:t>预估线长代价：直接通过半周长模型进行预估</a:t>
            </a:r>
            <a:endParaRPr kumimoji="1" lang="zh-CN" altLang="en-US" sz="2400" dirty="0"/>
          </a:p>
        </p:txBody>
      </p:sp>
      <p:pic>
        <p:nvPicPr>
          <p:cNvPr id="4" name="图片 3">
            <a:extLst>
              <a:ext uri="{FF2B5EF4-FFF2-40B4-BE49-F238E27FC236}">
                <a16:creationId xmlns:a16="http://schemas.microsoft.com/office/drawing/2014/main" id="{6520DB72-13B3-FA24-29D6-31BA8CA0FB8B}"/>
              </a:ext>
            </a:extLst>
          </p:cNvPr>
          <p:cNvPicPr>
            <a:picLocks noChangeAspect="1"/>
          </p:cNvPicPr>
          <p:nvPr/>
        </p:nvPicPr>
        <p:blipFill>
          <a:blip r:embed="rId2"/>
          <a:stretch>
            <a:fillRect/>
          </a:stretch>
        </p:blipFill>
        <p:spPr>
          <a:xfrm>
            <a:off x="263352" y="3550751"/>
            <a:ext cx="5616798" cy="2276226"/>
          </a:xfrm>
          <a:prstGeom prst="rect">
            <a:avLst/>
          </a:prstGeom>
        </p:spPr>
      </p:pic>
      <p:pic>
        <p:nvPicPr>
          <p:cNvPr id="5" name="图片 4">
            <a:extLst>
              <a:ext uri="{FF2B5EF4-FFF2-40B4-BE49-F238E27FC236}">
                <a16:creationId xmlns:a16="http://schemas.microsoft.com/office/drawing/2014/main" id="{C2FC71E0-7E38-6C41-7417-AC2017AD1AB9}"/>
              </a:ext>
            </a:extLst>
          </p:cNvPr>
          <p:cNvPicPr>
            <a:picLocks noChangeAspect="1"/>
          </p:cNvPicPr>
          <p:nvPr/>
        </p:nvPicPr>
        <p:blipFill>
          <a:blip r:embed="rId3"/>
          <a:stretch>
            <a:fillRect/>
          </a:stretch>
        </p:blipFill>
        <p:spPr>
          <a:xfrm>
            <a:off x="5854316" y="4013504"/>
            <a:ext cx="6094731" cy="1356940"/>
          </a:xfrm>
          <a:prstGeom prst="rect">
            <a:avLst/>
          </a:prstGeom>
        </p:spPr>
      </p:pic>
    </p:spTree>
    <p:extLst>
      <p:ext uri="{BB962C8B-B14F-4D97-AF65-F5344CB8AC3E}">
        <p14:creationId xmlns:p14="http://schemas.microsoft.com/office/powerpoint/2010/main" val="739958982"/>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5DA53D-CDB7-1AD9-DAE7-EEF4815DAE58}"/>
              </a:ext>
            </a:extLst>
          </p:cNvPr>
          <p:cNvSpPr>
            <a:spLocks noGrp="1"/>
          </p:cNvSpPr>
          <p:nvPr>
            <p:ph type="title"/>
          </p:nvPr>
        </p:nvSpPr>
        <p:spPr/>
        <p:txBody>
          <a:bodyPr/>
          <a:lstStyle/>
          <a:p>
            <a:r>
              <a:rPr lang="zh-CN" altLang="en-US" dirty="0"/>
              <a:t>详细布线总结</a:t>
            </a:r>
            <a:endParaRPr kumimoji="1" lang="zh-CN" altLang="en-US" dirty="0"/>
          </a:p>
        </p:txBody>
      </p:sp>
      <p:sp>
        <p:nvSpPr>
          <p:cNvPr id="3" name="内容占位符 2">
            <a:extLst>
              <a:ext uri="{FF2B5EF4-FFF2-40B4-BE49-F238E27FC236}">
                <a16:creationId xmlns:a16="http://schemas.microsoft.com/office/drawing/2014/main" id="{598CD974-7D7C-A08F-4F35-FA2767D8AA56}"/>
              </a:ext>
            </a:extLst>
          </p:cNvPr>
          <p:cNvSpPr>
            <a:spLocks noGrp="1"/>
          </p:cNvSpPr>
          <p:nvPr>
            <p:ph idx="1"/>
          </p:nvPr>
        </p:nvSpPr>
        <p:spPr/>
        <p:txBody>
          <a:bodyPr/>
          <a:lstStyle/>
          <a:p>
            <a:r>
              <a:rPr kumimoji="1" lang="zh-CN" altLang="en-US" sz="2800" dirty="0"/>
              <a:t>利用引脚分析、布线通道分配实现初始的详细布线</a:t>
            </a:r>
            <a:endParaRPr kumimoji="1" lang="en-US" altLang="zh-CN" sz="2800" dirty="0"/>
          </a:p>
          <a:p>
            <a:r>
              <a:rPr lang="zh-CN" altLang="en-US" sz="2800" dirty="0"/>
              <a:t>通过对</a:t>
            </a:r>
            <a:r>
              <a:rPr lang="en-US" altLang="zh-CN" sz="2800" dirty="0"/>
              <a:t>DRC</a:t>
            </a:r>
            <a:r>
              <a:rPr lang="zh-CN" altLang="en-US" sz="2800" dirty="0"/>
              <a:t>错误的线网拆线重布在详细布线网格上利用</a:t>
            </a:r>
            <a:r>
              <a:rPr lang="en-US" altLang="zh-CN" sz="2800" dirty="0"/>
              <a:t>A</a:t>
            </a:r>
            <a:r>
              <a:rPr lang="zh-CN" altLang="en-US" sz="2800" dirty="0"/>
              <a:t>*算法迭代修复</a:t>
            </a:r>
            <a:r>
              <a:rPr lang="en-US" altLang="zh-CN" sz="2800" dirty="0"/>
              <a:t>DRC</a:t>
            </a:r>
            <a:r>
              <a:rPr lang="zh-CN" altLang="en-US" sz="2800" dirty="0"/>
              <a:t>错误</a:t>
            </a:r>
            <a:endParaRPr lang="en-US" altLang="zh-CN" sz="2800" dirty="0"/>
          </a:p>
          <a:p>
            <a:pPr lvl="1"/>
            <a:r>
              <a:rPr kumimoji="1" lang="zh-CN" altLang="en-US" sz="2400" dirty="0"/>
              <a:t>避免走线经过已有</a:t>
            </a:r>
            <a:r>
              <a:rPr kumimoji="1" lang="en-US" altLang="zh-CN" sz="2400" dirty="0"/>
              <a:t>DRC</a:t>
            </a:r>
            <a:r>
              <a:rPr kumimoji="1" lang="zh-CN" altLang="en-US" sz="2400" dirty="0"/>
              <a:t>区域</a:t>
            </a:r>
            <a:endParaRPr kumimoji="1" lang="en-US" altLang="zh-CN" sz="2400" dirty="0"/>
          </a:p>
          <a:p>
            <a:pPr lvl="1"/>
            <a:r>
              <a:rPr lang="zh-CN" altLang="en-US" sz="2400" dirty="0"/>
              <a:t>避免与已有可能产生</a:t>
            </a:r>
            <a:r>
              <a:rPr lang="en-US" altLang="zh-CN" sz="2400" dirty="0"/>
              <a:t>DRC</a:t>
            </a:r>
            <a:r>
              <a:rPr lang="zh-CN" altLang="en-US" sz="2400" dirty="0"/>
              <a:t>错误的对象过近</a:t>
            </a:r>
            <a:endParaRPr lang="en-US" altLang="zh-CN" sz="2400" dirty="0"/>
          </a:p>
          <a:p>
            <a:pPr lvl="1"/>
            <a:r>
              <a:rPr kumimoji="1" lang="zh-CN" altLang="en-US" sz="2400" dirty="0"/>
              <a:t>避免走线本身产生</a:t>
            </a:r>
            <a:r>
              <a:rPr kumimoji="1" lang="en-US" altLang="zh-CN" sz="2400" dirty="0"/>
              <a:t>DRC</a:t>
            </a:r>
            <a:r>
              <a:rPr kumimoji="1" lang="zh-CN" altLang="en-US" sz="2400" dirty="0"/>
              <a:t>错误</a:t>
            </a:r>
            <a:endParaRPr kumimoji="1" lang="en-US" altLang="zh-CN" sz="2400" dirty="0"/>
          </a:p>
          <a:p>
            <a:pPr lvl="1"/>
            <a:r>
              <a:rPr lang="zh-CN" altLang="en-US" sz="2400" dirty="0"/>
              <a:t>同时考虑最小化线长</a:t>
            </a:r>
            <a:endParaRPr kumimoji="1" lang="zh-CN" altLang="en-US" sz="2400" dirty="0"/>
          </a:p>
        </p:txBody>
      </p:sp>
    </p:spTree>
    <p:extLst>
      <p:ext uri="{BB962C8B-B14F-4D97-AF65-F5344CB8AC3E}">
        <p14:creationId xmlns:p14="http://schemas.microsoft.com/office/powerpoint/2010/main" val="1959427771"/>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207</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en-US"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EDA</a:t>
            </a: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课程体系的实践经验</a:t>
            </a: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kumimoji="1" lang="zh-CN" altLang="en-US" sz="2400" b="1" dirty="0">
                <a:latin typeface="Microsoft YaHei" panose="020B0503020204020204" pitchFamily="34" charset="-122"/>
                <a:ea typeface="Microsoft YaHei" panose="020B0503020204020204" pitchFamily="34" charset="-122"/>
              </a:rPr>
              <a:t>本科生课程</a:t>
            </a:r>
            <a:endParaRPr kumimoji="1" lang="en-US" altLang="zh-CN" sz="2400" b="1" dirty="0">
              <a:latin typeface="Microsoft YaHei" panose="020B0503020204020204" pitchFamily="34" charset="-122"/>
              <a:ea typeface="Microsoft YaHei" panose="020B0503020204020204" pitchFamily="34" charset="-122"/>
            </a:endParaRPr>
          </a:p>
          <a:p>
            <a:pPr lvl="1">
              <a:lnSpc>
                <a:spcPct val="130000"/>
              </a:lnSpc>
            </a:pPr>
            <a:r>
              <a:rPr kumimoji="1" lang="zh-CN" altLang="en-US" sz="2000" b="1" dirty="0">
                <a:latin typeface="Microsoft YaHei" panose="020B0503020204020204" pitchFamily="34" charset="-122"/>
                <a:ea typeface="Microsoft YaHei" panose="020B0503020204020204" pitchFamily="34" charset="-122"/>
              </a:rPr>
              <a:t>缺少包含最新进展的教材</a:t>
            </a:r>
            <a:endParaRPr kumimoji="1" lang="en-US" altLang="zh-CN" sz="2000" b="1" dirty="0">
              <a:latin typeface="Microsoft YaHei" panose="020B0503020204020204" pitchFamily="34" charset="-122"/>
              <a:ea typeface="Microsoft YaHei" panose="020B0503020204020204" pitchFamily="34" charset="-122"/>
            </a:endParaRPr>
          </a:p>
          <a:p>
            <a:pPr lvl="1">
              <a:lnSpc>
                <a:spcPct val="130000"/>
              </a:lnSpc>
            </a:pPr>
            <a:r>
              <a:rPr kumimoji="1" lang="zh-CN" altLang="en-US" sz="2000" b="1" dirty="0">
                <a:latin typeface="Microsoft YaHei" panose="020B0503020204020204" pitchFamily="34" charset="-122"/>
                <a:ea typeface="Microsoft YaHei" panose="020B0503020204020204" pitchFamily="34" charset="-122"/>
              </a:rPr>
              <a:t>课程难度略大，课程</a:t>
            </a:r>
            <a:r>
              <a:rPr kumimoji="1" lang="en-US" altLang="zh-CN" sz="2000" b="1" dirty="0">
                <a:latin typeface="Microsoft YaHei" panose="020B0503020204020204" pitchFamily="34" charset="-122"/>
                <a:ea typeface="Microsoft YaHei" panose="020B0503020204020204" pitchFamily="34" charset="-122"/>
              </a:rPr>
              <a:t>Project</a:t>
            </a:r>
            <a:r>
              <a:rPr kumimoji="1" lang="zh-CN" altLang="en-US" sz="2000" b="1" dirty="0">
                <a:latin typeface="Microsoft YaHei" panose="020B0503020204020204" pitchFamily="34" charset="-122"/>
                <a:ea typeface="Microsoft YaHei" panose="020B0503020204020204" pitchFamily="34" charset="-122"/>
              </a:rPr>
              <a:t>难度对本科生偏大</a:t>
            </a:r>
            <a:endParaRPr kumimoji="1" lang="en-US" altLang="zh-CN" sz="2000" b="1" dirty="0">
              <a:latin typeface="Microsoft YaHei" panose="020B0503020204020204" pitchFamily="34" charset="-122"/>
              <a:ea typeface="Microsoft YaHei" panose="020B0503020204020204" pitchFamily="34" charset="-122"/>
            </a:endParaRPr>
          </a:p>
          <a:p>
            <a:pPr lvl="1">
              <a:lnSpc>
                <a:spcPct val="130000"/>
              </a:lnSpc>
            </a:pPr>
            <a:r>
              <a:rPr kumimoji="1" lang="zh-CN" altLang="en-US" sz="2000" b="1" dirty="0">
                <a:latin typeface="Microsoft YaHei" panose="020B0503020204020204" pitchFamily="34" charset="-122"/>
                <a:ea typeface="Microsoft YaHei" panose="020B0503020204020204" pitchFamily="34" charset="-122"/>
              </a:rPr>
              <a:t>与电路设计紧密结合，更有吸引力</a:t>
            </a:r>
            <a:endParaRPr kumimoji="1" lang="en-US" altLang="zh-CN" sz="2000" b="1" dirty="0">
              <a:latin typeface="Microsoft YaHei" panose="020B0503020204020204" pitchFamily="34" charset="-122"/>
              <a:ea typeface="Microsoft YaHei" panose="020B0503020204020204" pitchFamily="34" charset="-122"/>
            </a:endParaRPr>
          </a:p>
          <a:p>
            <a:pPr lvl="1">
              <a:lnSpc>
                <a:spcPct val="130000"/>
              </a:lnSpc>
            </a:pPr>
            <a:endParaRPr kumimoji="1" lang="en-US" altLang="zh-CN" sz="2000" b="1" dirty="0">
              <a:latin typeface="Microsoft YaHei" panose="020B0503020204020204" pitchFamily="34" charset="-122"/>
              <a:ea typeface="Microsoft YaHei" panose="020B0503020204020204" pitchFamily="34" charset="-122"/>
            </a:endParaRPr>
          </a:p>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11927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208</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en-US"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EDA</a:t>
            </a: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课程体系的思考</a:t>
            </a: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kumimoji="1" lang="zh-CN" altLang="en-US" sz="2400" b="1" dirty="0">
                <a:latin typeface="Microsoft YaHei" panose="020B0503020204020204" pitchFamily="34" charset="-122"/>
                <a:ea typeface="Microsoft YaHei" panose="020B0503020204020204" pitchFamily="34" charset="-122"/>
              </a:rPr>
              <a:t>本科生课程</a:t>
            </a:r>
            <a:endParaRPr kumimoji="1" lang="en-US" altLang="zh-CN" sz="2400" b="1" dirty="0">
              <a:latin typeface="Microsoft YaHei" panose="020B0503020204020204" pitchFamily="34" charset="-122"/>
              <a:ea typeface="Microsoft YaHei" panose="020B0503020204020204" pitchFamily="34" charset="-122"/>
            </a:endParaRPr>
          </a:p>
          <a:p>
            <a:pPr lvl="1">
              <a:lnSpc>
                <a:spcPct val="130000"/>
              </a:lnSpc>
            </a:pPr>
            <a:r>
              <a:rPr kumimoji="1" lang="zh-CN" altLang="en-US" sz="2000" b="1" dirty="0">
                <a:latin typeface="Microsoft YaHei" panose="020B0503020204020204" pitchFamily="34" charset="-122"/>
                <a:ea typeface="Microsoft YaHei" panose="020B0503020204020204" pitchFamily="34" charset="-122"/>
              </a:rPr>
              <a:t>加强教材建设，特别是包含最新进展的教材</a:t>
            </a:r>
            <a:endParaRPr kumimoji="1" lang="en-US" altLang="zh-CN" sz="2000" b="1" dirty="0">
              <a:latin typeface="Microsoft YaHei" panose="020B0503020204020204" pitchFamily="34" charset="-122"/>
              <a:ea typeface="Microsoft YaHei" panose="020B0503020204020204" pitchFamily="34" charset="-122"/>
            </a:endParaRPr>
          </a:p>
          <a:p>
            <a:pPr lvl="1">
              <a:lnSpc>
                <a:spcPct val="130000"/>
              </a:lnSpc>
            </a:pPr>
            <a:r>
              <a:rPr kumimoji="1" lang="zh-CN" altLang="en-US" sz="2000" b="1" dirty="0">
                <a:latin typeface="Microsoft YaHei" panose="020B0503020204020204" pitchFamily="34" charset="-122"/>
                <a:ea typeface="Microsoft YaHei" panose="020B0503020204020204" pitchFamily="34" charset="-122"/>
              </a:rPr>
              <a:t>建设难度适中的课程</a:t>
            </a:r>
            <a:r>
              <a:rPr kumimoji="1" lang="en-US" altLang="zh-CN" sz="2000" b="1" dirty="0">
                <a:latin typeface="Microsoft YaHei" panose="020B0503020204020204" pitchFamily="34" charset="-122"/>
                <a:ea typeface="Microsoft YaHei" panose="020B0503020204020204" pitchFamily="34" charset="-122"/>
              </a:rPr>
              <a:t>Project</a:t>
            </a:r>
          </a:p>
          <a:p>
            <a:pPr lvl="1">
              <a:lnSpc>
                <a:spcPct val="130000"/>
              </a:lnSpc>
            </a:pPr>
            <a:r>
              <a:rPr kumimoji="1" lang="zh-CN" altLang="en-US" sz="2000" b="1" dirty="0">
                <a:latin typeface="Microsoft YaHei" panose="020B0503020204020204" pitchFamily="34" charset="-122"/>
                <a:ea typeface="Microsoft YaHei" panose="020B0503020204020204" pitchFamily="34" charset="-122"/>
              </a:rPr>
              <a:t>与国产</a:t>
            </a:r>
            <a:r>
              <a:rPr kumimoji="1" lang="en-US" altLang="zh-CN" sz="2000" b="1" dirty="0">
                <a:latin typeface="Microsoft YaHei" panose="020B0503020204020204" pitchFamily="34" charset="-122"/>
                <a:ea typeface="Microsoft YaHei" panose="020B0503020204020204" pitchFamily="34" charset="-122"/>
              </a:rPr>
              <a:t>EDA</a:t>
            </a:r>
            <a:r>
              <a:rPr kumimoji="1" lang="zh-CN" altLang="en-US" sz="2000" b="1" dirty="0">
                <a:latin typeface="Microsoft YaHei" panose="020B0503020204020204" pitchFamily="34" charset="-122"/>
                <a:ea typeface="Microsoft YaHei" panose="020B0503020204020204" pitchFamily="34" charset="-122"/>
              </a:rPr>
              <a:t>软件紧密结合，在教学中同时教授电路设计、</a:t>
            </a:r>
            <a:r>
              <a:rPr kumimoji="1" lang="en-US" altLang="zh-CN" sz="2000" b="1" dirty="0">
                <a:latin typeface="Microsoft YaHei" panose="020B0503020204020204" pitchFamily="34" charset="-122"/>
                <a:ea typeface="Microsoft YaHei" panose="020B0503020204020204" pitchFamily="34" charset="-122"/>
              </a:rPr>
              <a:t>EDA</a:t>
            </a:r>
            <a:r>
              <a:rPr kumimoji="1" lang="zh-CN" altLang="en-US" sz="2000" b="1" dirty="0">
                <a:latin typeface="Microsoft YaHei" panose="020B0503020204020204" pitchFamily="34" charset="-122"/>
                <a:ea typeface="Microsoft YaHei" panose="020B0503020204020204" pitchFamily="34" charset="-122"/>
              </a:rPr>
              <a:t>算法与</a:t>
            </a:r>
            <a:r>
              <a:rPr kumimoji="1" lang="en-US" altLang="zh-CN" sz="2000" b="1" dirty="0">
                <a:latin typeface="Microsoft YaHei" panose="020B0503020204020204" pitchFamily="34" charset="-122"/>
                <a:ea typeface="Microsoft YaHei" panose="020B0503020204020204" pitchFamily="34" charset="-122"/>
              </a:rPr>
              <a:t>EDA</a:t>
            </a:r>
            <a:r>
              <a:rPr kumimoji="1" lang="zh-CN" altLang="en-US" sz="2000" b="1" dirty="0">
                <a:latin typeface="Microsoft YaHei" panose="020B0503020204020204" pitchFamily="34" charset="-122"/>
                <a:ea typeface="Microsoft YaHei" panose="020B0503020204020204" pitchFamily="34" charset="-122"/>
              </a:rPr>
              <a:t>软件</a:t>
            </a:r>
            <a:endParaRPr kumimoji="1" lang="en-US" altLang="zh-CN" sz="2000" b="1" dirty="0">
              <a:latin typeface="Microsoft YaHei" panose="020B0503020204020204" pitchFamily="34" charset="-122"/>
              <a:ea typeface="Microsoft YaHei" panose="020B0503020204020204" pitchFamily="34" charset="-122"/>
            </a:endParaRPr>
          </a:p>
          <a:p>
            <a:pPr lvl="1">
              <a:lnSpc>
                <a:spcPct val="130000"/>
              </a:lnSpc>
            </a:pPr>
            <a:endParaRPr kumimoji="1" lang="en-US" altLang="zh-CN" sz="2000" b="1" dirty="0">
              <a:latin typeface="Microsoft YaHei" panose="020B0503020204020204" pitchFamily="34" charset="-122"/>
              <a:ea typeface="Microsoft YaHei" panose="020B0503020204020204" pitchFamily="34" charset="-122"/>
            </a:endParaRPr>
          </a:p>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69548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F419B2EC-CFE1-4565-BC23-86784CBEA110}"/>
              </a:ext>
            </a:extLst>
          </p:cNvPr>
          <p:cNvSpPr txBox="1"/>
          <p:nvPr/>
        </p:nvSpPr>
        <p:spPr>
          <a:xfrm>
            <a:off x="809327" y="1940419"/>
            <a:ext cx="10573346" cy="2977162"/>
          </a:xfrm>
          <a:prstGeom prst="rect">
            <a:avLst/>
          </a:prstGeom>
          <a:noFill/>
        </p:spPr>
        <p:txBody>
          <a:bodyPr wrap="square" rtlCol="0">
            <a:spAutoFit/>
          </a:bodyPr>
          <a:lstStyle/>
          <a:p>
            <a:pPr algn="ctr">
              <a:lnSpc>
                <a:spcPct val="150000"/>
              </a:lnSpc>
              <a:defRPr/>
            </a:pPr>
            <a:r>
              <a:rPr lang="zh-CN" altLang="en-US" sz="6600" b="1" dirty="0">
                <a:solidFill>
                  <a:srgbClr val="C00000"/>
                </a:solidFill>
                <a:latin typeface="微软雅黑" panose="020B0503020204020204" pitchFamily="34" charset="-122"/>
                <a:ea typeface="微软雅黑" panose="020B0503020204020204" pitchFamily="34" charset="-122"/>
              </a:rPr>
              <a:t>感谢各位专家！</a:t>
            </a:r>
            <a:endParaRPr lang="en-US" altLang="zh-CN" sz="6600" b="1" dirty="0">
              <a:solidFill>
                <a:srgbClr val="C00000"/>
              </a:solidFill>
              <a:latin typeface="微软雅黑" panose="020B0503020204020204" pitchFamily="34" charset="-122"/>
              <a:ea typeface="微软雅黑" panose="020B0503020204020204" pitchFamily="34" charset="-122"/>
            </a:endParaRPr>
          </a:p>
          <a:p>
            <a:pPr algn="ctr">
              <a:lnSpc>
                <a:spcPct val="150000"/>
              </a:lnSpc>
              <a:defRPr/>
            </a:pPr>
            <a:r>
              <a:rPr lang="zh-CN" altLang="en-US" sz="6600" b="1" dirty="0">
                <a:solidFill>
                  <a:srgbClr val="C00000"/>
                </a:solidFill>
                <a:latin typeface="微软雅黑" panose="020B0503020204020204" pitchFamily="34" charset="-122"/>
                <a:ea typeface="微软雅黑" panose="020B0503020204020204" pitchFamily="34" charset="-122"/>
              </a:rPr>
              <a:t>请批评指正！</a:t>
            </a:r>
            <a:endParaRPr lang="zh-CN" altLang="en-US" sz="6600" dirty="0">
              <a:solidFill>
                <a:srgbClr val="C00000"/>
              </a:solidFill>
            </a:endParaRPr>
          </a:p>
        </p:txBody>
      </p:sp>
      <p:pic>
        <p:nvPicPr>
          <p:cNvPr id="5" name="图片 4">
            <a:extLst>
              <a:ext uri="{FF2B5EF4-FFF2-40B4-BE49-F238E27FC236}">
                <a16:creationId xmlns:a16="http://schemas.microsoft.com/office/drawing/2014/main" id="{40B1BF0B-2042-4691-BDAE-7DDF189EA541}"/>
              </a:ext>
            </a:extLst>
          </p:cNvPr>
          <p:cNvPicPr>
            <a:picLocks noChangeAspect="1"/>
          </p:cNvPicPr>
          <p:nvPr/>
        </p:nvPicPr>
        <p:blipFill rotWithShape="1">
          <a:blip r:embed="rId3">
            <a:extLst>
              <a:ext uri="{28A0092B-C50C-407E-A947-70E740481C1C}">
                <a14:useLocalDpi xmlns:a14="http://schemas.microsoft.com/office/drawing/2010/main" val="0"/>
              </a:ext>
            </a:extLst>
          </a:blip>
          <a:srcRect l="5906" t="24000" r="11171" b="24556"/>
          <a:stretch/>
        </p:blipFill>
        <p:spPr>
          <a:xfrm>
            <a:off x="335360" y="122192"/>
            <a:ext cx="2395848" cy="858930"/>
          </a:xfrm>
          <a:prstGeom prst="rect">
            <a:avLst/>
          </a:prstGeom>
        </p:spPr>
      </p:pic>
    </p:spTree>
    <p:extLst>
      <p:ext uri="{BB962C8B-B14F-4D97-AF65-F5344CB8AC3E}">
        <p14:creationId xmlns:p14="http://schemas.microsoft.com/office/powerpoint/2010/main" val="1602695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5D047-A09C-D14C-95C2-75FDA3A98237}"/>
              </a:ext>
            </a:extLst>
          </p:cNvPr>
          <p:cNvSpPr>
            <a:spLocks noGrp="1"/>
          </p:cNvSpPr>
          <p:nvPr>
            <p:ph type="title"/>
          </p:nvPr>
        </p:nvSpPr>
        <p:spPr/>
        <p:txBody>
          <a:bodyPr/>
          <a:lstStyle/>
          <a:p>
            <a:r>
              <a:rPr kumimoji="1" lang="zh-CN" altLang="en-US" dirty="0"/>
              <a:t>非线性规划问题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B0B6D6-06AA-654E-AF43-5BC7997203E1}"/>
                  </a:ext>
                </a:extLst>
              </p:cNvPr>
              <p:cNvSpPr>
                <a:spLocks noGrp="1"/>
              </p:cNvSpPr>
              <p:nvPr>
                <p:ph idx="1"/>
              </p:nvPr>
            </p:nvSpPr>
            <p:spPr/>
            <p:txBody>
              <a:bodyPr/>
              <a:lstStyle/>
              <a:p>
                <a:r>
                  <a:rPr lang="zh-CN" altLang="zh-CN" dirty="0"/>
                  <a:t>如果优化问题的目标函数或者约束中存在非线性函数，那么优化问题就变为了一个非线性规划问题：</a:t>
                </a:r>
                <a:endParaRPr lang="en-US" altLang="zh-CN" dirty="0"/>
              </a:p>
              <a:p>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𝑠𝑢𝑏𝑗𝑒𝑐𝑡</m:t>
                      </m:r>
                      <m:r>
                        <a:rPr lang="en-US" altLang="zh-CN" i="1">
                          <a:latin typeface="Cambria Math" panose="02040503050406030204" pitchFamily="18" charset="0"/>
                        </a:rPr>
                        <m:t> </m:t>
                      </m:r>
                      <m:r>
                        <a:rPr lang="en-US" altLang="zh-CN" i="1">
                          <a:latin typeface="Cambria Math" panose="02040503050406030204" pitchFamily="18" charset="0"/>
                        </a:rPr>
                        <m:t>𝑡𝑜</m:t>
                      </m:r>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 </m:t>
                      </m:r>
                      <m:r>
                        <a:rPr lang="en-US" altLang="zh-CN" i="1">
                          <a:latin typeface="Cambria Math" panose="02040503050406030204" pitchFamily="18" charset="0"/>
                        </a:rPr>
                        <m:t>𝑖</m:t>
                      </m:r>
                      <m:r>
                        <a:rPr lang="en-US" altLang="zh-CN" i="1">
                          <a:latin typeface="Cambria Math" panose="02040503050406030204" pitchFamily="18" charset="0"/>
                        </a:rPr>
                        <m:t>=1, ⋯, </m:t>
                      </m:r>
                      <m:r>
                        <a:rPr lang="en-US" altLang="zh-CN" i="1">
                          <a:latin typeface="Cambria Math" panose="02040503050406030204" pitchFamily="18" charset="0"/>
                        </a:rPr>
                        <m:t>𝑚</m:t>
                      </m:r>
                    </m:oMath>
                  </m:oMathPara>
                </a14:m>
                <a:endParaRPr lang="zh-CN"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08B0B6D6-06AA-654E-AF43-5BC7997203E1}"/>
                  </a:ext>
                </a:extLst>
              </p:cNvPr>
              <p:cNvSpPr>
                <a:spLocks noGrp="1" noRot="1" noChangeAspect="1" noMove="1" noResize="1" noEditPoints="1" noAdjustHandles="1" noChangeArrowheads="1" noChangeShapeType="1" noTextEdit="1"/>
              </p:cNvSpPr>
              <p:nvPr>
                <p:ph idx="1"/>
              </p:nvPr>
            </p:nvSpPr>
            <p:spPr>
              <a:blipFill>
                <a:blip r:embed="rId2"/>
                <a:stretch>
                  <a:fillRect l="-1272" t="-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2669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0A146-1C99-7548-8505-0C68243FB041}"/>
              </a:ext>
            </a:extLst>
          </p:cNvPr>
          <p:cNvSpPr>
            <a:spLocks noGrp="1"/>
          </p:cNvSpPr>
          <p:nvPr>
            <p:ph type="title"/>
          </p:nvPr>
        </p:nvSpPr>
        <p:spPr/>
        <p:txBody>
          <a:bodyPr/>
          <a:lstStyle/>
          <a:p>
            <a:r>
              <a:rPr kumimoji="1" lang="zh-CN" altLang="en-US" dirty="0"/>
              <a:t>无约束问题的求解：梯度法</a:t>
            </a:r>
          </a:p>
        </p:txBody>
      </p:sp>
      <p:sp>
        <p:nvSpPr>
          <p:cNvPr id="3" name="内容占位符 2">
            <a:extLst>
              <a:ext uri="{FF2B5EF4-FFF2-40B4-BE49-F238E27FC236}">
                <a16:creationId xmlns:a16="http://schemas.microsoft.com/office/drawing/2014/main" id="{D5FADF48-AA82-2D46-A0B7-E889321FD3C0}"/>
              </a:ext>
            </a:extLst>
          </p:cNvPr>
          <p:cNvSpPr>
            <a:spLocks noGrp="1"/>
          </p:cNvSpPr>
          <p:nvPr>
            <p:ph idx="1"/>
          </p:nvPr>
        </p:nvSpPr>
        <p:spPr/>
        <p:txBody>
          <a:bodyPr/>
          <a:lstStyle/>
          <a:p>
            <a:r>
              <a:rPr kumimoji="1" lang="zh-CN" altLang="en-US" dirty="0"/>
              <a:t>沿着负梯度方向是该优化点的最速下降方向</a:t>
            </a:r>
            <a:endParaRPr kumimoji="1" lang="en-US" altLang="zh-CN" dirty="0"/>
          </a:p>
          <a:p>
            <a:endParaRPr lang="en-US" altLang="zh-CN" dirty="0"/>
          </a:p>
          <a:p>
            <a:endParaRPr kumimoji="1" lang="en-US" altLang="zh-CN" dirty="0"/>
          </a:p>
          <a:p>
            <a:endParaRPr lang="en-US" altLang="zh-CN" dirty="0"/>
          </a:p>
          <a:p>
            <a:endParaRPr kumimoji="1" lang="en-US" altLang="zh-CN" dirty="0"/>
          </a:p>
          <a:p>
            <a:endParaRPr lang="en-US" altLang="zh-CN" dirty="0"/>
          </a:p>
          <a:p>
            <a:endParaRPr lang="en-US" altLang="zh-CN" dirty="0"/>
          </a:p>
          <a:p>
            <a:r>
              <a:rPr lang="zh-CN" altLang="en-US" dirty="0"/>
              <a:t>梯度下降方向是贪婪算法，并非全局最优的搜索方向</a:t>
            </a:r>
            <a:endParaRPr lang="en-US" altLang="zh-CN" dirty="0"/>
          </a:p>
          <a:p>
            <a:endParaRPr kumimoji="1" lang="zh-CN" altLang="en-US" dirty="0"/>
          </a:p>
        </p:txBody>
      </p:sp>
      <p:pic>
        <p:nvPicPr>
          <p:cNvPr id="6146" name="Picture 2">
            <a:extLst>
              <a:ext uri="{FF2B5EF4-FFF2-40B4-BE49-F238E27FC236}">
                <a16:creationId xmlns:a16="http://schemas.microsoft.com/office/drawing/2014/main" id="{4F7F0D28-53E4-2E42-A361-3D99B2979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2348880"/>
            <a:ext cx="5778701" cy="299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38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60481-D769-8C4C-AF8F-BDBE687C4E58}"/>
              </a:ext>
            </a:extLst>
          </p:cNvPr>
          <p:cNvSpPr>
            <a:spLocks noGrp="1"/>
          </p:cNvSpPr>
          <p:nvPr>
            <p:ph type="title"/>
          </p:nvPr>
        </p:nvSpPr>
        <p:spPr/>
        <p:txBody>
          <a:bodyPr/>
          <a:lstStyle/>
          <a:p>
            <a:r>
              <a:rPr lang="zh-CN" altLang="en-US" dirty="0"/>
              <a:t>无约束问题的求解：牛顿法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D08294-FC39-004D-B5E5-2EB8CA2C9D2A}"/>
                  </a:ext>
                </a:extLst>
              </p:cNvPr>
              <p:cNvSpPr>
                <a:spLocks noGrp="1"/>
              </p:cNvSpPr>
              <p:nvPr>
                <p:ph idx="1"/>
              </p:nvPr>
            </p:nvSpPr>
            <p:spPr/>
            <p:txBody>
              <a:bodyPr/>
              <a:lstStyle/>
              <a:p>
                <a:r>
                  <a:rPr lang="zh-CN" altLang="en-US" dirty="0"/>
                  <a:t>梯度法是对非线性函数的一阶展开</a:t>
                </a:r>
                <a:endParaRPr lang="en-US" altLang="zh-CN" dirty="0"/>
              </a:p>
              <a:p>
                <a:r>
                  <a:rPr kumimoji="1" lang="zh-CN" altLang="en-US" dirty="0"/>
                  <a:t>牛顿法基于对非线性函数的二</a:t>
                </a:r>
                <a:r>
                  <a:rPr lang="zh-CN" altLang="en-US" dirty="0"/>
                  <a:t>阶</a:t>
                </a:r>
                <a:r>
                  <a:rPr kumimoji="1" lang="zh-CN" altLang="en-US" dirty="0"/>
                  <a:t>展开，</a:t>
                </a:r>
                <a:r>
                  <a:rPr lang="zh-CN" altLang="en-US" dirty="0">
                    <a:solidFill>
                      <a:srgbClr val="836967"/>
                    </a:solidFill>
                  </a:rPr>
                  <a:t> </a:t>
                </a:r>
                <a14:m>
                  <m:oMath xmlns:m="http://schemas.openxmlformats.org/officeDocument/2006/math">
                    <m:sSup>
                      <m:sSupPr>
                        <m:ctrlPr>
                          <a:rPr lang="zh-CN" altLang="en-US" i="1">
                            <a:solidFill>
                              <a:srgbClr val="836967"/>
                            </a:solidFill>
                            <a:latin typeface="Cambria Math" panose="02040503050406030204" pitchFamily="18" charset="0"/>
                          </a:rPr>
                        </m:ctrlPr>
                      </m:sSupPr>
                      <m:e>
                        <m:r>
                          <m:rPr>
                            <m:sty m:val="p"/>
                          </m:rP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i="1">
                        <a:latin typeface="Cambria Math" panose="02040503050406030204" pitchFamily="18" charset="0"/>
                      </a:rPr>
                      <m:t>𝑓</m:t>
                    </m:r>
                    <m:d>
                      <m:dPr>
                        <m:ctrlPr>
                          <a:rPr lang="zh-CN" altLang="en-US" i="1">
                            <a:solidFill>
                              <a:srgbClr val="836967"/>
                            </a:solidFill>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𝑘</m:t>
                            </m:r>
                          </m:sup>
                        </m:sSup>
                      </m:e>
                    </m:d>
                  </m:oMath>
                </a14:m>
                <a:r>
                  <a:rPr kumimoji="1" lang="zh-CN" altLang="en-US" dirty="0"/>
                  <a:t>为</a:t>
                </a:r>
                <a:r>
                  <a:rPr kumimoji="1" lang="en-US" altLang="zh-CN" dirty="0"/>
                  <a:t>Hesse</a:t>
                </a:r>
                <a:r>
                  <a:rPr kumimoji="1" lang="zh-CN" altLang="en-US" dirty="0"/>
                  <a:t>矩阵</a:t>
                </a:r>
                <a:endParaRPr kumimoji="1" lang="en-US" altLang="zh-CN" dirty="0"/>
              </a:p>
              <a:p>
                <a:endParaRPr lang="en-US" altLang="zh-CN" dirty="0"/>
              </a:p>
              <a:p>
                <a:pPr marL="0" indent="0">
                  <a:buNone/>
                </a:pPr>
                <a:endParaRPr lang="en-US" altLang="zh-CN" dirty="0"/>
              </a:p>
              <a:p>
                <a:r>
                  <a:rPr kumimoji="1" lang="zh-CN" altLang="en-US" dirty="0"/>
                  <a:t>基于二次展开，可以得到牛顿法的搜索方向</a:t>
                </a:r>
              </a:p>
            </p:txBody>
          </p:sp>
        </mc:Choice>
        <mc:Fallback xmlns="">
          <p:sp>
            <p:nvSpPr>
              <p:cNvPr id="3" name="内容占位符 2">
                <a:extLst>
                  <a:ext uri="{FF2B5EF4-FFF2-40B4-BE49-F238E27FC236}">
                    <a16:creationId xmlns:a16="http://schemas.microsoft.com/office/drawing/2014/main" id="{DCD08294-FC39-004D-B5E5-2EB8CA2C9D2A}"/>
                  </a:ext>
                </a:extLst>
              </p:cNvPr>
              <p:cNvSpPr>
                <a:spLocks noGrp="1" noRot="1" noChangeAspect="1" noMove="1" noResize="1" noEditPoints="1" noAdjustHandles="1" noChangeArrowheads="1" noChangeShapeType="1" noTextEdit="1"/>
              </p:cNvSpPr>
              <p:nvPr>
                <p:ph idx="1"/>
              </p:nvPr>
            </p:nvSpPr>
            <p:spPr>
              <a:blipFill>
                <a:blip r:embed="rId2"/>
                <a:stretch>
                  <a:fillRect l="-1272" t="-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B0BAB2A-31DB-CA4C-9F85-9E0C70CE2C1E}"/>
                  </a:ext>
                </a:extLst>
              </p:cNvPr>
              <p:cNvSpPr/>
              <p:nvPr/>
            </p:nvSpPr>
            <p:spPr>
              <a:xfrm>
                <a:off x="1271464" y="2988206"/>
                <a:ext cx="9577064"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𝑓</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e>
                      </m:d>
                      <m:r>
                        <a:rPr lang="zh-CN" altLang="en-US" sz="2400" i="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r>
                        <a:rPr lang="zh-CN" altLang="en-US" sz="2400" i="0">
                          <a:latin typeface="Cambria Math" panose="02040503050406030204" pitchFamily="18" charset="0"/>
                        </a:rPr>
                        <m:t>+</m:t>
                      </m:r>
                      <m:r>
                        <m:rPr>
                          <m:sty m:val="p"/>
                        </m:rPr>
                        <a:rPr lang="zh-CN" altLang="en-US" sz="2400" i="0">
                          <a:latin typeface="Cambria Math" panose="02040503050406030204" pitchFamily="18" charset="0"/>
                        </a:rPr>
                        <m:t>∇</m:t>
                      </m:r>
                      <m:r>
                        <a:rPr lang="zh-CN" altLang="en-US" sz="2400" i="1">
                          <a:latin typeface="Cambria Math" panose="02040503050406030204" pitchFamily="18" charset="0"/>
                        </a:rPr>
                        <m:t>𝑓</m:t>
                      </m:r>
                      <m:sSup>
                        <m:sSupPr>
                          <m:ctrlPr>
                            <a:rPr lang="zh-CN" altLang="en-US" sz="2400" i="1">
                              <a:solidFill>
                                <a:srgbClr val="836967"/>
                              </a:solidFill>
                              <a:latin typeface="Cambria Math" panose="02040503050406030204" pitchFamily="18" charset="0"/>
                            </a:rPr>
                          </m:ctrlPr>
                        </m:sSupPr>
                        <m:e>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e>
                        <m:sup>
                          <m:r>
                            <a:rPr lang="zh-CN" altLang="en-US" sz="2400" i="1">
                              <a:latin typeface="Cambria Math" panose="02040503050406030204" pitchFamily="18" charset="0"/>
                            </a:rPr>
                            <m:t>𝑇</m:t>
                          </m:r>
                        </m:sup>
                      </m:sSup>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0">
                              <a:latin typeface="Cambria Math" panose="02040503050406030204" pitchFamily="18" charset="0"/>
                            </a:rPr>
                            <m:t>1</m:t>
                          </m:r>
                        </m:num>
                        <m:den>
                          <m:r>
                            <a:rPr lang="zh-CN" altLang="en-US" sz="2400" i="0">
                              <a:latin typeface="Cambria Math" panose="02040503050406030204" pitchFamily="18" charset="0"/>
                            </a:rPr>
                            <m:t>2</m:t>
                          </m:r>
                        </m:den>
                      </m:f>
                      <m:sSup>
                        <m:sSupPr>
                          <m:ctrlPr>
                            <a:rPr lang="zh-CN" altLang="en-US" sz="2400" i="1">
                              <a:solidFill>
                                <a:srgbClr val="836967"/>
                              </a:solidFill>
                              <a:latin typeface="Cambria Math" panose="02040503050406030204" pitchFamily="18" charset="0"/>
                            </a:rPr>
                          </m:ctrlPr>
                        </m:sSupPr>
                        <m:e>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e>
                        <m:sup>
                          <m:r>
                            <a:rPr lang="zh-CN" altLang="en-US" sz="2400" i="1">
                              <a:latin typeface="Cambria Math" panose="02040503050406030204" pitchFamily="18" charset="0"/>
                            </a:rPr>
                            <m:t>𝑇</m:t>
                          </m:r>
                        </m:sup>
                      </m:sSup>
                      <m:sSup>
                        <m:sSupPr>
                          <m:ctrlPr>
                            <a:rPr lang="zh-CN" altLang="en-US" sz="2400" i="1">
                              <a:solidFill>
                                <a:srgbClr val="836967"/>
                              </a:solidFill>
                              <a:latin typeface="Cambria Math" panose="02040503050406030204" pitchFamily="18" charset="0"/>
                            </a:rPr>
                          </m:ctrlPr>
                        </m:sSupPr>
                        <m:e>
                          <m:r>
                            <m:rPr>
                              <m:sty m:val="p"/>
                            </m:rPr>
                            <a:rPr lang="zh-CN" altLang="en-US" sz="2400" i="0">
                              <a:latin typeface="Cambria Math" panose="02040503050406030204" pitchFamily="18" charset="0"/>
                            </a:rPr>
                            <m:t>∇</m:t>
                          </m:r>
                        </m:e>
                        <m:sup>
                          <m:r>
                            <a:rPr lang="zh-CN" altLang="en-US" sz="2400" i="0">
                              <a:latin typeface="Cambria Math" panose="02040503050406030204" pitchFamily="18" charset="0"/>
                            </a:rPr>
                            <m:t>2</m:t>
                          </m:r>
                        </m:sup>
                      </m:sSup>
                      <m:r>
                        <a:rPr lang="zh-CN" altLang="en-US" sz="2400" i="1">
                          <a:latin typeface="Cambria Math" panose="02040503050406030204" pitchFamily="18" charset="0"/>
                        </a:rPr>
                        <m:t>𝑓</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oMath>
                  </m:oMathPara>
                </a14:m>
                <a:endParaRPr lang="zh-CN" altLang="en-US" sz="2400" dirty="0"/>
              </a:p>
            </p:txBody>
          </p:sp>
        </mc:Choice>
        <mc:Fallback xmlns="">
          <p:sp>
            <p:nvSpPr>
              <p:cNvPr id="4" name="矩形 3">
                <a:extLst>
                  <a:ext uri="{FF2B5EF4-FFF2-40B4-BE49-F238E27FC236}">
                    <a16:creationId xmlns:a16="http://schemas.microsoft.com/office/drawing/2014/main" id="{2B0BAB2A-31DB-CA4C-9F85-9E0C70CE2C1E}"/>
                  </a:ext>
                </a:extLst>
              </p:cNvPr>
              <p:cNvSpPr>
                <a:spLocks noRot="1" noChangeAspect="1" noMove="1" noResize="1" noEditPoints="1" noAdjustHandles="1" noChangeArrowheads="1" noChangeShapeType="1" noTextEdit="1"/>
              </p:cNvSpPr>
              <p:nvPr/>
            </p:nvSpPr>
            <p:spPr>
              <a:xfrm>
                <a:off x="1271464" y="2988206"/>
                <a:ext cx="9577064" cy="783804"/>
              </a:xfrm>
              <a:prstGeom prst="rect">
                <a:avLst/>
              </a:prstGeom>
              <a:blipFill>
                <a:blip r:embed="rId3"/>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91735E2-5F77-034A-A0DD-2B9E3D6C7559}"/>
                  </a:ext>
                </a:extLst>
              </p:cNvPr>
              <p:cNvSpPr/>
              <p:nvPr/>
            </p:nvSpPr>
            <p:spPr>
              <a:xfrm>
                <a:off x="4295865" y="5368061"/>
                <a:ext cx="3629904"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𝑝</m:t>
                          </m:r>
                        </m:e>
                        <m:sup>
                          <m:r>
                            <a:rPr lang="zh-CN" altLang="en-US" sz="2400" i="1">
                              <a:latin typeface="Cambria Math" panose="02040503050406030204" pitchFamily="18" charset="0"/>
                            </a:rPr>
                            <m:t>𝑘</m:t>
                          </m:r>
                        </m:sup>
                      </m:sSup>
                      <m:r>
                        <a:rPr lang="zh-CN" altLang="en-US" sz="2400" i="0">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r>
                            <m:rPr>
                              <m:sty m:val="p"/>
                            </m:rPr>
                            <a:rPr lang="zh-CN" altLang="en-US" sz="2400" i="0">
                              <a:latin typeface="Cambria Math" panose="02040503050406030204" pitchFamily="18" charset="0"/>
                            </a:rPr>
                            <m:t>∇</m:t>
                          </m:r>
                        </m:e>
                        <m:sup>
                          <m:r>
                            <a:rPr lang="zh-CN" altLang="en-US" sz="2400" i="0">
                              <a:latin typeface="Cambria Math" panose="02040503050406030204" pitchFamily="18" charset="0"/>
                            </a:rPr>
                            <m:t>2</m:t>
                          </m:r>
                        </m:sup>
                      </m:sSup>
                      <m:r>
                        <a:rPr lang="zh-CN" altLang="en-US" sz="2400" i="1">
                          <a:latin typeface="Cambria Math" panose="02040503050406030204" pitchFamily="18" charset="0"/>
                        </a:rPr>
                        <m:t>𝑓</m:t>
                      </m:r>
                      <m:sSup>
                        <m:sSupPr>
                          <m:ctrlPr>
                            <a:rPr lang="zh-CN" altLang="en-US" sz="2400" i="1">
                              <a:solidFill>
                                <a:srgbClr val="836967"/>
                              </a:solidFill>
                              <a:latin typeface="Cambria Math" panose="02040503050406030204" pitchFamily="18" charset="0"/>
                            </a:rPr>
                          </m:ctrlPr>
                        </m:sSupPr>
                        <m:e>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e>
                        <m:sup>
                          <m:r>
                            <a:rPr lang="zh-CN" altLang="en-US" sz="2400" i="0">
                              <a:latin typeface="Cambria Math" panose="02040503050406030204" pitchFamily="18" charset="0"/>
                            </a:rPr>
                            <m:t>−1</m:t>
                          </m:r>
                        </m:sup>
                      </m:sSup>
                      <m:r>
                        <m:rPr>
                          <m:sty m:val="p"/>
                        </m:rPr>
                        <a:rPr lang="zh-CN" altLang="en-US" sz="2400" i="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𝑘</m:t>
                              </m:r>
                            </m:sup>
                          </m:sSup>
                        </m:e>
                      </m:d>
                    </m:oMath>
                  </m:oMathPara>
                </a14:m>
                <a:endParaRPr lang="zh-CN" altLang="en-US" sz="2400" dirty="0"/>
              </a:p>
            </p:txBody>
          </p:sp>
        </mc:Choice>
        <mc:Fallback xmlns="">
          <p:sp>
            <p:nvSpPr>
              <p:cNvPr id="5" name="矩形 4">
                <a:extLst>
                  <a:ext uri="{FF2B5EF4-FFF2-40B4-BE49-F238E27FC236}">
                    <a16:creationId xmlns:a16="http://schemas.microsoft.com/office/drawing/2014/main" id="{C91735E2-5F77-034A-A0DD-2B9E3D6C7559}"/>
                  </a:ext>
                </a:extLst>
              </p:cNvPr>
              <p:cNvSpPr>
                <a:spLocks noRot="1" noChangeAspect="1" noMove="1" noResize="1" noEditPoints="1" noAdjustHandles="1" noChangeArrowheads="1" noChangeShapeType="1" noTextEdit="1"/>
              </p:cNvSpPr>
              <p:nvPr/>
            </p:nvSpPr>
            <p:spPr>
              <a:xfrm>
                <a:off x="4295865" y="5368061"/>
                <a:ext cx="3629904" cy="581378"/>
              </a:xfrm>
              <a:prstGeom prst="rect">
                <a:avLst/>
              </a:prstGeom>
              <a:blipFill>
                <a:blip r:embed="rId4"/>
                <a:stretch>
                  <a:fillRect b="-8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215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60481-D769-8C4C-AF8F-BDBE687C4E58}"/>
              </a:ext>
            </a:extLst>
          </p:cNvPr>
          <p:cNvSpPr>
            <a:spLocks noGrp="1"/>
          </p:cNvSpPr>
          <p:nvPr>
            <p:ph type="title"/>
          </p:nvPr>
        </p:nvSpPr>
        <p:spPr/>
        <p:txBody>
          <a:bodyPr/>
          <a:lstStyle/>
          <a:p>
            <a:r>
              <a:rPr lang="zh-CN" altLang="en-US" dirty="0"/>
              <a:t>共轭梯度法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D08294-FC39-004D-B5E5-2EB8CA2C9D2A}"/>
                  </a:ext>
                </a:extLst>
              </p:cNvPr>
              <p:cNvSpPr>
                <a:spLocks noGrp="1"/>
              </p:cNvSpPr>
              <p:nvPr>
                <p:ph idx="1"/>
              </p:nvPr>
            </p:nvSpPr>
            <p:spPr/>
            <p:txBody>
              <a:bodyPr/>
              <a:lstStyle/>
              <a:p>
                <a:r>
                  <a:rPr lang="zh-CN" altLang="en-US" dirty="0"/>
                  <a:t>从梯度构造共轭方向</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𝑘</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oMath>
                  </m:oMathPara>
                </a14:m>
                <a:endParaRPr kumimoji="1" lang="en-US" altLang="zh-CN" dirty="0"/>
              </a:p>
              <a:p>
                <a:pPr marL="0" indent="0">
                  <a:buNone/>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𝑘</m:t>
                        </m:r>
                      </m:sub>
                    </m:sSub>
                  </m:oMath>
                </a14:m>
                <a:r>
                  <a:rPr kumimoji="1" lang="zh-CN" altLang="en-US" dirty="0"/>
                  <a:t>为待定系数。两边乘以</a:t>
                </a: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𝑘</m:t>
                        </m:r>
                      </m:sub>
                      <m:sup>
                        <m:r>
                          <m:rPr>
                            <m:sty m:val="p"/>
                          </m:rPr>
                          <a:rPr lang="en-US" altLang="zh-CN" b="0" i="0" smtClean="0">
                            <a:latin typeface="Cambria Math" panose="02040503050406030204" pitchFamily="18" charset="0"/>
                          </a:rPr>
                          <m:t>T</m:t>
                        </m:r>
                      </m:sup>
                    </m:sSubSup>
                    <m:r>
                      <m:rPr>
                        <m:sty m:val="p"/>
                      </m:rPr>
                      <a:rPr lang="en-US" altLang="zh-CN" b="0" i="0" smtClean="0">
                        <a:latin typeface="Cambria Math" panose="02040503050406030204" pitchFamily="18" charset="0"/>
                      </a:rPr>
                      <m:t>A</m:t>
                    </m:r>
                    <m:r>
                      <a:rPr lang="zh-CN" altLang="en-US" b="0" i="0" smtClean="0">
                        <a:latin typeface="Cambria Math" panose="02040503050406030204" pitchFamily="18" charset="0"/>
                      </a:rPr>
                      <m:t>，</m:t>
                    </m:r>
                    <m:r>
                      <a:rPr lang="zh-CN" altLang="en-US" i="1">
                        <a:latin typeface="Cambria Math" panose="02040503050406030204" pitchFamily="18" charset="0"/>
                      </a:rPr>
                      <m:t>得到</m:t>
                    </m:r>
                  </m:oMath>
                </a14:m>
                <a:endParaRPr lang="en-US" altLang="zh-CN" dirty="0"/>
              </a:p>
              <a:p>
                <a:pPr marL="0" indent="0">
                  <a:buNone/>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T</m:t>
                              </m:r>
                            </m:sup>
                          </m:sSubSup>
                          <m:r>
                            <m:rPr>
                              <m:sty m:val="p"/>
                            </m:rPr>
                            <a:rPr lang="en-US" altLang="zh-CN" b="0" i="0" smtClean="0">
                              <a:latin typeface="Cambria Math" panose="02040503050406030204" pitchFamily="18" charset="0"/>
                            </a:rPr>
                            <m:t>A</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T</m:t>
                              </m:r>
                            </m:sup>
                          </m:sSubSup>
                          <m:r>
                            <a:rPr lang="en-US" altLang="zh-CN" b="0" i="1" smtClean="0">
                              <a:latin typeface="Cambria Math" panose="02040503050406030204" pitchFamily="18" charset="0"/>
                            </a:rPr>
                            <m:t>𝐴</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den>
                      </m:f>
                    </m:oMath>
                  </m:oMathPara>
                </a14:m>
                <a:endParaRPr kumimoji="1" lang="en-US" altLang="zh-CN" dirty="0"/>
              </a:p>
              <a:p>
                <a:r>
                  <a:rPr kumimoji="1" lang="zh-CN" altLang="en-US" dirty="0"/>
                  <a:t>沿着</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r>
                          <a:rPr lang="en-US" altLang="zh-CN" i="1">
                            <a:latin typeface="Cambria Math" panose="02040503050406030204" pitchFamily="18" charset="0"/>
                          </a:rPr>
                          <m:t>+1</m:t>
                        </m:r>
                      </m:sub>
                    </m:sSub>
                  </m:oMath>
                </a14:m>
                <a:r>
                  <a:rPr kumimoji="1" lang="zh-CN" altLang="en-US" dirty="0"/>
                  <a:t>方向搜索可以更新解</a:t>
                </a:r>
              </a:p>
            </p:txBody>
          </p:sp>
        </mc:Choice>
        <mc:Fallback xmlns="">
          <p:sp>
            <p:nvSpPr>
              <p:cNvPr id="3" name="内容占位符 2">
                <a:extLst>
                  <a:ext uri="{FF2B5EF4-FFF2-40B4-BE49-F238E27FC236}">
                    <a16:creationId xmlns:a16="http://schemas.microsoft.com/office/drawing/2014/main" id="{DCD08294-FC39-004D-B5E5-2EB8CA2C9D2A}"/>
                  </a:ext>
                </a:extLst>
              </p:cNvPr>
              <p:cNvSpPr>
                <a:spLocks noGrp="1" noRot="1" noChangeAspect="1" noMove="1" noResize="1" noEditPoints="1" noAdjustHandles="1" noChangeArrowheads="1" noChangeShapeType="1" noTextEdit="1"/>
              </p:cNvSpPr>
              <p:nvPr>
                <p:ph idx="1"/>
              </p:nvPr>
            </p:nvSpPr>
            <p:spPr>
              <a:blipFill>
                <a:blip r:embed="rId2"/>
                <a:stretch>
                  <a:fillRect l="-1272" t="-2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07271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60481-D769-8C4C-AF8F-BDBE687C4E58}"/>
              </a:ext>
            </a:extLst>
          </p:cNvPr>
          <p:cNvSpPr>
            <a:spLocks noGrp="1"/>
          </p:cNvSpPr>
          <p:nvPr>
            <p:ph type="title"/>
          </p:nvPr>
        </p:nvSpPr>
        <p:spPr/>
        <p:txBody>
          <a:bodyPr/>
          <a:lstStyle/>
          <a:p>
            <a:r>
              <a:rPr lang="zh-CN" altLang="en-US" dirty="0"/>
              <a:t>约束问题的求解：</a:t>
            </a:r>
            <a:r>
              <a:rPr lang="zh-CN" altLang="zh-CN" dirty="0"/>
              <a:t>乘子法</a:t>
            </a:r>
            <a:endParaRPr kumimoji="1" lang="zh-CN" altLang="en-US" dirty="0"/>
          </a:p>
        </p:txBody>
      </p:sp>
      <p:sp>
        <p:nvSpPr>
          <p:cNvPr id="3" name="内容占位符 2">
            <a:extLst>
              <a:ext uri="{FF2B5EF4-FFF2-40B4-BE49-F238E27FC236}">
                <a16:creationId xmlns:a16="http://schemas.microsoft.com/office/drawing/2014/main" id="{DCD08294-FC39-004D-B5E5-2EB8CA2C9D2A}"/>
              </a:ext>
            </a:extLst>
          </p:cNvPr>
          <p:cNvSpPr>
            <a:spLocks noGrp="1"/>
          </p:cNvSpPr>
          <p:nvPr>
            <p:ph idx="1"/>
          </p:nvPr>
        </p:nvSpPr>
        <p:spPr/>
        <p:txBody>
          <a:bodyPr/>
          <a:lstStyle/>
          <a:p>
            <a:r>
              <a:rPr lang="zh-CN" altLang="zh-CN" dirty="0"/>
              <a:t>将约束条件乘以乘子，加入目标函数中，将问题变为无约束优化问题进行求解</a:t>
            </a:r>
            <a:r>
              <a:rPr lang="zh-CN" altLang="en-US" dirty="0"/>
              <a:t>：</a:t>
            </a:r>
            <a:endParaRPr lang="en-US" altLang="zh-CN" dirty="0"/>
          </a:p>
          <a:p>
            <a:pPr lvl="1"/>
            <a:r>
              <a:rPr lang="zh-CN" altLang="zh-CN" dirty="0"/>
              <a:t>增广</a:t>
            </a:r>
            <a:r>
              <a:rPr lang="en-US" altLang="zh-CN" dirty="0"/>
              <a:t>Lagrange</a:t>
            </a:r>
            <a:r>
              <a:rPr lang="zh-CN" altLang="zh-CN" dirty="0"/>
              <a:t>函数</a:t>
            </a:r>
            <a:endParaRPr kumimoji="1"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D1A8BFB-1BB5-E24E-A7FE-3E5000186893}"/>
                  </a:ext>
                </a:extLst>
              </p:cNvPr>
              <p:cNvSpPr/>
              <p:nvPr/>
            </p:nvSpPr>
            <p:spPr>
              <a:xfrm>
                <a:off x="2351584" y="3573016"/>
                <a:ext cx="8071440"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400">
                          <a:latin typeface="Cambria Math" panose="02040503050406030204" pitchFamily="18" charset="0"/>
                        </a:rPr>
                        <m:t>Φ</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r>
                            <a:rPr lang="zh-CN" altLang="en-US" sz="2400" i="0">
                              <a:latin typeface="Cambria Math" panose="02040503050406030204" pitchFamily="18" charset="0"/>
                            </a:rPr>
                            <m:t>, </m:t>
                          </m:r>
                          <m:r>
                            <a:rPr lang="zh-CN" altLang="en-US" sz="2400" i="1">
                              <a:latin typeface="Cambria Math" panose="02040503050406030204" pitchFamily="18" charset="0"/>
                            </a:rPr>
                            <m:t>𝑧</m:t>
                          </m:r>
                          <m:r>
                            <a:rPr lang="zh-CN" altLang="en-US" sz="2400" i="0">
                              <a:latin typeface="Cambria Math" panose="02040503050406030204" pitchFamily="18" charset="0"/>
                            </a:rPr>
                            <m:t>, </m:t>
                          </m:r>
                          <m:r>
                            <a:rPr lang="zh-CN" altLang="en-US" sz="2400" i="1">
                              <a:latin typeface="Cambria Math" panose="02040503050406030204" pitchFamily="18" charset="0"/>
                            </a:rPr>
                            <m:t>𝜇</m:t>
                          </m:r>
                        </m:e>
                      </m:d>
                      <m:r>
                        <a:rPr lang="zh-CN" altLang="en-US" sz="2400" i="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e>
                      </m:d>
                      <m:r>
                        <a:rPr lang="zh-CN" altLang="en-US" sz="2400" i="0">
                          <a:latin typeface="Cambria Math" panose="02040503050406030204" pitchFamily="18" charset="0"/>
                        </a:rPr>
                        <m:t>+</m:t>
                      </m:r>
                      <m:nary>
                        <m:naryPr>
                          <m:chr m:val="∑"/>
                          <m:limLoc m:val="undOvr"/>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𝑚</m:t>
                          </m:r>
                        </m:sup>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𝜇</m:t>
                              </m:r>
                            </m:e>
                            <m:sub>
                              <m:r>
                                <a:rPr lang="zh-CN" altLang="en-US" sz="2400" i="1">
                                  <a:latin typeface="Cambria Math" panose="02040503050406030204" pitchFamily="18" charset="0"/>
                                </a:rPr>
                                <m:t>𝑖</m:t>
                              </m:r>
                            </m:sub>
                          </m:sSub>
                          <m:d>
                            <m:dPr>
                              <m:ctrlPr>
                                <a:rPr lang="zh-CN" altLang="en-US" sz="2400" i="1">
                                  <a:solidFill>
                                    <a:srgbClr val="836967"/>
                                  </a:solidFill>
                                  <a:latin typeface="Cambria Math" panose="02040503050406030204" pitchFamily="18" charset="0"/>
                                </a:rPr>
                              </m:ctrlPr>
                            </m:dP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𝑔</m:t>
                                  </m:r>
                                </m:e>
                                <m:sub>
                                  <m:r>
                                    <a:rPr lang="zh-CN" altLang="en-US" sz="2400" i="1">
                                      <a:latin typeface="Cambria Math" panose="02040503050406030204" pitchFamily="18" charset="0"/>
                                    </a:rPr>
                                    <m:t>𝑖</m:t>
                                  </m:r>
                                </m:sub>
                              </m:sSub>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e>
                              </m:d>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𝑧</m:t>
                                  </m:r>
                                </m:e>
                                <m:sub>
                                  <m:r>
                                    <a:rPr lang="zh-CN" altLang="en-US" sz="2400" i="1">
                                      <a:latin typeface="Cambria Math" panose="02040503050406030204" pitchFamily="18" charset="0"/>
                                    </a:rPr>
                                    <m:t>𝑗</m:t>
                                  </m:r>
                                </m:sub>
                                <m:sup>
                                  <m:r>
                                    <a:rPr lang="zh-CN" altLang="en-US" sz="2400" i="0">
                                      <a:latin typeface="Cambria Math" panose="02040503050406030204" pitchFamily="18" charset="0"/>
                                    </a:rPr>
                                    <m:t>2</m:t>
                                  </m:r>
                                </m:sup>
                              </m:sSubSup>
                            </m:e>
                          </m:d>
                        </m:e>
                      </m:nary>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r>
                            <a:rPr lang="zh-CN" altLang="en-US" sz="2400" i="1">
                              <a:latin typeface="Cambria Math" panose="02040503050406030204" pitchFamily="18" charset="0"/>
                            </a:rPr>
                            <m:t>𝐶</m:t>
                          </m:r>
                        </m:num>
                        <m:den>
                          <m:r>
                            <a:rPr lang="zh-CN" altLang="en-US" sz="2400" i="0">
                              <a:latin typeface="Cambria Math" panose="02040503050406030204" pitchFamily="18" charset="0"/>
                            </a:rPr>
                            <m:t>2</m:t>
                          </m:r>
                        </m:den>
                      </m:f>
                      <m:nary>
                        <m:naryPr>
                          <m:chr m:val="∑"/>
                          <m:limLoc m:val="undOvr"/>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i="0">
                              <a:latin typeface="Cambria Math" panose="02040503050406030204" pitchFamily="18" charset="0"/>
                            </a:rPr>
                            <m:t>=1</m:t>
                          </m:r>
                        </m:sub>
                        <m:sup>
                          <m:r>
                            <a:rPr lang="zh-CN" altLang="en-US" sz="2400" i="1">
                              <a:latin typeface="Cambria Math" panose="02040503050406030204" pitchFamily="18" charset="0"/>
                            </a:rPr>
                            <m:t>𝑚</m:t>
                          </m:r>
                        </m:sup>
                        <m:e>
                          <m:sSup>
                            <m:sSupPr>
                              <m:ctrlPr>
                                <a:rPr lang="zh-CN" altLang="en-US" sz="2400" i="1">
                                  <a:solidFill>
                                    <a:srgbClr val="836967"/>
                                  </a:solidFill>
                                  <a:latin typeface="Cambria Math" panose="02040503050406030204" pitchFamily="18" charset="0"/>
                                </a:rPr>
                              </m:ctrlPr>
                            </m:sSupPr>
                            <m:e>
                              <m:d>
                                <m:dPr>
                                  <m:ctrlPr>
                                    <a:rPr lang="zh-CN" altLang="en-US" sz="2400" i="1">
                                      <a:solidFill>
                                        <a:srgbClr val="836967"/>
                                      </a:solidFill>
                                      <a:latin typeface="Cambria Math" panose="02040503050406030204" pitchFamily="18" charset="0"/>
                                    </a:rPr>
                                  </m:ctrlPr>
                                </m:dP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𝑔</m:t>
                                      </m:r>
                                    </m:e>
                                    <m:sub>
                                      <m:r>
                                        <a:rPr lang="zh-CN" altLang="en-US" sz="2400" i="1">
                                          <a:latin typeface="Cambria Math" panose="02040503050406030204" pitchFamily="18" charset="0"/>
                                        </a:rPr>
                                        <m:t>𝑖</m:t>
                                      </m:r>
                                    </m:sub>
                                  </m:sSub>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𝑥</m:t>
                                      </m:r>
                                    </m:e>
                                  </m:d>
                                  <m:r>
                                    <a:rPr lang="zh-CN" altLang="en-US" sz="2400" i="0">
                                      <a:latin typeface="Cambria Math" panose="02040503050406030204" pitchFamily="18" charset="0"/>
                                    </a:rPr>
                                    <m:t>−</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𝑧</m:t>
                                      </m:r>
                                    </m:e>
                                    <m:sub>
                                      <m:r>
                                        <a:rPr lang="zh-CN" altLang="en-US" sz="2400" i="1">
                                          <a:latin typeface="Cambria Math" panose="02040503050406030204" pitchFamily="18" charset="0"/>
                                        </a:rPr>
                                        <m:t>𝑗</m:t>
                                      </m:r>
                                    </m:sub>
                                    <m:sup>
                                      <m:r>
                                        <a:rPr lang="zh-CN" altLang="en-US" sz="2400" i="0">
                                          <a:latin typeface="Cambria Math" panose="02040503050406030204" pitchFamily="18" charset="0"/>
                                        </a:rPr>
                                        <m:t>2</m:t>
                                      </m:r>
                                    </m:sup>
                                  </m:sSubSup>
                                </m:e>
                              </m:d>
                            </m:e>
                            <m:sup>
                              <m:r>
                                <a:rPr lang="zh-CN" altLang="en-US" sz="2400" i="0">
                                  <a:latin typeface="Cambria Math" panose="02040503050406030204" pitchFamily="18" charset="0"/>
                                </a:rPr>
                                <m:t>2</m:t>
                              </m:r>
                            </m:sup>
                          </m:sSup>
                        </m:e>
                      </m:nary>
                    </m:oMath>
                  </m:oMathPara>
                </a14:m>
                <a:endParaRPr lang="zh-CN" altLang="en-US" sz="2400" dirty="0"/>
              </a:p>
            </p:txBody>
          </p:sp>
        </mc:Choice>
        <mc:Fallback xmlns="">
          <p:sp>
            <p:nvSpPr>
              <p:cNvPr id="4" name="矩形 3">
                <a:extLst>
                  <a:ext uri="{FF2B5EF4-FFF2-40B4-BE49-F238E27FC236}">
                    <a16:creationId xmlns:a16="http://schemas.microsoft.com/office/drawing/2014/main" id="{2D1A8BFB-1BB5-E24E-A7FE-3E5000186893}"/>
                  </a:ext>
                </a:extLst>
              </p:cNvPr>
              <p:cNvSpPr>
                <a:spLocks noRot="1" noChangeAspect="1" noMove="1" noResize="1" noEditPoints="1" noAdjustHandles="1" noChangeArrowheads="1" noChangeShapeType="1" noTextEdit="1"/>
              </p:cNvSpPr>
              <p:nvPr/>
            </p:nvSpPr>
            <p:spPr>
              <a:xfrm>
                <a:off x="2351584" y="3573016"/>
                <a:ext cx="8071440" cy="1100558"/>
              </a:xfrm>
              <a:prstGeom prst="rect">
                <a:avLst/>
              </a:prstGeom>
              <a:blipFill>
                <a:blip r:embed="rId2"/>
                <a:stretch>
                  <a:fillRect t="-106818" b="-16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210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60481-D769-8C4C-AF8F-BDBE687C4E58}"/>
              </a:ext>
            </a:extLst>
          </p:cNvPr>
          <p:cNvSpPr>
            <a:spLocks noGrp="1"/>
          </p:cNvSpPr>
          <p:nvPr>
            <p:ph type="title"/>
          </p:nvPr>
        </p:nvSpPr>
        <p:spPr/>
        <p:txBody>
          <a:bodyPr/>
          <a:lstStyle/>
          <a:p>
            <a:r>
              <a:rPr lang="zh-CN" altLang="en-US" dirty="0"/>
              <a:t>约束问题的求解：</a:t>
            </a:r>
            <a:r>
              <a:rPr lang="zh-CN" altLang="zh-CN" dirty="0"/>
              <a:t>罚函数法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D08294-FC39-004D-B5E5-2EB8CA2C9D2A}"/>
                  </a:ext>
                </a:extLst>
              </p:cNvPr>
              <p:cNvSpPr>
                <a:spLocks noGrp="1"/>
              </p:cNvSpPr>
              <p:nvPr>
                <p:ph idx="1"/>
              </p:nvPr>
            </p:nvSpPr>
            <p:spPr/>
            <p:txBody>
              <a:bodyPr/>
              <a:lstStyle/>
              <a:p>
                <a:r>
                  <a:rPr lang="zh-CN" altLang="zh-CN" sz="2400" dirty="0"/>
                  <a:t>外点法</a:t>
                </a:r>
                <a:r>
                  <a:rPr lang="zh-CN" altLang="en-US" sz="2400" dirty="0"/>
                  <a:t>的</a:t>
                </a:r>
                <a:r>
                  <a:rPr lang="zh-CN" altLang="zh-CN" sz="2400" dirty="0"/>
                  <a:t>惩罚函数定义如下：</a:t>
                </a: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𝜓</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 </m:t>
                          </m:r>
                          <m:r>
                            <a:rPr lang="en-US" altLang="zh-CN" sz="2400" i="1">
                              <a:latin typeface="Cambria Math" panose="02040503050406030204" pitchFamily="18" charset="0"/>
                            </a:rPr>
                            <m:t>𝑀</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𝑀</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zh-CN" altLang="zh-CN" sz="2400" i="1">
                                  <a:latin typeface="Cambria Math" panose="02040503050406030204" pitchFamily="18" charset="0"/>
                                </a:rPr>
                              </m:ctrlPr>
                            </m:sSupPr>
                            <m:e>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min</m:t>
                                  </m:r>
                                </m:fName>
                                <m:e>
                                  <m:d>
                                    <m:dPr>
                                      <m:ctrlPr>
                                        <a:rPr lang="zh-CN" altLang="zh-CN" sz="2400" i="1">
                                          <a:latin typeface="Cambria Math" panose="02040503050406030204" pitchFamily="18" charset="0"/>
                                        </a:rPr>
                                      </m:ctrlPr>
                                    </m:dPr>
                                    <m:e>
                                      <m:r>
                                        <a:rPr lang="en-US" altLang="zh-CN" sz="2400" i="1">
                                          <a:latin typeface="Cambria Math" panose="02040503050406030204" pitchFamily="18" charset="0"/>
                                        </a:rPr>
                                        <m:t>0,</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e>
                                  </m:d>
                                </m:e>
                              </m:func>
                            </m:e>
                            <m:sup>
                              <m:r>
                                <a:rPr lang="en-US" altLang="zh-CN" sz="2400" i="1">
                                  <a:latin typeface="Cambria Math" panose="02040503050406030204" pitchFamily="18" charset="0"/>
                                </a:rPr>
                                <m:t>2</m:t>
                              </m:r>
                            </m:sup>
                          </m:sSup>
                        </m:e>
                      </m:nary>
                    </m:oMath>
                  </m:oMathPara>
                </a14:m>
                <a:endParaRPr lang="zh-CN" altLang="zh-CN" sz="2400" dirty="0"/>
              </a:p>
              <a:p>
                <a:pPr marL="0" indent="0">
                  <a:buNone/>
                </a:pPr>
                <a:r>
                  <a:rPr lang="zh-CN" altLang="zh-CN" sz="2400" dirty="0"/>
                  <a:t>当约束不满足时，</a:t>
                </a:r>
                <a14:m>
                  <m:oMath xmlns:m="http://schemas.openxmlformats.org/officeDocument/2006/math">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p>
                          <m:sSupPr>
                            <m:ctrlPr>
                              <a:rPr lang="zh-CN" altLang="zh-CN" sz="2400" i="1">
                                <a:latin typeface="Cambria Math" panose="02040503050406030204" pitchFamily="18" charset="0"/>
                              </a:rPr>
                            </m:ctrlPr>
                          </m:sSupPr>
                          <m:e>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min</m:t>
                                </m:r>
                              </m:fName>
                              <m:e>
                                <m:d>
                                  <m:dPr>
                                    <m:ctrlPr>
                                      <a:rPr lang="zh-CN" altLang="zh-CN" sz="2400" i="1">
                                        <a:latin typeface="Cambria Math" panose="02040503050406030204" pitchFamily="18" charset="0"/>
                                      </a:rPr>
                                    </m:ctrlPr>
                                  </m:dPr>
                                  <m:e>
                                    <m:r>
                                      <a:rPr lang="en-US" altLang="zh-CN" sz="2400" i="1">
                                        <a:latin typeface="Cambria Math" panose="02040503050406030204" pitchFamily="18" charset="0"/>
                                      </a:rPr>
                                      <m:t>0,</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e>
                                </m:d>
                              </m:e>
                            </m:func>
                          </m:e>
                          <m:sup>
                            <m:r>
                              <a:rPr lang="en-US" altLang="zh-CN" sz="2400" i="1">
                                <a:latin typeface="Cambria Math" panose="02040503050406030204" pitchFamily="18" charset="0"/>
                              </a:rPr>
                              <m:t>2</m:t>
                            </m:r>
                          </m:sup>
                        </m:sSup>
                      </m:e>
                    </m:nary>
                  </m:oMath>
                </a14:m>
                <a:r>
                  <a:rPr lang="zh-CN" altLang="zh-CN" sz="2400" dirty="0"/>
                  <a:t>项就会很大，从而将</a:t>
                </a:r>
                <a:r>
                  <a:rPr lang="en-US" altLang="zh-CN" sz="2400" dirty="0"/>
                  <a:t>x</a:t>
                </a:r>
                <a:r>
                  <a:rPr lang="zh-CN" altLang="zh-CN" sz="2400" dirty="0"/>
                  <a:t>拉回可行区域</a:t>
                </a:r>
                <a:r>
                  <a:rPr lang="zh-CN" altLang="zh-CN" sz="2400" dirty="0">
                    <a:effectLst/>
                  </a:rPr>
                  <a:t> </a:t>
                </a:r>
                <a:endParaRPr lang="en-US" altLang="zh-CN" sz="2400" dirty="0">
                  <a:effectLst/>
                </a:endParaRPr>
              </a:p>
              <a:p>
                <a:pPr marL="0" indent="0">
                  <a:buNone/>
                </a:pPr>
                <a:endParaRPr lang="en-US" altLang="zh-CN" sz="2400" dirty="0"/>
              </a:p>
              <a:p>
                <a:r>
                  <a:rPr lang="zh-CN" altLang="en-US" sz="2400" dirty="0"/>
                  <a:t>内点法的惩罚函数定义如下：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𝜓</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 </m:t>
                          </m:r>
                          <m:r>
                            <a:rPr lang="en-US" altLang="zh-CN" sz="2400" i="1">
                              <a:latin typeface="Cambria Math" panose="02040503050406030204" pitchFamily="18" charset="0"/>
                            </a:rPr>
                            <m:t>𝑟</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a:rPr lang="en-US" altLang="zh-CN" sz="2400" i="1">
                          <a:latin typeface="Cambria Math" panose="02040503050406030204" pitchFamily="18" charset="0"/>
                        </a:rPr>
                        <m:t>𝑟</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den>
                          </m:f>
                        </m:e>
                      </m:nary>
                      <m:r>
                        <a:rPr lang="en-US" altLang="zh-CN" sz="2400" i="1">
                          <a:latin typeface="Cambria Math" panose="02040503050406030204" pitchFamily="18" charset="0"/>
                        </a:rPr>
                        <m:t>, </m:t>
                      </m:r>
                      <m:r>
                        <a:rPr lang="en-US" altLang="zh-CN" sz="2400" i="1">
                          <a:latin typeface="Cambria Math" panose="02040503050406030204" pitchFamily="18" charset="0"/>
                        </a:rPr>
                        <m:t>𝑟</m:t>
                      </m:r>
                      <m:r>
                        <a:rPr lang="en-US" altLang="zh-CN" sz="2400" i="1">
                          <a:latin typeface="Cambria Math" panose="02040503050406030204" pitchFamily="18" charset="0"/>
                        </a:rPr>
                        <m:t>&gt;0</m:t>
                      </m:r>
                    </m:oMath>
                  </m:oMathPara>
                </a14:m>
                <a:endParaRPr lang="zh-CN" altLang="zh-CN" sz="2400" dirty="0"/>
              </a:p>
              <a:p>
                <a:pPr marL="0" indent="0">
                  <a:buNone/>
                </a:pPr>
                <a:r>
                  <a:rPr lang="zh-CN" altLang="zh-CN" sz="2400" dirty="0"/>
                  <a:t>内点法从可行解出发，当搜索点靠近约束边界时，</a:t>
                </a:r>
                <a14:m>
                  <m:oMath xmlns:m="http://schemas.openxmlformats.org/officeDocument/2006/math">
                    <m:r>
                      <a:rPr lang="en-US" altLang="zh-CN" sz="2400" i="1">
                        <a:latin typeface="Cambria Math" panose="02040503050406030204" pitchFamily="18" charset="0"/>
                      </a:rPr>
                      <m:t>𝑟</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𝑥</m:t>
                                </m:r>
                              </m:e>
                            </m:d>
                          </m:den>
                        </m:f>
                      </m:e>
                    </m:nary>
                  </m:oMath>
                </a14:m>
                <a:r>
                  <a:rPr lang="zh-CN" altLang="zh-CN" sz="2400" dirty="0"/>
                  <a:t>就会很大，形成障碍，避免搜索点进入非可行区域</a:t>
                </a:r>
                <a:r>
                  <a:rPr lang="zh-CN" altLang="zh-CN" sz="1800" dirty="0">
                    <a:effectLst/>
                  </a:rPr>
                  <a:t> </a:t>
                </a:r>
                <a:endParaRPr lang="en-US" altLang="zh-CN" sz="1800" dirty="0"/>
              </a:p>
            </p:txBody>
          </p:sp>
        </mc:Choice>
        <mc:Fallback xmlns="">
          <p:sp>
            <p:nvSpPr>
              <p:cNvPr id="3" name="内容占位符 2">
                <a:extLst>
                  <a:ext uri="{FF2B5EF4-FFF2-40B4-BE49-F238E27FC236}">
                    <a16:creationId xmlns:a16="http://schemas.microsoft.com/office/drawing/2014/main" id="{DCD08294-FC39-004D-B5E5-2EB8CA2C9D2A}"/>
                  </a:ext>
                </a:extLst>
              </p:cNvPr>
              <p:cNvSpPr>
                <a:spLocks noGrp="1" noRot="1" noChangeAspect="1" noMove="1" noResize="1" noEditPoints="1" noAdjustHandles="1" noChangeArrowheads="1" noChangeShapeType="1" noTextEdit="1"/>
              </p:cNvSpPr>
              <p:nvPr>
                <p:ph idx="1"/>
              </p:nvPr>
            </p:nvSpPr>
            <p:spPr>
              <a:blipFill>
                <a:blip r:embed="rId2"/>
                <a:stretch>
                  <a:fillRect l="-809" t="-17368" b="-1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22319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EA878-1C34-2649-B1E6-89E4B1104B08}"/>
              </a:ext>
            </a:extLst>
          </p:cNvPr>
          <p:cNvSpPr>
            <a:spLocks noGrp="1"/>
          </p:cNvSpPr>
          <p:nvPr>
            <p:ph type="title"/>
          </p:nvPr>
        </p:nvSpPr>
        <p:spPr/>
        <p:txBody>
          <a:bodyPr/>
          <a:lstStyle/>
          <a:p>
            <a:r>
              <a:rPr kumimoji="1" lang="zh-CN" altLang="en-US" dirty="0"/>
              <a:t>最短路径问题</a:t>
            </a:r>
          </a:p>
        </p:txBody>
      </p:sp>
      <p:sp>
        <p:nvSpPr>
          <p:cNvPr id="3" name="内容占位符 2">
            <a:extLst>
              <a:ext uri="{FF2B5EF4-FFF2-40B4-BE49-F238E27FC236}">
                <a16:creationId xmlns:a16="http://schemas.microsoft.com/office/drawing/2014/main" id="{E9AACA53-F091-8247-897D-ACD8FB674CC1}"/>
              </a:ext>
            </a:extLst>
          </p:cNvPr>
          <p:cNvSpPr>
            <a:spLocks noGrp="1"/>
          </p:cNvSpPr>
          <p:nvPr>
            <p:ph idx="1"/>
          </p:nvPr>
        </p:nvSpPr>
        <p:spPr/>
        <p:txBody>
          <a:bodyPr/>
          <a:lstStyle/>
          <a:p>
            <a:r>
              <a:rPr lang="zh-CN" altLang="zh-CN" sz="2400" dirty="0"/>
              <a:t>最短路径问题给定一个带权重的有向图，寻找从源到目标的最短路径</a:t>
            </a:r>
            <a:endParaRPr lang="en-US" altLang="zh-CN" sz="2400" dirty="0"/>
          </a:p>
          <a:p>
            <a:r>
              <a:rPr lang="zh-CN" altLang="en-US" sz="2400" dirty="0"/>
              <a:t>初始化操作                                               松弛操作</a:t>
            </a:r>
            <a:endParaRPr lang="en-US" altLang="zh-CN" sz="2400" dirty="0"/>
          </a:p>
          <a:p>
            <a:endParaRPr kumimoji="1"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307D5C7-3404-7D45-A659-31525E1D98B0}"/>
                  </a:ext>
                </a:extLst>
              </p:cNvPr>
              <p:cNvSpPr/>
              <p:nvPr/>
            </p:nvSpPr>
            <p:spPr>
              <a:xfrm>
                <a:off x="911424" y="2492896"/>
                <a:ext cx="6096000" cy="3351367"/>
              </a:xfrm>
              <a:prstGeom prst="rect">
                <a:avLst/>
              </a:prstGeom>
            </p:spPr>
            <p:txBody>
              <a:bodyPr>
                <a:spAutoFit/>
              </a:bodyPr>
              <a:lstStyle/>
              <a:p>
                <a:pPr>
                  <a:lnSpc>
                    <a:spcPct val="150000"/>
                  </a:lnSpc>
                </a:pPr>
                <a:r>
                  <a:rPr lang="en-US" altLang="zh-CN" dirty="0">
                    <a:latin typeface="宋体" panose="02010600030101010101" pitchFamily="2" charset="-122"/>
                    <a:cs typeface="宋体" panose="02010600030101010101" pitchFamily="2" charset="-122"/>
                  </a:rPr>
                  <a:t>Algorithm Initialize(G,s)</a:t>
                </a:r>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Input: Directed graph G=(V,E), source: s</a:t>
                </a:r>
                <a:endParaRPr lang="zh-CN" altLang="zh-CN" dirty="0">
                  <a:latin typeface="宋体" panose="02010600030101010101" pitchFamily="2" charset="-122"/>
                  <a:cs typeface="宋体" panose="02010600030101010101" pitchFamily="2" charset="-122"/>
                </a:endParaRPr>
              </a:p>
              <a:p>
                <a:pPr indent="228600">
                  <a:lnSpc>
                    <a:spcPct val="150000"/>
                  </a:lnSpc>
                </a:pPr>
                <a:r>
                  <a:rPr lang="en-US" altLang="zh-CN" dirty="0">
                    <a:latin typeface="宋体" panose="02010600030101010101" pitchFamily="2" charset="-122"/>
                    <a:cs typeface="宋体" panose="02010600030101010101" pitchFamily="2" charset="-122"/>
                  </a:rPr>
                  <a:t>weight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 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𝑢</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𝑣</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   for </a:t>
                </a:r>
                <a14:m>
                  <m:oMath xmlns:m="http://schemas.openxmlformats.org/officeDocument/2006/math">
                    <m:r>
                      <a:rPr lang="en-US" altLang="zh-CN" i="1">
                        <a:latin typeface="Cambria Math" panose="02040503050406030204" pitchFamily="18" charset="0"/>
                        <a:cs typeface="宋体" panose="02010600030101010101" pitchFamily="2" charset="-122"/>
                      </a:rPr>
                      <m:t>𝑣</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𝑉</m:t>
                    </m:r>
                  </m:oMath>
                </a14:m>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      </a:t>
                </a:r>
                <a:r>
                  <a:rPr lang="en-US" altLang="zh-CN" dirty="0" err="1">
                    <a:latin typeface="宋体" panose="02010600030101010101" pitchFamily="2" charset="-122"/>
                    <a:cs typeface="宋体" panose="02010600030101010101" pitchFamily="2" charset="-122"/>
                  </a:rPr>
                  <a:t>v.pre</a:t>
                </a:r>
                <a:r>
                  <a:rPr lang="en-US" altLang="zh-CN" dirty="0">
                    <a:latin typeface="宋体" panose="02010600030101010101" pitchFamily="2" charset="-122"/>
                    <a:cs typeface="宋体" panose="02010600030101010101" pitchFamily="2" charset="-122"/>
                  </a:rPr>
                  <a:t> = null;</a:t>
                </a:r>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      </a:t>
                </a:r>
                <a:r>
                  <a:rPr lang="en-US" altLang="zh-CN" dirty="0" err="1">
                    <a:latin typeface="宋体" panose="02010600030101010101" pitchFamily="2" charset="-122"/>
                    <a:cs typeface="宋体" panose="02010600030101010101" pitchFamily="2" charset="-122"/>
                  </a:rPr>
                  <a:t>v.est</a:t>
                </a:r>
                <a:r>
                  <a:rPr lang="en-US" altLang="zh-CN" dirty="0">
                    <a:latin typeface="宋体" panose="02010600030101010101" pitchFamily="2" charset="-122"/>
                    <a:cs typeface="宋体" panose="02010600030101010101" pitchFamily="2" charset="-122"/>
                  </a:rPr>
                  <a:t> = </a:t>
                </a:r>
                <a14:m>
                  <m:oMath xmlns:m="http://schemas.openxmlformats.org/officeDocument/2006/math">
                    <m:r>
                      <a:rPr lang="en-US" altLang="zh-CN" i="1">
                        <a:latin typeface="Cambria Math" panose="02040503050406030204" pitchFamily="18" charset="0"/>
                        <a:cs typeface="宋体" panose="02010600030101010101" pitchFamily="2" charset="-122"/>
                      </a:rPr>
                      <m:t>∞</m:t>
                    </m:r>
                  </m:oMath>
                </a14:m>
                <a:endParaRPr lang="zh-CN" altLang="zh-CN" dirty="0">
                  <a:latin typeface="宋体" panose="02010600030101010101" pitchFamily="2" charset="-122"/>
                  <a:cs typeface="宋体" panose="02010600030101010101" pitchFamily="2" charset="-122"/>
                </a:endParaRPr>
              </a:p>
              <a:p>
                <a:pPr indent="304800">
                  <a:lnSpc>
                    <a:spcPct val="150000"/>
                  </a:lnSpc>
                </a:pPr>
                <a:r>
                  <a:rPr lang="en-US" altLang="zh-CN" dirty="0">
                    <a:latin typeface="宋体" panose="02010600030101010101" pitchFamily="2" charset="-122"/>
                    <a:cs typeface="宋体" panose="02010600030101010101" pitchFamily="2" charset="-122"/>
                  </a:rPr>
                  <a:t>end</a:t>
                </a:r>
                <a:endParaRPr lang="zh-CN" altLang="zh-CN" dirty="0">
                  <a:latin typeface="宋体" panose="02010600030101010101" pitchFamily="2" charset="-122"/>
                  <a:cs typeface="宋体" panose="02010600030101010101" pitchFamily="2" charset="-122"/>
                </a:endParaRPr>
              </a:p>
              <a:p>
                <a:pPr indent="304800">
                  <a:lnSpc>
                    <a:spcPct val="150000"/>
                  </a:lnSpc>
                </a:pPr>
                <a:r>
                  <a:rPr lang="en-US" altLang="zh-CN" dirty="0" err="1">
                    <a:latin typeface="宋体" panose="02010600030101010101" pitchFamily="2" charset="-122"/>
                    <a:cs typeface="宋体" panose="02010600030101010101" pitchFamily="2" charset="-122"/>
                  </a:rPr>
                  <a:t>s.est</a:t>
                </a:r>
                <a:r>
                  <a:rPr lang="en-US" altLang="zh-CN" dirty="0">
                    <a:latin typeface="宋体" panose="02010600030101010101" pitchFamily="2" charset="-122"/>
                    <a:cs typeface="宋体" panose="02010600030101010101" pitchFamily="2" charset="-122"/>
                  </a:rPr>
                  <a:t> = 0;</a:t>
                </a:r>
                <a:endParaRPr lang="zh-CN" altLang="zh-CN" dirty="0">
                  <a:latin typeface="宋体" panose="02010600030101010101" pitchFamily="2" charset="-122"/>
                  <a:cs typeface="宋体" panose="02010600030101010101" pitchFamily="2" charset="-122"/>
                </a:endParaRPr>
              </a:p>
            </p:txBody>
          </p:sp>
        </mc:Choice>
        <mc:Fallback xmlns="">
          <p:sp>
            <p:nvSpPr>
              <p:cNvPr id="4" name="矩形 3">
                <a:extLst>
                  <a:ext uri="{FF2B5EF4-FFF2-40B4-BE49-F238E27FC236}">
                    <a16:creationId xmlns:a16="http://schemas.microsoft.com/office/drawing/2014/main" id="{E307D5C7-3404-7D45-A659-31525E1D98B0}"/>
                  </a:ext>
                </a:extLst>
              </p:cNvPr>
              <p:cNvSpPr>
                <a:spLocks noRot="1" noChangeAspect="1" noMove="1" noResize="1" noEditPoints="1" noAdjustHandles="1" noChangeArrowheads="1" noChangeShapeType="1" noTextEdit="1"/>
              </p:cNvSpPr>
              <p:nvPr/>
            </p:nvSpPr>
            <p:spPr>
              <a:xfrm>
                <a:off x="911424" y="2492896"/>
                <a:ext cx="6096000" cy="3351367"/>
              </a:xfrm>
              <a:prstGeom prst="rect">
                <a:avLst/>
              </a:prstGeom>
              <a:blipFill>
                <a:blip r:embed="rId2"/>
                <a:stretch>
                  <a:fillRect l="-1042"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EA11434-FBCE-AC46-8780-AA5BD6D1E5F8}"/>
                  </a:ext>
                </a:extLst>
              </p:cNvPr>
              <p:cNvSpPr/>
              <p:nvPr/>
            </p:nvSpPr>
            <p:spPr>
              <a:xfrm>
                <a:off x="6254321" y="2492896"/>
                <a:ext cx="6096000" cy="2520370"/>
              </a:xfrm>
              <a:prstGeom prst="rect">
                <a:avLst/>
              </a:prstGeom>
            </p:spPr>
            <p:txBody>
              <a:bodyPr>
                <a:spAutoFit/>
              </a:bodyPr>
              <a:lstStyle/>
              <a:p>
                <a:pPr>
                  <a:lnSpc>
                    <a:spcPct val="150000"/>
                  </a:lnSpc>
                </a:pPr>
                <a:r>
                  <a:rPr lang="en-US" altLang="zh-CN" dirty="0">
                    <a:latin typeface="宋体" panose="02010600030101010101" pitchFamily="2" charset="-122"/>
                    <a:cs typeface="宋体" panose="02010600030101010101" pitchFamily="2" charset="-122"/>
                  </a:rPr>
                  <a:t>Algorithm Relax(u, v)</a:t>
                </a:r>
                <a:endParaRPr lang="zh-CN" altLang="zh-CN" dirty="0">
                  <a:latin typeface="宋体" panose="02010600030101010101" pitchFamily="2" charset="-122"/>
                  <a:cs typeface="宋体" panose="02010600030101010101" pitchFamily="2" charset="-122"/>
                </a:endParaRPr>
              </a:p>
              <a:p>
                <a:pPr indent="228600">
                  <a:lnSpc>
                    <a:spcPct val="150000"/>
                  </a:lnSpc>
                </a:pPr>
                <a:r>
                  <a:rPr lang="en-US" altLang="zh-CN" dirty="0">
                    <a:latin typeface="宋体" panose="02010600030101010101" pitchFamily="2" charset="-122"/>
                    <a:cs typeface="宋体" panose="02010600030101010101" pitchFamily="2" charset="-122"/>
                  </a:rPr>
                  <a:t>Input: edge (u, v), weight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 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𝑢</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𝑣</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   if </a:t>
                </a:r>
                <a:r>
                  <a:rPr lang="en-US" altLang="zh-CN" dirty="0" err="1">
                    <a:latin typeface="宋体" panose="02010600030101010101" pitchFamily="2" charset="-122"/>
                    <a:cs typeface="宋体" panose="02010600030101010101" pitchFamily="2" charset="-122"/>
                  </a:rPr>
                  <a:t>v.est</a:t>
                </a:r>
                <a:r>
                  <a:rPr lang="en-US" altLang="zh-CN" dirty="0">
                    <a:latin typeface="宋体" panose="02010600030101010101" pitchFamily="2" charset="-122"/>
                    <a:cs typeface="宋体" panose="02010600030101010101" pitchFamily="2" charset="-122"/>
                  </a:rPr>
                  <a:t> &gt; </a:t>
                </a:r>
                <a:r>
                  <a:rPr lang="en-US" altLang="zh-CN" dirty="0" err="1">
                    <a:latin typeface="宋体" panose="02010600030101010101" pitchFamily="2" charset="-122"/>
                    <a:cs typeface="宋体" panose="02010600030101010101" pitchFamily="2" charset="-122"/>
                  </a:rPr>
                  <a:t>u.est</a:t>
                </a:r>
                <a:r>
                  <a:rPr lang="en-US" altLang="zh-CN" dirty="0">
                    <a:latin typeface="宋体" panose="02010600030101010101" pitchFamily="2" charset="-122"/>
                    <a:cs typeface="宋体" panose="02010600030101010101" pitchFamily="2" charset="-122"/>
                  </a:rPr>
                  <a:t> +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      </a:t>
                </a:r>
                <a:r>
                  <a:rPr lang="en-US" altLang="zh-CN" dirty="0" err="1">
                    <a:latin typeface="宋体" panose="02010600030101010101" pitchFamily="2" charset="-122"/>
                    <a:cs typeface="宋体" panose="02010600030101010101" pitchFamily="2" charset="-122"/>
                  </a:rPr>
                  <a:t>v.est</a:t>
                </a:r>
                <a:r>
                  <a:rPr lang="en-US" altLang="zh-CN" dirty="0">
                    <a:latin typeface="宋体" panose="02010600030101010101" pitchFamily="2" charset="-122"/>
                    <a:cs typeface="宋体" panose="02010600030101010101" pitchFamily="2" charset="-122"/>
                  </a:rPr>
                  <a:t> = </a:t>
                </a:r>
                <a:r>
                  <a:rPr lang="en-US" altLang="zh-CN" dirty="0" err="1">
                    <a:latin typeface="宋体" panose="02010600030101010101" pitchFamily="2" charset="-122"/>
                    <a:cs typeface="宋体" panose="02010600030101010101" pitchFamily="2" charset="-122"/>
                  </a:rPr>
                  <a:t>u.est</a:t>
                </a:r>
                <a:r>
                  <a:rPr lang="en-US" altLang="zh-CN" dirty="0">
                    <a:latin typeface="宋体" panose="02010600030101010101" pitchFamily="2" charset="-122"/>
                    <a:cs typeface="宋体" panose="02010600030101010101" pitchFamily="2" charset="-122"/>
                  </a:rPr>
                  <a:t> +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cs typeface="宋体" panose="02010600030101010101" pitchFamily="2" charset="-122"/>
                  </a:rPr>
                  <a:t>      </a:t>
                </a:r>
                <a:r>
                  <a:rPr lang="en-US" altLang="zh-CN" dirty="0" err="1">
                    <a:latin typeface="宋体" panose="02010600030101010101" pitchFamily="2" charset="-122"/>
                    <a:cs typeface="宋体" panose="02010600030101010101" pitchFamily="2" charset="-122"/>
                  </a:rPr>
                  <a:t>v.pre</a:t>
                </a:r>
                <a:r>
                  <a:rPr lang="en-US" altLang="zh-CN" dirty="0">
                    <a:latin typeface="宋体" panose="02010600030101010101" pitchFamily="2" charset="-122"/>
                    <a:cs typeface="宋体" panose="02010600030101010101" pitchFamily="2" charset="-122"/>
                  </a:rPr>
                  <a:t> = u;</a:t>
                </a:r>
                <a:endParaRPr lang="zh-CN" altLang="zh-CN" dirty="0">
                  <a:latin typeface="宋体" panose="02010600030101010101" pitchFamily="2" charset="-122"/>
                  <a:cs typeface="宋体" panose="02010600030101010101" pitchFamily="2" charset="-122"/>
                </a:endParaRPr>
              </a:p>
              <a:p>
                <a:pPr indent="304800">
                  <a:lnSpc>
                    <a:spcPct val="150000"/>
                  </a:lnSpc>
                </a:pPr>
                <a:r>
                  <a:rPr lang="en-US" altLang="zh-CN" dirty="0">
                    <a:latin typeface="宋体" panose="02010600030101010101" pitchFamily="2" charset="-122"/>
                    <a:cs typeface="宋体" panose="02010600030101010101" pitchFamily="2" charset="-122"/>
                  </a:rPr>
                  <a:t>end</a:t>
                </a:r>
                <a:endParaRPr lang="zh-CN" altLang="zh-CN" dirty="0">
                  <a:latin typeface="宋体" panose="02010600030101010101" pitchFamily="2" charset="-122"/>
                  <a:cs typeface="宋体" panose="02010600030101010101" pitchFamily="2" charset="-122"/>
                </a:endParaRPr>
              </a:p>
            </p:txBody>
          </p:sp>
        </mc:Choice>
        <mc:Fallback xmlns="">
          <p:sp>
            <p:nvSpPr>
              <p:cNvPr id="5" name="矩形 4">
                <a:extLst>
                  <a:ext uri="{FF2B5EF4-FFF2-40B4-BE49-F238E27FC236}">
                    <a16:creationId xmlns:a16="http://schemas.microsoft.com/office/drawing/2014/main" id="{6EA11434-FBCE-AC46-8780-AA5BD6D1E5F8}"/>
                  </a:ext>
                </a:extLst>
              </p:cNvPr>
              <p:cNvSpPr>
                <a:spLocks noRot="1" noChangeAspect="1" noMove="1" noResize="1" noEditPoints="1" noAdjustHandles="1" noChangeArrowheads="1" noChangeShapeType="1" noTextEdit="1"/>
              </p:cNvSpPr>
              <p:nvPr/>
            </p:nvSpPr>
            <p:spPr>
              <a:xfrm>
                <a:off x="6254321" y="2492896"/>
                <a:ext cx="6096000" cy="2520370"/>
              </a:xfrm>
              <a:prstGeom prst="rect">
                <a:avLst/>
              </a:prstGeom>
              <a:blipFill>
                <a:blip r:embed="rId3"/>
                <a:stretch>
                  <a:fillRect l="-832" b="-30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60863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5FBF0-0899-5A4B-9EDA-071A28E0BA74}"/>
              </a:ext>
            </a:extLst>
          </p:cNvPr>
          <p:cNvSpPr>
            <a:spLocks noGrp="1"/>
          </p:cNvSpPr>
          <p:nvPr>
            <p:ph type="title"/>
          </p:nvPr>
        </p:nvSpPr>
        <p:spPr/>
        <p:txBody>
          <a:bodyPr/>
          <a:lstStyle/>
          <a:p>
            <a:r>
              <a:rPr kumimoji="1" lang="zh-CN" altLang="en-US" dirty="0"/>
              <a:t>有环权重非负：</a:t>
            </a:r>
            <a:r>
              <a:rPr lang="en-US" altLang="zh-CN" dirty="0"/>
              <a:t> Dijkstra</a:t>
            </a:r>
            <a:r>
              <a:rPr lang="zh-CN" altLang="zh-CN" dirty="0"/>
              <a:t>最短路径算法 </a:t>
            </a:r>
            <a:endParaRPr kumimoji="1" lang="zh-CN" altLang="en-US" dirty="0"/>
          </a:p>
        </p:txBody>
      </p:sp>
      <p:sp>
        <p:nvSpPr>
          <p:cNvPr id="3" name="内容占位符 2">
            <a:extLst>
              <a:ext uri="{FF2B5EF4-FFF2-40B4-BE49-F238E27FC236}">
                <a16:creationId xmlns:a16="http://schemas.microsoft.com/office/drawing/2014/main" id="{68BD6AA8-5E14-B24D-AE68-8D983231A170}"/>
              </a:ext>
            </a:extLst>
          </p:cNvPr>
          <p:cNvSpPr>
            <a:spLocks noGrp="1"/>
          </p:cNvSpPr>
          <p:nvPr>
            <p:ph idx="1"/>
          </p:nvPr>
        </p:nvSpPr>
        <p:spPr/>
        <p:txBody>
          <a:bodyPr/>
          <a:lstStyle/>
          <a:p>
            <a:r>
              <a:rPr lang="zh-CN" altLang="zh-CN" sz="2400" dirty="0"/>
              <a:t>可以处理非负权重的有环的有向图</a:t>
            </a:r>
            <a:endParaRPr lang="en-US" altLang="zh-CN" sz="2400" dirty="0"/>
          </a:p>
          <a:p>
            <a:r>
              <a:rPr lang="en-US" altLang="zh-CN" sz="2400" dirty="0"/>
              <a:t>Dijkstra</a:t>
            </a:r>
            <a:r>
              <a:rPr lang="zh-CN" altLang="zh-CN" sz="2400" dirty="0"/>
              <a:t>最短路径算法每次选择所有未处理的节点里离源节点</a:t>
            </a:r>
            <a:r>
              <a:rPr lang="en-US" altLang="zh-CN" sz="2400" dirty="0"/>
              <a:t>s</a:t>
            </a:r>
            <a:r>
              <a:rPr lang="zh-CN" altLang="zh-CN" sz="2400" dirty="0"/>
              <a:t>距离最近的节点</a:t>
            </a:r>
            <a:r>
              <a:rPr lang="en-US" altLang="zh-CN" sz="2400" dirty="0"/>
              <a:t>v</a:t>
            </a:r>
            <a:r>
              <a:rPr lang="zh-CN" altLang="zh-CN" sz="2400" dirty="0"/>
              <a:t>来更新与之相连的节点，更新完之后节点</a:t>
            </a:r>
            <a:r>
              <a:rPr lang="en-US" altLang="zh-CN" sz="2400" dirty="0"/>
              <a:t>v</a:t>
            </a:r>
            <a:r>
              <a:rPr lang="zh-CN" altLang="zh-CN" sz="2400" dirty="0"/>
              <a:t>将从队列里删除 </a:t>
            </a:r>
            <a:endParaRPr kumimoji="1" lang="zh-CN" altLang="en-US" sz="2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0A4A420-C9D7-954F-ABAD-CFE1BC821533}"/>
                  </a:ext>
                </a:extLst>
              </p:cNvPr>
              <p:cNvSpPr/>
              <p:nvPr/>
            </p:nvSpPr>
            <p:spPr>
              <a:xfrm>
                <a:off x="1703512" y="2708920"/>
                <a:ext cx="6096000" cy="4013471"/>
              </a:xfrm>
              <a:prstGeom prst="rect">
                <a:avLst/>
              </a:prstGeom>
            </p:spPr>
            <p:txBody>
              <a:bodyPr>
                <a:spAutoFit/>
              </a:bodyPr>
              <a:lstStyle/>
              <a:p>
                <a:pPr>
                  <a:lnSpc>
                    <a:spcPct val="130000"/>
                  </a:lnSpc>
                </a:pPr>
                <a:r>
                  <a:rPr lang="en-US" altLang="zh-CN" dirty="0">
                    <a:latin typeface="宋体" panose="02010600030101010101" pitchFamily="2" charset="-122"/>
                    <a:cs typeface="宋体" panose="02010600030101010101" pitchFamily="2" charset="-122"/>
                  </a:rPr>
                  <a:t>Algorithm Dijkstra’s shortest path</a:t>
                </a:r>
                <a:endParaRPr lang="zh-CN" altLang="zh-CN" dirty="0">
                  <a:latin typeface="宋体" panose="02010600030101010101" pitchFamily="2" charset="-122"/>
                  <a:cs typeface="宋体" panose="02010600030101010101" pitchFamily="2" charset="-122"/>
                </a:endParaRPr>
              </a:p>
              <a:p>
                <a:pPr>
                  <a:lnSpc>
                    <a:spcPct val="130000"/>
                  </a:lnSpc>
                </a:pPr>
                <a:r>
                  <a:rPr lang="en-US" altLang="zh-CN" dirty="0">
                    <a:latin typeface="宋体" panose="02010600030101010101" pitchFamily="2" charset="-122"/>
                    <a:cs typeface="宋体" panose="02010600030101010101" pitchFamily="2" charset="-122"/>
                  </a:rPr>
                  <a:t>Input: Directed graph G=(V,E), source: s</a:t>
                </a:r>
                <a:endParaRPr lang="zh-CN" altLang="zh-CN" dirty="0">
                  <a:latin typeface="宋体" panose="02010600030101010101" pitchFamily="2" charset="-122"/>
                  <a:cs typeface="宋体" panose="02010600030101010101" pitchFamily="2" charset="-122"/>
                </a:endParaRPr>
              </a:p>
              <a:p>
                <a:pPr indent="228600">
                  <a:lnSpc>
                    <a:spcPct val="130000"/>
                  </a:lnSpc>
                </a:pPr>
                <a:r>
                  <a:rPr lang="en-US" altLang="zh-CN" dirty="0">
                    <a:latin typeface="宋体" panose="02010600030101010101" pitchFamily="2" charset="-122"/>
                    <a:cs typeface="宋体" panose="02010600030101010101" pitchFamily="2" charset="-122"/>
                  </a:rPr>
                  <a:t>weight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 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𝑢</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𝑣</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endParaRPr lang="zh-CN" altLang="zh-CN" dirty="0">
                  <a:latin typeface="宋体" panose="02010600030101010101" pitchFamily="2" charset="-122"/>
                  <a:cs typeface="宋体" panose="02010600030101010101" pitchFamily="2" charset="-122"/>
                </a:endParaRPr>
              </a:p>
              <a:p>
                <a:pPr>
                  <a:lnSpc>
                    <a:spcPct val="130000"/>
                  </a:lnSpc>
                </a:pPr>
                <a:r>
                  <a:rPr lang="en-US" altLang="zh-CN" dirty="0" err="1">
                    <a:latin typeface="宋体" panose="02010600030101010101" pitchFamily="2" charset="-122"/>
                    <a:cs typeface="宋体" panose="02010600030101010101" pitchFamily="2" charset="-122"/>
                  </a:rPr>
                  <a:t>Intialize</a:t>
                </a:r>
                <a:r>
                  <a:rPr lang="en-US" altLang="zh-CN" dirty="0">
                    <a:latin typeface="宋体" panose="02010600030101010101" pitchFamily="2" charset="-122"/>
                    <a:cs typeface="宋体" panose="02010600030101010101" pitchFamily="2" charset="-122"/>
                  </a:rPr>
                  <a:t>(G, s);</a:t>
                </a:r>
                <a:endParaRPr lang="zh-CN" altLang="zh-CN" dirty="0">
                  <a:latin typeface="宋体" panose="02010600030101010101" pitchFamily="2" charset="-122"/>
                  <a:cs typeface="宋体" panose="02010600030101010101" pitchFamily="2" charset="-122"/>
                </a:endParaRPr>
              </a:p>
              <a:p>
                <a:pPr>
                  <a:lnSpc>
                    <a:spcPct val="130000"/>
                  </a:lnSpc>
                </a:pPr>
                <a:r>
                  <a:rPr lang="en-US" altLang="zh-CN" dirty="0">
                    <a:latin typeface="宋体" panose="02010600030101010101" pitchFamily="2" charset="-122"/>
                    <a:cs typeface="宋体" panose="02010600030101010101" pitchFamily="2" charset="-122"/>
                  </a:rPr>
                  <a:t>Priority Queue PQ = V;</a:t>
                </a:r>
                <a:endParaRPr lang="zh-CN" altLang="zh-CN" dirty="0">
                  <a:latin typeface="宋体" panose="02010600030101010101" pitchFamily="2" charset="-122"/>
                  <a:cs typeface="宋体" panose="02010600030101010101" pitchFamily="2" charset="-122"/>
                </a:endParaRPr>
              </a:p>
              <a:p>
                <a:pPr>
                  <a:lnSpc>
                    <a:spcPct val="130000"/>
                  </a:lnSpc>
                </a:pPr>
                <a:r>
                  <a:rPr lang="en-US" altLang="zh-CN" dirty="0">
                    <a:latin typeface="宋体" panose="02010600030101010101" pitchFamily="2" charset="-122"/>
                    <a:cs typeface="宋体" panose="02010600030101010101" pitchFamily="2" charset="-122"/>
                  </a:rPr>
                  <a:t>while(PQ not empty):</a:t>
                </a:r>
                <a:endParaRPr lang="zh-CN" altLang="zh-CN" dirty="0">
                  <a:latin typeface="宋体" panose="02010600030101010101" pitchFamily="2" charset="-122"/>
                  <a:cs typeface="宋体" panose="02010600030101010101" pitchFamily="2" charset="-122"/>
                </a:endParaRPr>
              </a:p>
              <a:p>
                <a:pPr indent="304800">
                  <a:lnSpc>
                    <a:spcPct val="130000"/>
                  </a:lnSpc>
                </a:pPr>
                <a:r>
                  <a:rPr lang="en-US" altLang="zh-CN" dirty="0">
                    <a:latin typeface="宋体" panose="02010600030101010101" pitchFamily="2" charset="-122"/>
                    <a:cs typeface="宋体" panose="02010600030101010101" pitchFamily="2" charset="-122"/>
                  </a:rPr>
                  <a:t>v = dequeue(PQ);</a:t>
                </a:r>
                <a:endParaRPr lang="zh-CN" altLang="zh-CN" dirty="0">
                  <a:latin typeface="宋体" panose="02010600030101010101" pitchFamily="2" charset="-122"/>
                  <a:cs typeface="宋体" panose="02010600030101010101" pitchFamily="2" charset="-122"/>
                </a:endParaRPr>
              </a:p>
              <a:p>
                <a:pPr indent="304800">
                  <a:lnSpc>
                    <a:spcPct val="130000"/>
                  </a:lnSpc>
                </a:pPr>
                <a:r>
                  <a:rPr lang="en-US" altLang="zh-CN" dirty="0">
                    <a:latin typeface="宋体" panose="02010600030101010101" pitchFamily="2" charset="-122"/>
                    <a:cs typeface="宋体" panose="02010600030101010101" pitchFamily="2" charset="-122"/>
                  </a:rPr>
                  <a:t>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𝑣</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𝑢</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indent="304800">
                  <a:lnSpc>
                    <a:spcPct val="130000"/>
                  </a:lnSpc>
                </a:pPr>
                <a:r>
                  <a:rPr lang="en-US" altLang="zh-CN" dirty="0">
                    <a:latin typeface="宋体" panose="02010600030101010101" pitchFamily="2" charset="-122"/>
                    <a:cs typeface="宋体" panose="02010600030101010101" pitchFamily="2" charset="-122"/>
                  </a:rPr>
                  <a:t>   Relax(v, u);</a:t>
                </a:r>
                <a:endParaRPr lang="zh-CN" altLang="zh-CN" dirty="0">
                  <a:latin typeface="宋体" panose="02010600030101010101" pitchFamily="2" charset="-122"/>
                  <a:cs typeface="宋体" panose="02010600030101010101" pitchFamily="2" charset="-122"/>
                </a:endParaRPr>
              </a:p>
              <a:p>
                <a:pPr indent="304800">
                  <a:lnSpc>
                    <a:spcPct val="130000"/>
                  </a:lnSpc>
                </a:pPr>
                <a:r>
                  <a:rPr lang="en-US" altLang="zh-CN" dirty="0">
                    <a:latin typeface="宋体" panose="02010600030101010101" pitchFamily="2" charset="-122"/>
                    <a:cs typeface="宋体" panose="02010600030101010101" pitchFamily="2" charset="-122"/>
                  </a:rPr>
                  <a:t>end</a:t>
                </a:r>
                <a:endParaRPr lang="zh-CN" altLang="zh-CN" dirty="0">
                  <a:latin typeface="宋体" panose="02010600030101010101" pitchFamily="2" charset="-122"/>
                  <a:cs typeface="宋体" panose="02010600030101010101" pitchFamily="2" charset="-122"/>
                </a:endParaRPr>
              </a:p>
              <a:p>
                <a:pPr>
                  <a:lnSpc>
                    <a:spcPct val="130000"/>
                  </a:lnSpc>
                </a:pPr>
                <a:r>
                  <a:rPr lang="en-US" altLang="zh-CN" sz="1800" dirty="0">
                    <a:effectLst/>
                    <a:latin typeface="宋体" panose="02010600030101010101" pitchFamily="2" charset="-122"/>
                    <a:cs typeface="宋体" panose="02010600030101010101" pitchFamily="2" charset="-122"/>
                  </a:rPr>
                  <a:t>end</a:t>
                </a:r>
                <a:r>
                  <a:rPr lang="zh-CN" altLang="zh-CN" dirty="0">
                    <a:effectLst/>
                  </a:rPr>
                  <a:t> </a:t>
                </a:r>
                <a:endParaRPr lang="zh-CN" altLang="en-US" dirty="0"/>
              </a:p>
            </p:txBody>
          </p:sp>
        </mc:Choice>
        <mc:Fallback xmlns="">
          <p:sp>
            <p:nvSpPr>
              <p:cNvPr id="4" name="矩形 3">
                <a:extLst>
                  <a:ext uri="{FF2B5EF4-FFF2-40B4-BE49-F238E27FC236}">
                    <a16:creationId xmlns:a16="http://schemas.microsoft.com/office/drawing/2014/main" id="{10A4A420-C9D7-954F-ABAD-CFE1BC821533}"/>
                  </a:ext>
                </a:extLst>
              </p:cNvPr>
              <p:cNvSpPr>
                <a:spLocks noRot="1" noChangeAspect="1" noMove="1" noResize="1" noEditPoints="1" noAdjustHandles="1" noChangeArrowheads="1" noChangeShapeType="1" noTextEdit="1"/>
              </p:cNvSpPr>
              <p:nvPr/>
            </p:nvSpPr>
            <p:spPr>
              <a:xfrm>
                <a:off x="1703512" y="2708920"/>
                <a:ext cx="6096000" cy="4013471"/>
              </a:xfrm>
              <a:prstGeom prst="rect">
                <a:avLst/>
              </a:prstGeom>
              <a:blipFill>
                <a:blip r:embed="rId2"/>
                <a:stretch>
                  <a:fillRect l="-624" b="-12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40931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FC349-1F75-B14F-B6A4-392A22872BDE}"/>
              </a:ext>
            </a:extLst>
          </p:cNvPr>
          <p:cNvSpPr>
            <a:spLocks noGrp="1"/>
          </p:cNvSpPr>
          <p:nvPr>
            <p:ph type="title"/>
          </p:nvPr>
        </p:nvSpPr>
        <p:spPr/>
        <p:txBody>
          <a:bodyPr/>
          <a:lstStyle/>
          <a:p>
            <a:r>
              <a:rPr kumimoji="1" lang="zh-CN" altLang="en-US" dirty="0"/>
              <a:t>存在负环：</a:t>
            </a:r>
            <a:r>
              <a:rPr lang="en-US" altLang="zh-CN" dirty="0"/>
              <a:t> Bellman-Ford</a:t>
            </a:r>
            <a:r>
              <a:rPr lang="zh-CN" altLang="zh-CN" dirty="0"/>
              <a:t>算法 </a:t>
            </a:r>
            <a:endParaRPr kumimoji="1" lang="zh-CN" altLang="en-US" dirty="0"/>
          </a:p>
        </p:txBody>
      </p:sp>
      <p:sp>
        <p:nvSpPr>
          <p:cNvPr id="3" name="内容占位符 2">
            <a:extLst>
              <a:ext uri="{FF2B5EF4-FFF2-40B4-BE49-F238E27FC236}">
                <a16:creationId xmlns:a16="http://schemas.microsoft.com/office/drawing/2014/main" id="{3B8CFD29-3A9D-CE45-8B1E-3BC4CF7CE6A8}"/>
              </a:ext>
            </a:extLst>
          </p:cNvPr>
          <p:cNvSpPr>
            <a:spLocks noGrp="1"/>
          </p:cNvSpPr>
          <p:nvPr>
            <p:ph idx="1"/>
          </p:nvPr>
        </p:nvSpPr>
        <p:spPr/>
        <p:txBody>
          <a:bodyPr/>
          <a:lstStyle/>
          <a:p>
            <a:r>
              <a:rPr lang="en-US" altLang="zh-CN" sz="2400" dirty="0"/>
              <a:t>Bellman-Ford</a:t>
            </a:r>
            <a:r>
              <a:rPr lang="zh-CN" altLang="zh-CN" sz="2400" dirty="0"/>
              <a:t>算法则可以处理包含负权重的有环的有向图。当有向图中存在负环时，路径每经过一次负环都可以将权重和减少，此时不存在最短路径的解</a:t>
            </a:r>
            <a:endParaRPr lang="en-US" altLang="zh-CN" sz="2400" dirty="0"/>
          </a:p>
          <a:p>
            <a:r>
              <a:rPr lang="en-US" altLang="zh-CN" sz="2400" dirty="0"/>
              <a:t>Bellman-Ford</a:t>
            </a:r>
            <a:r>
              <a:rPr lang="zh-CN" altLang="zh-CN" sz="2400" dirty="0"/>
              <a:t>算法考虑对于节点数为</a:t>
            </a:r>
            <a:r>
              <a:rPr lang="en-US" altLang="zh-CN" sz="2400" dirty="0"/>
              <a:t>|V|</a:t>
            </a:r>
            <a:r>
              <a:rPr lang="zh-CN" altLang="zh-CN" sz="2400" dirty="0"/>
              <a:t>的图，最短路径最差情况是包含所有节点，此时这个路径包含</a:t>
            </a:r>
            <a:r>
              <a:rPr lang="en-US" altLang="zh-CN" sz="2400" dirty="0"/>
              <a:t>|V|-1</a:t>
            </a:r>
            <a:r>
              <a:rPr lang="zh-CN" altLang="zh-CN" sz="2400" dirty="0"/>
              <a:t>条边。对于这样一个路径，从源点</a:t>
            </a:r>
            <a:r>
              <a:rPr lang="en-US" altLang="zh-CN" sz="2400" dirty="0"/>
              <a:t>s</a:t>
            </a:r>
            <a:r>
              <a:rPr lang="zh-CN" altLang="zh-CN" sz="2400" dirty="0"/>
              <a:t>出发，经过</a:t>
            </a:r>
            <a:r>
              <a:rPr lang="en-US" altLang="zh-CN" sz="2400" dirty="0"/>
              <a:t>|V|-1</a:t>
            </a:r>
            <a:r>
              <a:rPr lang="zh-CN" altLang="zh-CN" sz="2400" dirty="0"/>
              <a:t>次的</a:t>
            </a:r>
            <a:r>
              <a:rPr lang="en-US" altLang="zh-CN" sz="2400" dirty="0"/>
              <a:t>Relax</a:t>
            </a:r>
            <a:r>
              <a:rPr lang="zh-CN" altLang="zh-CN" sz="2400" dirty="0"/>
              <a:t>，肯定可以获得该路径最后一个节点离源点</a:t>
            </a:r>
            <a:r>
              <a:rPr lang="en-US" altLang="zh-CN" sz="2400" dirty="0"/>
              <a:t>s</a:t>
            </a:r>
            <a:r>
              <a:rPr lang="zh-CN" altLang="zh-CN" sz="2400" dirty="0"/>
              <a:t>的最短距离估计</a:t>
            </a:r>
            <a:r>
              <a:rPr lang="zh-CN" altLang="zh-CN" sz="1800" dirty="0"/>
              <a:t>  </a:t>
            </a:r>
            <a:endParaRPr lang="en-US" altLang="zh-CN" sz="1800" dirty="0"/>
          </a:p>
          <a:p>
            <a:r>
              <a:rPr lang="zh-CN" altLang="zh-CN" sz="2400" dirty="0"/>
              <a:t>如果对每条边再做一次检查，如仍可以</a:t>
            </a:r>
            <a:r>
              <a:rPr lang="en-US" altLang="zh-CN" sz="2400" dirty="0"/>
              <a:t>Relax</a:t>
            </a:r>
            <a:r>
              <a:rPr lang="zh-CN" altLang="zh-CN" sz="2400" dirty="0"/>
              <a:t>，那么说明该有向图中存在负环</a:t>
            </a:r>
            <a:r>
              <a:rPr lang="zh-CN" altLang="zh-CN" sz="1400" dirty="0"/>
              <a:t> </a:t>
            </a:r>
            <a:endParaRPr kumimoji="1" lang="zh-CN" altLang="en-US" sz="1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5C5D65A-67B7-6649-B83C-47FAA7AA8E95}"/>
                  </a:ext>
                </a:extLst>
              </p:cNvPr>
              <p:cNvSpPr/>
              <p:nvPr/>
            </p:nvSpPr>
            <p:spPr>
              <a:xfrm>
                <a:off x="1199456" y="4012326"/>
                <a:ext cx="6096000" cy="2585323"/>
              </a:xfrm>
              <a:prstGeom prst="rect">
                <a:avLst/>
              </a:prstGeom>
            </p:spPr>
            <p:txBody>
              <a:bodyPr>
                <a:spAutoFit/>
              </a:bodyPr>
              <a:lstStyle/>
              <a:p>
                <a:r>
                  <a:rPr lang="en-US" altLang="zh-CN" dirty="0">
                    <a:latin typeface="宋体" panose="02010600030101010101" pitchFamily="2" charset="-122"/>
                    <a:cs typeface="宋体" panose="02010600030101010101" pitchFamily="2" charset="-122"/>
                  </a:rPr>
                  <a:t>Algorithm Bellman-Ford’s shortest path</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Input: Directed graph G=(V,E), source: s</a:t>
                </a:r>
                <a:endParaRPr lang="zh-CN" altLang="zh-CN" dirty="0">
                  <a:latin typeface="宋体" panose="02010600030101010101" pitchFamily="2" charset="-122"/>
                  <a:cs typeface="宋体" panose="02010600030101010101" pitchFamily="2" charset="-122"/>
                </a:endParaRPr>
              </a:p>
              <a:p>
                <a:pPr indent="228600"/>
                <a:r>
                  <a:rPr lang="en-US" altLang="zh-CN" dirty="0">
                    <a:latin typeface="宋体" panose="02010600030101010101" pitchFamily="2" charset="-122"/>
                    <a:cs typeface="宋体" panose="02010600030101010101" pitchFamily="2" charset="-122"/>
                  </a:rPr>
                  <a:t>weight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 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𝑢</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𝑣</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Initialize(G, s);</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for </a:t>
                </a:r>
                <a:r>
                  <a:rPr lang="en-US" altLang="zh-CN" dirty="0" err="1">
                    <a:latin typeface="宋体" panose="02010600030101010101" pitchFamily="2" charset="-122"/>
                    <a:cs typeface="宋体" panose="02010600030101010101" pitchFamily="2" charset="-122"/>
                  </a:rPr>
                  <a:t>i</a:t>
                </a:r>
                <a:r>
                  <a:rPr lang="en-US" altLang="zh-CN" dirty="0">
                    <a:latin typeface="宋体" panose="02010600030101010101" pitchFamily="2" charset="-122"/>
                    <a:cs typeface="宋体" panose="02010600030101010101" pitchFamily="2" charset="-122"/>
                  </a:rPr>
                  <a:t> = 1:|V|-1:</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𝑣</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𝑢</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pPr indent="304800"/>
                <a:r>
                  <a:rPr lang="en-US" altLang="zh-CN" dirty="0">
                    <a:latin typeface="宋体" panose="02010600030101010101" pitchFamily="2" charset="-122"/>
                    <a:cs typeface="宋体" panose="02010600030101010101" pitchFamily="2" charset="-122"/>
                  </a:rPr>
                  <a:t>Relax(</a:t>
                </a:r>
                <a:r>
                  <a:rPr lang="en-US" altLang="zh-CN" dirty="0" err="1">
                    <a:latin typeface="宋体" panose="02010600030101010101" pitchFamily="2" charset="-122"/>
                    <a:cs typeface="宋体" panose="02010600030101010101" pitchFamily="2" charset="-122"/>
                  </a:rPr>
                  <a:t>v,u</a:t>
                </a:r>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end</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end</a:t>
                </a:r>
                <a:endParaRPr lang="zh-CN" altLang="zh-CN" dirty="0">
                  <a:latin typeface="宋体" panose="02010600030101010101" pitchFamily="2" charset="-122"/>
                  <a:cs typeface="宋体" panose="02010600030101010101" pitchFamily="2" charset="-122"/>
                </a:endParaRPr>
              </a:p>
            </p:txBody>
          </p:sp>
        </mc:Choice>
        <mc:Fallback xmlns="">
          <p:sp>
            <p:nvSpPr>
              <p:cNvPr id="4" name="矩形 3">
                <a:extLst>
                  <a:ext uri="{FF2B5EF4-FFF2-40B4-BE49-F238E27FC236}">
                    <a16:creationId xmlns:a16="http://schemas.microsoft.com/office/drawing/2014/main" id="{05C5D65A-67B7-6649-B83C-47FAA7AA8E95}"/>
                  </a:ext>
                </a:extLst>
              </p:cNvPr>
              <p:cNvSpPr>
                <a:spLocks noRot="1" noChangeAspect="1" noMove="1" noResize="1" noEditPoints="1" noAdjustHandles="1" noChangeArrowheads="1" noChangeShapeType="1" noTextEdit="1"/>
              </p:cNvSpPr>
              <p:nvPr/>
            </p:nvSpPr>
            <p:spPr>
              <a:xfrm>
                <a:off x="1199456" y="4012326"/>
                <a:ext cx="6096000" cy="2585323"/>
              </a:xfrm>
              <a:prstGeom prst="rect">
                <a:avLst/>
              </a:prstGeom>
              <a:blipFill>
                <a:blip r:embed="rId2"/>
                <a:stretch>
                  <a:fillRect l="-832" t="-976" b="-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A1A81A-8651-E44E-AC63-77757616F70F}"/>
                  </a:ext>
                </a:extLst>
              </p:cNvPr>
              <p:cNvSpPr/>
              <p:nvPr/>
            </p:nvSpPr>
            <p:spPr>
              <a:xfrm>
                <a:off x="6600056" y="4023087"/>
                <a:ext cx="6096000" cy="1477328"/>
              </a:xfrm>
              <a:prstGeom prst="rect">
                <a:avLst/>
              </a:prstGeom>
            </p:spPr>
            <p:txBody>
              <a:bodyPr>
                <a:spAutoFit/>
              </a:bodyPr>
              <a:lstStyle/>
              <a:p>
                <a:r>
                  <a:rPr lang="en-US" altLang="zh-CN" dirty="0">
                    <a:latin typeface="宋体" panose="02010600030101010101" pitchFamily="2" charset="-122"/>
                    <a:cs typeface="宋体" panose="02010600030101010101" pitchFamily="2" charset="-122"/>
                  </a:rPr>
                  <a:t>for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i="1">
                            <a:latin typeface="Cambria Math" panose="02040503050406030204" pitchFamily="18" charset="0"/>
                            <a:cs typeface="宋体" panose="02010600030101010101" pitchFamily="2" charset="-122"/>
                          </a:rPr>
                          <m:t>𝑣</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𝑢</m:t>
                        </m:r>
                      </m:e>
                    </m:d>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𝐸</m:t>
                    </m:r>
                  </m:oMath>
                </a14:m>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if </a:t>
                </a:r>
                <a:r>
                  <a:rPr lang="en-US" altLang="zh-CN" dirty="0" err="1">
                    <a:latin typeface="宋体" panose="02010600030101010101" pitchFamily="2" charset="-122"/>
                    <a:cs typeface="宋体" panose="02010600030101010101" pitchFamily="2" charset="-122"/>
                  </a:rPr>
                  <a:t>v.est</a:t>
                </a:r>
                <a:r>
                  <a:rPr lang="en-US" altLang="zh-CN" dirty="0">
                    <a:latin typeface="宋体" panose="02010600030101010101" pitchFamily="2" charset="-122"/>
                    <a:cs typeface="宋体" panose="02010600030101010101" pitchFamily="2" charset="-122"/>
                  </a:rPr>
                  <a:t> &gt; </a:t>
                </a:r>
                <a:r>
                  <a:rPr lang="en-US" altLang="zh-CN" dirty="0" err="1">
                    <a:latin typeface="宋体" panose="02010600030101010101" pitchFamily="2" charset="-122"/>
                    <a:cs typeface="宋体" panose="02010600030101010101" pitchFamily="2" charset="-122"/>
                  </a:rPr>
                  <a:t>u.est</a:t>
                </a:r>
                <a:r>
                  <a:rPr lang="en-US" altLang="zh-CN" dirty="0">
                    <a:latin typeface="宋体" panose="02010600030101010101" pitchFamily="2" charset="-122"/>
                    <a:cs typeface="宋体" panose="02010600030101010101" pitchFamily="2" charset="-122"/>
                  </a:rPr>
                  <a:t> + w(</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error(“Negative Cycle Detected”);</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end</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end</a:t>
                </a:r>
                <a:endParaRPr lang="zh-CN" altLang="zh-CN" dirty="0">
                  <a:latin typeface="宋体" panose="02010600030101010101" pitchFamily="2" charset="-122"/>
                  <a:cs typeface="宋体" panose="02010600030101010101" pitchFamily="2" charset="-122"/>
                </a:endParaRPr>
              </a:p>
            </p:txBody>
          </p:sp>
        </mc:Choice>
        <mc:Fallback xmlns="">
          <p:sp>
            <p:nvSpPr>
              <p:cNvPr id="5" name="矩形 4">
                <a:extLst>
                  <a:ext uri="{FF2B5EF4-FFF2-40B4-BE49-F238E27FC236}">
                    <a16:creationId xmlns:a16="http://schemas.microsoft.com/office/drawing/2014/main" id="{C7A1A81A-8651-E44E-AC63-77757616F70F}"/>
                  </a:ext>
                </a:extLst>
              </p:cNvPr>
              <p:cNvSpPr>
                <a:spLocks noRot="1" noChangeAspect="1" noMove="1" noResize="1" noEditPoints="1" noAdjustHandles="1" noChangeArrowheads="1" noChangeShapeType="1" noTextEdit="1"/>
              </p:cNvSpPr>
              <p:nvPr/>
            </p:nvSpPr>
            <p:spPr>
              <a:xfrm>
                <a:off x="6600056" y="4023087"/>
                <a:ext cx="6096000" cy="1477328"/>
              </a:xfrm>
              <a:prstGeom prst="rect">
                <a:avLst/>
              </a:prstGeom>
              <a:blipFill>
                <a:blip r:embed="rId3"/>
                <a:stretch>
                  <a:fillRect l="-832" t="-2564" b="-59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94388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本科生课程体系</a:t>
            </a:r>
            <a:endParaRPr lang="zh-CN"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graphicFrame>
        <p:nvGraphicFramePr>
          <p:cNvPr id="4" name="表格 5">
            <a:extLst>
              <a:ext uri="{FF2B5EF4-FFF2-40B4-BE49-F238E27FC236}">
                <a16:creationId xmlns:a16="http://schemas.microsoft.com/office/drawing/2014/main" id="{E7277C1F-4C67-C8B3-7DF8-B1117E49DACB}"/>
              </a:ext>
            </a:extLst>
          </p:cNvPr>
          <p:cNvGraphicFramePr>
            <a:graphicFrameLocks noGrp="1"/>
          </p:cNvGraphicFramePr>
          <p:nvPr>
            <p:extLst>
              <p:ext uri="{D42A27DB-BD31-4B8C-83A1-F6EECF244321}">
                <p14:modId xmlns:p14="http://schemas.microsoft.com/office/powerpoint/2010/main" val="2394107127"/>
              </p:ext>
            </p:extLst>
          </p:nvPr>
        </p:nvGraphicFramePr>
        <p:xfrm>
          <a:off x="2181086" y="1544614"/>
          <a:ext cx="8354392" cy="4121552"/>
        </p:xfrm>
        <a:graphic>
          <a:graphicData uri="http://schemas.openxmlformats.org/drawingml/2006/table">
            <a:tbl>
              <a:tblPr firstRow="1" bandRow="1">
                <a:tableStyleId>{F5AB1C69-6EDB-4FF4-983F-18BD219EF322}</a:tableStyleId>
              </a:tblPr>
              <a:tblGrid>
                <a:gridCol w="2712907">
                  <a:extLst>
                    <a:ext uri="{9D8B030D-6E8A-4147-A177-3AD203B41FA5}">
                      <a16:colId xmlns:a16="http://schemas.microsoft.com/office/drawing/2014/main" val="3635901458"/>
                    </a:ext>
                  </a:extLst>
                </a:gridCol>
                <a:gridCol w="5641485">
                  <a:extLst>
                    <a:ext uri="{9D8B030D-6E8A-4147-A177-3AD203B41FA5}">
                      <a16:colId xmlns:a16="http://schemas.microsoft.com/office/drawing/2014/main" val="445009968"/>
                    </a:ext>
                  </a:extLst>
                </a:gridCol>
              </a:tblGrid>
              <a:tr h="1030388">
                <a:tc>
                  <a:txBody>
                    <a:bodyPr/>
                    <a:lstStyle/>
                    <a:p>
                      <a:pPr algn="ctr">
                        <a:lnSpc>
                          <a:spcPct val="150000"/>
                        </a:lnSpc>
                      </a:pPr>
                      <a:r>
                        <a:rPr lang="zh-CN" altLang="en-US" sz="2400" dirty="0"/>
                        <a:t>年级</a:t>
                      </a:r>
                    </a:p>
                  </a:txBody>
                  <a:tcPr anchor="ctr"/>
                </a:tc>
                <a:tc>
                  <a:txBody>
                    <a:bodyPr/>
                    <a:lstStyle/>
                    <a:p>
                      <a:pPr algn="ctr">
                        <a:lnSpc>
                          <a:spcPct val="150000"/>
                        </a:lnSpc>
                      </a:pPr>
                      <a:r>
                        <a:rPr lang="zh-CN" altLang="en-US" sz="2400" dirty="0"/>
                        <a:t>课程</a:t>
                      </a:r>
                    </a:p>
                  </a:txBody>
                  <a:tcPr anchor="ctr"/>
                </a:tc>
                <a:extLst>
                  <a:ext uri="{0D108BD9-81ED-4DB2-BD59-A6C34878D82A}">
                    <a16:rowId xmlns:a16="http://schemas.microsoft.com/office/drawing/2014/main" val="1777109192"/>
                  </a:ext>
                </a:extLst>
              </a:tr>
              <a:tr h="1030388">
                <a:tc>
                  <a:txBody>
                    <a:bodyPr/>
                    <a:lstStyle/>
                    <a:p>
                      <a:pPr algn="ctr">
                        <a:lnSpc>
                          <a:spcPct val="150000"/>
                        </a:lnSpc>
                      </a:pPr>
                      <a:r>
                        <a:rPr lang="zh-CN" altLang="en-US" dirty="0"/>
                        <a:t>一年级</a:t>
                      </a:r>
                    </a:p>
                  </a:txBody>
                  <a:tcPr anchor="ctr"/>
                </a:tc>
                <a:tc>
                  <a:txBody>
                    <a:bodyPr/>
                    <a:lstStyle/>
                    <a:p>
                      <a:pPr algn="ctr">
                        <a:lnSpc>
                          <a:spcPct val="150000"/>
                        </a:lnSpc>
                      </a:pPr>
                      <a:r>
                        <a:rPr lang="zh-CN" altLang="en-US" dirty="0"/>
                        <a:t>程序设计</a:t>
                      </a:r>
                    </a:p>
                  </a:txBody>
                  <a:tcPr anchor="ctr"/>
                </a:tc>
                <a:extLst>
                  <a:ext uri="{0D108BD9-81ED-4DB2-BD59-A6C34878D82A}">
                    <a16:rowId xmlns:a16="http://schemas.microsoft.com/office/drawing/2014/main" val="746551811"/>
                  </a:ext>
                </a:extLst>
              </a:tr>
              <a:tr h="103038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dirty="0"/>
                        <a:t>二年级</a:t>
                      </a:r>
                    </a:p>
                  </a:txBody>
                  <a:tcPr anchor="ctr"/>
                </a:tc>
                <a:tc>
                  <a:txBody>
                    <a:bodyPr/>
                    <a:lstStyle/>
                    <a:p>
                      <a:pPr algn="ctr">
                        <a:lnSpc>
                          <a:spcPct val="150000"/>
                        </a:lnSpc>
                      </a:pPr>
                      <a:r>
                        <a:rPr lang="zh-CN" altLang="en-US" dirty="0"/>
                        <a:t>软件设计基础</a:t>
                      </a:r>
                      <a:r>
                        <a:rPr lang="en-US" altLang="zh-CN" dirty="0"/>
                        <a:t>(Unix</a:t>
                      </a:r>
                      <a:r>
                        <a:rPr lang="zh-CN" altLang="en-US" dirty="0"/>
                        <a:t>环境</a:t>
                      </a:r>
                      <a:r>
                        <a:rPr lang="en-US" altLang="zh-CN" dirty="0"/>
                        <a:t>+</a:t>
                      </a:r>
                      <a:r>
                        <a:rPr lang="zh-CN" altLang="en-US" dirty="0"/>
                        <a:t>数据结构</a:t>
                      </a:r>
                      <a:r>
                        <a:rPr lang="en-US" altLang="zh-CN" dirty="0"/>
                        <a:t>+</a:t>
                      </a:r>
                      <a:r>
                        <a:rPr lang="zh-CN" altLang="en-US" dirty="0"/>
                        <a:t>算法</a:t>
                      </a:r>
                      <a:r>
                        <a:rPr lang="en-US" altLang="zh-CN" dirty="0"/>
                        <a:t>)</a:t>
                      </a:r>
                      <a:endParaRPr lang="zh-CN" altLang="en-US" dirty="0"/>
                    </a:p>
                  </a:txBody>
                  <a:tcPr anchor="ctr"/>
                </a:tc>
                <a:extLst>
                  <a:ext uri="{0D108BD9-81ED-4DB2-BD59-A6C34878D82A}">
                    <a16:rowId xmlns:a16="http://schemas.microsoft.com/office/drawing/2014/main" val="2687975051"/>
                  </a:ext>
                </a:extLst>
              </a:tr>
              <a:tr h="1030388">
                <a:tc>
                  <a:txBody>
                    <a:bodyPr/>
                    <a:lstStyle/>
                    <a:p>
                      <a:pPr algn="ctr">
                        <a:lnSpc>
                          <a:spcPct val="150000"/>
                        </a:lnSpc>
                      </a:pPr>
                      <a:r>
                        <a:rPr lang="zh-CN" altLang="en-US" dirty="0"/>
                        <a:t>三年级</a:t>
                      </a:r>
                    </a:p>
                  </a:txBody>
                  <a:tcPr anchor="ctr"/>
                </a:tc>
                <a:tc>
                  <a:txBody>
                    <a:bodyPr/>
                    <a:lstStyle/>
                    <a:p>
                      <a:pPr algn="ctr">
                        <a:lnSpc>
                          <a:spcPct val="150000"/>
                        </a:lnSpc>
                      </a:pPr>
                      <a:r>
                        <a:rPr lang="zh-CN" altLang="en-US" dirty="0"/>
                        <a:t>数字集成电路设计自动化基础</a:t>
                      </a:r>
                      <a:endParaRPr lang="en-US" altLang="zh-CN" dirty="0"/>
                    </a:p>
                    <a:p>
                      <a:pPr algn="ctr">
                        <a:lnSpc>
                          <a:spcPct val="150000"/>
                        </a:lnSpc>
                      </a:pPr>
                      <a:r>
                        <a:rPr lang="zh-CN" altLang="en-US" dirty="0"/>
                        <a:t>模拟集成电路设计自动化基础</a:t>
                      </a:r>
                    </a:p>
                  </a:txBody>
                  <a:tcPr anchor="ctr"/>
                </a:tc>
                <a:extLst>
                  <a:ext uri="{0D108BD9-81ED-4DB2-BD59-A6C34878D82A}">
                    <a16:rowId xmlns:a16="http://schemas.microsoft.com/office/drawing/2014/main" val="2031783690"/>
                  </a:ext>
                </a:extLst>
              </a:tr>
            </a:tbl>
          </a:graphicData>
        </a:graphic>
      </p:graphicFrame>
    </p:spTree>
    <p:extLst>
      <p:ext uri="{BB962C8B-B14F-4D97-AF65-F5344CB8AC3E}">
        <p14:creationId xmlns:p14="http://schemas.microsoft.com/office/powerpoint/2010/main" val="3056295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0B3E6-7D00-D04C-B624-7FED07828725}"/>
              </a:ext>
            </a:extLst>
          </p:cNvPr>
          <p:cNvSpPr>
            <a:spLocks noGrp="1"/>
          </p:cNvSpPr>
          <p:nvPr>
            <p:ph type="title"/>
          </p:nvPr>
        </p:nvSpPr>
        <p:spPr/>
        <p:txBody>
          <a:bodyPr/>
          <a:lstStyle/>
          <a:p>
            <a:r>
              <a:rPr kumimoji="1" lang="zh-CN" altLang="en-US" dirty="0"/>
              <a:t>最小生成树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C2CB3F-D4FD-9046-A074-63D0B530BD9A}"/>
                  </a:ext>
                </a:extLst>
              </p:cNvPr>
              <p:cNvSpPr>
                <a:spLocks noGrp="1"/>
              </p:cNvSpPr>
              <p:nvPr>
                <p:ph idx="1"/>
              </p:nvPr>
            </p:nvSpPr>
            <p:spPr/>
            <p:txBody>
              <a:bodyPr/>
              <a:lstStyle/>
              <a:p>
                <a:r>
                  <a:rPr lang="zh-CN" altLang="zh-CN" sz="2400" dirty="0"/>
                  <a:t>给定图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zh-CN" altLang="zh-CN" sz="2400" dirty="0"/>
                  <a:t>，其中</a:t>
                </a:r>
                <a14:m>
                  <m:oMath xmlns:m="http://schemas.openxmlformats.org/officeDocument/2006/math">
                    <m:r>
                      <a:rPr lang="en-US" altLang="zh-CN" sz="2400" i="1">
                        <a:latin typeface="Cambria Math" panose="02040503050406030204" pitchFamily="18" charset="0"/>
                      </a:rPr>
                      <m:t>𝑉</m:t>
                    </m:r>
                  </m:oMath>
                </a14:m>
                <a:r>
                  <a:rPr lang="zh-CN" altLang="zh-CN" sz="2400" dirty="0"/>
                  <a:t>和</a:t>
                </a:r>
                <a14:m>
                  <m:oMath xmlns:m="http://schemas.openxmlformats.org/officeDocument/2006/math">
                    <m:r>
                      <a:rPr lang="en-US" altLang="zh-CN" sz="2400" i="1">
                        <a:latin typeface="Cambria Math" panose="02040503050406030204" pitchFamily="18" charset="0"/>
                      </a:rPr>
                      <m:t>𝐸</m:t>
                    </m:r>
                  </m:oMath>
                </a14:m>
                <a:r>
                  <a:rPr lang="zh-CN" altLang="zh-CN" sz="2400" dirty="0"/>
                  <a:t>分别是节点和边的权重。同时，给定了边</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oMath>
                </a14:m>
                <a:r>
                  <a:rPr lang="zh-CN" altLang="zh-CN" sz="2400" dirty="0"/>
                  <a:t>的权重</a:t>
                </a:r>
                <a14:m>
                  <m:oMath xmlns:m="http://schemas.openxmlformats.org/officeDocument/2006/math">
                    <m:r>
                      <a:rPr lang="en-US" altLang="zh-CN" sz="2400" i="1">
                        <a:latin typeface="Cambria Math" panose="02040503050406030204" pitchFamily="18" charset="0"/>
                      </a:rPr>
                      <m:t>𝑤</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oMath>
                </a14:m>
                <a:endParaRPr lang="en-US" altLang="zh-CN" sz="2400" dirty="0"/>
              </a:p>
              <a:p>
                <a:r>
                  <a:rPr lang="zh-CN" altLang="zh-CN" sz="2400" dirty="0"/>
                  <a:t>生成树指的是连接了所有图的节点的不包含环的子图</a:t>
                </a:r>
                <a:endParaRPr lang="en-US" altLang="zh-CN" sz="2400" dirty="0"/>
              </a:p>
              <a:p>
                <a:r>
                  <a:rPr lang="zh-CN" altLang="zh-CN" sz="2400" dirty="0"/>
                  <a:t>最小生成树是指边的权重之和最小的生成树</a:t>
                </a:r>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44C2CB3F-D4FD-9046-A074-63D0B530BD9A}"/>
                  </a:ext>
                </a:extLst>
              </p:cNvPr>
              <p:cNvSpPr>
                <a:spLocks noGrp="1" noRot="1" noChangeAspect="1" noMove="1" noResize="1" noEditPoints="1" noAdjustHandles="1" noChangeArrowheads="1" noChangeShapeType="1" noTextEdit="1"/>
              </p:cNvSpPr>
              <p:nvPr>
                <p:ph idx="1"/>
              </p:nvPr>
            </p:nvSpPr>
            <p:spPr>
              <a:blipFill>
                <a:blip r:embed="rId2"/>
                <a:stretch>
                  <a:fillRect l="-694" t="-1316" r="-69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06380FB-2CA3-D24B-89C4-B138D13E20DC}"/>
              </a:ext>
            </a:extLst>
          </p:cNvPr>
          <p:cNvPicPr>
            <a:picLocks noChangeAspect="1"/>
          </p:cNvPicPr>
          <p:nvPr/>
        </p:nvPicPr>
        <p:blipFill>
          <a:blip r:embed="rId3"/>
          <a:stretch>
            <a:fillRect/>
          </a:stretch>
        </p:blipFill>
        <p:spPr>
          <a:xfrm>
            <a:off x="2783632" y="3480293"/>
            <a:ext cx="5119782" cy="3052936"/>
          </a:xfrm>
          <a:prstGeom prst="rect">
            <a:avLst/>
          </a:prstGeom>
        </p:spPr>
      </p:pic>
      <p:sp>
        <p:nvSpPr>
          <p:cNvPr id="5" name="文本框 4">
            <a:extLst>
              <a:ext uri="{FF2B5EF4-FFF2-40B4-BE49-F238E27FC236}">
                <a16:creationId xmlns:a16="http://schemas.microsoft.com/office/drawing/2014/main" id="{B4D9ADC6-4684-B849-A6F5-1EA942AD3DCA}"/>
              </a:ext>
            </a:extLst>
          </p:cNvPr>
          <p:cNvSpPr txBox="1"/>
          <p:nvPr/>
        </p:nvSpPr>
        <p:spPr>
          <a:xfrm>
            <a:off x="8418167" y="4293096"/>
            <a:ext cx="2664296" cy="369332"/>
          </a:xfrm>
          <a:prstGeom prst="rect">
            <a:avLst/>
          </a:prstGeom>
          <a:noFill/>
        </p:spPr>
        <p:txBody>
          <a:bodyPr wrap="square" rtlCol="0">
            <a:spAutoFit/>
          </a:bodyPr>
          <a:lstStyle/>
          <a:p>
            <a:r>
              <a:rPr kumimoji="1" lang="zh-CN" altLang="en-US" dirty="0"/>
              <a:t>生成树最多有</a:t>
            </a:r>
            <a:r>
              <a:rPr kumimoji="1" lang="en-US" altLang="zh-CN" dirty="0"/>
              <a:t>|V|-1</a:t>
            </a:r>
            <a:r>
              <a:rPr kumimoji="1" lang="zh-CN" altLang="en-US" dirty="0"/>
              <a:t>条边</a:t>
            </a:r>
          </a:p>
        </p:txBody>
      </p:sp>
    </p:spTree>
    <p:extLst>
      <p:ext uri="{BB962C8B-B14F-4D97-AF65-F5344CB8AC3E}">
        <p14:creationId xmlns:p14="http://schemas.microsoft.com/office/powerpoint/2010/main" val="1058448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FC253-2623-994D-B5C4-7F9FC6F3B753}"/>
              </a:ext>
            </a:extLst>
          </p:cNvPr>
          <p:cNvSpPr>
            <a:spLocks noGrp="1"/>
          </p:cNvSpPr>
          <p:nvPr>
            <p:ph type="title"/>
          </p:nvPr>
        </p:nvSpPr>
        <p:spPr/>
        <p:txBody>
          <a:bodyPr/>
          <a:lstStyle/>
          <a:p>
            <a:r>
              <a:rPr lang="en-US" altLang="zh-CN" dirty="0"/>
              <a:t>Kruskal</a:t>
            </a:r>
            <a:r>
              <a:rPr lang="zh-CN" altLang="zh-CN" dirty="0"/>
              <a:t>算法</a:t>
            </a:r>
            <a:endParaRPr kumimoji="1" lang="zh-CN" altLang="en-US" dirty="0"/>
          </a:p>
        </p:txBody>
      </p:sp>
      <p:sp>
        <p:nvSpPr>
          <p:cNvPr id="3" name="内容占位符 2">
            <a:extLst>
              <a:ext uri="{FF2B5EF4-FFF2-40B4-BE49-F238E27FC236}">
                <a16:creationId xmlns:a16="http://schemas.microsoft.com/office/drawing/2014/main" id="{4C4D3AB4-9858-5248-9535-FE1330A3AC87}"/>
              </a:ext>
            </a:extLst>
          </p:cNvPr>
          <p:cNvSpPr>
            <a:spLocks noGrp="1"/>
          </p:cNvSpPr>
          <p:nvPr>
            <p:ph idx="1"/>
          </p:nvPr>
        </p:nvSpPr>
        <p:spPr/>
        <p:txBody>
          <a:bodyPr/>
          <a:lstStyle/>
          <a:p>
            <a:r>
              <a:rPr lang="zh-CN" altLang="en-US" sz="2800" dirty="0"/>
              <a:t>构造森林，贪婪连接森林，形成最小生成树</a:t>
            </a:r>
            <a:endParaRPr kumimoji="1" lang="zh-CN" altLang="en-US" sz="28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9D966C3-AEB2-C049-9402-B2450FB22E67}"/>
                  </a:ext>
                </a:extLst>
              </p:cNvPr>
              <p:cNvSpPr/>
              <p:nvPr/>
            </p:nvSpPr>
            <p:spPr>
              <a:xfrm>
                <a:off x="2711624" y="2088814"/>
                <a:ext cx="7200800" cy="4247317"/>
              </a:xfrm>
              <a:prstGeom prst="rect">
                <a:avLst/>
              </a:prstGeom>
            </p:spPr>
            <p:txBody>
              <a:bodyPr wrap="square">
                <a:spAutoFit/>
              </a:bodyPr>
              <a:lstStyle/>
              <a:p>
                <a:r>
                  <a:rPr lang="en-US" altLang="zh-CN" dirty="0">
                    <a:latin typeface="宋体" panose="02010600030101010101" pitchFamily="2" charset="-122"/>
                    <a:cs typeface="宋体" panose="02010600030101010101" pitchFamily="2" charset="-122"/>
                  </a:rPr>
                  <a:t>Algorithm Kruskal’s MST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Input: Graph(V,E), and weights of E, w(</a:t>
                </a:r>
                <a:r>
                  <a:rPr lang="en-US" altLang="zh-CN" dirty="0" err="1">
                    <a:latin typeface="宋体" panose="02010600030101010101" pitchFamily="2" charset="-122"/>
                    <a:cs typeface="宋体" panose="02010600030101010101" pitchFamily="2" charset="-122"/>
                  </a:rPr>
                  <a:t>i</a:t>
                </a:r>
                <a:r>
                  <a:rPr lang="en-US" altLang="zh-CN" dirty="0">
                    <a:latin typeface="宋体" panose="02010600030101010101" pitchFamily="2" charset="-122"/>
                    <a:cs typeface="宋体" panose="02010600030101010101" pitchFamily="2" charset="-122"/>
                  </a:rPr>
                  <a:t>, j)</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Output: MST</a:t>
                </a:r>
                <a:endParaRPr lang="zh-CN" altLang="zh-CN" dirty="0">
                  <a:latin typeface="宋体" panose="02010600030101010101" pitchFamily="2" charset="-122"/>
                  <a:cs typeface="宋体" panose="02010600030101010101" pitchFamily="2" charset="-122"/>
                </a:endParaRPr>
              </a:p>
              <a:p>
                <a:r>
                  <a:rPr lang="en-US" altLang="zh-CN" dirty="0" err="1">
                    <a:latin typeface="宋体" panose="02010600030101010101" pitchFamily="2" charset="-122"/>
                    <a:cs typeface="宋体" panose="02010600030101010101" pitchFamily="2" charset="-122"/>
                  </a:rPr>
                  <a:t>sorted_E</a:t>
                </a:r>
                <a:r>
                  <a:rPr lang="en-US" altLang="zh-CN" dirty="0">
                    <a:latin typeface="宋体" panose="02010600030101010101" pitchFamily="2" charset="-122"/>
                    <a:cs typeface="宋体" panose="02010600030101010101" pitchFamily="2" charset="-122"/>
                  </a:rPr>
                  <a:t> = sort(E); // sort edges according to weights</a:t>
                </a:r>
                <a:endParaRPr lang="zh-CN" altLang="zh-CN" dirty="0">
                  <a:latin typeface="宋体" panose="02010600030101010101" pitchFamily="2" charset="-122"/>
                  <a:cs typeface="宋体" panose="02010600030101010101" pitchFamily="2" charset="-122"/>
                </a:endParaRPr>
              </a:p>
              <a:p>
                <a:r>
                  <a:rPr lang="en-US" altLang="zh-CN" dirty="0" err="1">
                    <a:latin typeface="宋体" panose="02010600030101010101" pitchFamily="2" charset="-122"/>
                    <a:cs typeface="宋体" panose="02010600030101010101" pitchFamily="2" charset="-122"/>
                  </a:rPr>
                  <a:t>joined_edges</a:t>
                </a:r>
                <a:r>
                  <a:rPr lang="en-US" altLang="zh-CN" dirty="0">
                    <a:latin typeface="宋体" panose="02010600030101010101" pitchFamily="2" charset="-122"/>
                    <a:cs typeface="宋体" panose="02010600030101010101" pitchFamily="2" charset="-122"/>
                  </a:rPr>
                  <a:t> = 0;</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for </a:t>
                </a:r>
                <a14:m>
                  <m:oMath xmlns:m="http://schemas.openxmlformats.org/officeDocument/2006/math">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𝑢</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𝑣</m:t>
                    </m:r>
                    <m:r>
                      <a:rPr lang="en-US" altLang="zh-CN" i="1">
                        <a:latin typeface="Cambria Math" panose="02040503050406030204" pitchFamily="18" charset="0"/>
                        <a:cs typeface="宋体" panose="02010600030101010101" pitchFamily="2" charset="-122"/>
                      </a:rPr>
                      <m:t>)∈</m:t>
                    </m:r>
                    <m:r>
                      <a:rPr lang="en-US" altLang="zh-CN" i="1">
                        <a:latin typeface="Cambria Math" panose="02040503050406030204" pitchFamily="18" charset="0"/>
                        <a:cs typeface="宋体" panose="02010600030101010101" pitchFamily="2" charset="-122"/>
                      </a:rPr>
                      <m:t>𝑠𝑜𝑟𝑡𝑒𝑑</m:t>
                    </m:r>
                    <m:r>
                      <a:rPr lang="en-US" altLang="zh-CN" i="1">
                        <a:latin typeface="Cambria Math" panose="02040503050406030204" pitchFamily="18" charset="0"/>
                        <a:cs typeface="宋体" panose="02010600030101010101" pitchFamily="2" charset="-122"/>
                      </a:rPr>
                      <m:t>_</m:t>
                    </m:r>
                    <m:r>
                      <a:rPr lang="en-US" altLang="zh-CN" i="1">
                        <a:latin typeface="Cambria Math" panose="02040503050406030204" pitchFamily="18" charset="0"/>
                        <a:cs typeface="宋体" panose="02010600030101010101" pitchFamily="2" charset="-122"/>
                      </a:rPr>
                      <m:t>𝐸</m:t>
                    </m:r>
                  </m:oMath>
                </a14:m>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if(find(</a:t>
                </a:r>
                <a:r>
                  <a:rPr lang="en-US" altLang="zh-CN" dirty="0" err="1">
                    <a:latin typeface="宋体" panose="02010600030101010101" pitchFamily="2" charset="-122"/>
                    <a:cs typeface="宋体" panose="02010600030101010101" pitchFamily="2" charset="-122"/>
                  </a:rPr>
                  <a:t>u,pre</a:t>
                </a:r>
                <a:r>
                  <a:rPr lang="en-US" altLang="zh-CN" dirty="0">
                    <a:latin typeface="宋体" panose="02010600030101010101" pitchFamily="2" charset="-122"/>
                    <a:cs typeface="宋体" panose="02010600030101010101" pitchFamily="2" charset="-122"/>
                  </a:rPr>
                  <a:t>) != find(u, pre)):</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join(u, v, </a:t>
                </a:r>
                <a:r>
                  <a:rPr lang="en-US" altLang="zh-CN" dirty="0" err="1">
                    <a:latin typeface="宋体" panose="02010600030101010101" pitchFamily="2" charset="-122"/>
                    <a:cs typeface="宋体" panose="02010600030101010101" pitchFamily="2" charset="-122"/>
                  </a:rPr>
                  <a:t>prev</a:t>
                </a:r>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a:t>
                </a:r>
                <a:r>
                  <a:rPr lang="en-US" altLang="zh-CN" dirty="0" err="1">
                    <a:latin typeface="宋体" panose="02010600030101010101" pitchFamily="2" charset="-122"/>
                    <a:cs typeface="宋体" panose="02010600030101010101" pitchFamily="2" charset="-122"/>
                  </a:rPr>
                  <a:t>MST.push</a:t>
                </a:r>
                <a:r>
                  <a:rPr lang="en-US" altLang="zh-CN" dirty="0">
                    <a:latin typeface="宋体" panose="02010600030101010101" pitchFamily="2" charset="-122"/>
                    <a:cs typeface="宋体" panose="02010600030101010101" pitchFamily="2" charset="-122"/>
                  </a:rPr>
                  <a:t>(</a:t>
                </a:r>
                <a:r>
                  <a:rPr lang="en-US" altLang="zh-CN" dirty="0" err="1">
                    <a:latin typeface="宋体" panose="02010600030101010101" pitchFamily="2" charset="-122"/>
                    <a:cs typeface="宋体" panose="02010600030101010101" pitchFamily="2" charset="-122"/>
                  </a:rPr>
                  <a:t>u,v</a:t>
                </a:r>
                <a:r>
                  <a:rPr lang="en-US" altLang="zh-CN" dirty="0">
                    <a:latin typeface="宋体" panose="02010600030101010101" pitchFamily="2" charset="-122"/>
                    <a:cs typeface="宋体" panose="02010600030101010101" pitchFamily="2" charset="-122"/>
                  </a:rPr>
                  <a:t>);</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a:t>
                </a:r>
                <a:r>
                  <a:rPr lang="en-US" altLang="zh-CN" dirty="0" err="1">
                    <a:latin typeface="宋体" panose="02010600030101010101" pitchFamily="2" charset="-122"/>
                    <a:cs typeface="宋体" panose="02010600030101010101" pitchFamily="2" charset="-122"/>
                  </a:rPr>
                  <a:t>joined_edges</a:t>
                </a:r>
                <a:r>
                  <a:rPr lang="en-US" altLang="zh-CN" dirty="0">
                    <a:latin typeface="宋体" panose="02010600030101010101" pitchFamily="2" charset="-122"/>
                    <a:cs typeface="宋体" panose="02010600030101010101" pitchFamily="2" charset="-122"/>
                  </a:rPr>
                  <a:t> = </a:t>
                </a:r>
                <a:r>
                  <a:rPr lang="en-US" altLang="zh-CN" dirty="0" err="1">
                    <a:latin typeface="宋体" panose="02010600030101010101" pitchFamily="2" charset="-122"/>
                    <a:cs typeface="宋体" panose="02010600030101010101" pitchFamily="2" charset="-122"/>
                  </a:rPr>
                  <a:t>joined_edges</a:t>
                </a:r>
                <a:r>
                  <a:rPr lang="en-US" altLang="zh-CN" dirty="0">
                    <a:latin typeface="宋体" panose="02010600030101010101" pitchFamily="2" charset="-122"/>
                    <a:cs typeface="宋体" panose="02010600030101010101" pitchFamily="2" charset="-122"/>
                  </a:rPr>
                  <a:t> + 1;</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end</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if(</a:t>
                </a:r>
                <a:r>
                  <a:rPr lang="en-US" altLang="zh-CN" dirty="0" err="1">
                    <a:latin typeface="宋体" panose="02010600030101010101" pitchFamily="2" charset="-122"/>
                    <a:cs typeface="宋体" panose="02010600030101010101" pitchFamily="2" charset="-122"/>
                  </a:rPr>
                  <a:t>joined_edges</a:t>
                </a:r>
                <a:r>
                  <a:rPr lang="en-US" altLang="zh-CN" dirty="0">
                    <a:latin typeface="宋体" panose="02010600030101010101" pitchFamily="2" charset="-122"/>
                    <a:cs typeface="宋体" panose="02010600030101010101" pitchFamily="2" charset="-122"/>
                  </a:rPr>
                  <a:t> = |V|-1):</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break;</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   end </a:t>
                </a:r>
                <a:endParaRPr lang="zh-CN" altLang="zh-CN" dirty="0">
                  <a:latin typeface="宋体" panose="02010600030101010101" pitchFamily="2" charset="-122"/>
                  <a:cs typeface="宋体" panose="02010600030101010101" pitchFamily="2" charset="-122"/>
                </a:endParaRPr>
              </a:p>
              <a:p>
                <a:r>
                  <a:rPr lang="en-US" altLang="zh-CN" dirty="0">
                    <a:latin typeface="宋体" panose="02010600030101010101" pitchFamily="2" charset="-122"/>
                    <a:cs typeface="宋体" panose="02010600030101010101" pitchFamily="2" charset="-122"/>
                  </a:rPr>
                  <a:t>end</a:t>
                </a:r>
                <a:endParaRPr lang="zh-CN" altLang="zh-CN" dirty="0">
                  <a:latin typeface="宋体" panose="02010600030101010101" pitchFamily="2" charset="-122"/>
                  <a:cs typeface="宋体" panose="02010600030101010101" pitchFamily="2" charset="-122"/>
                </a:endParaRPr>
              </a:p>
            </p:txBody>
          </p:sp>
        </mc:Choice>
        <mc:Fallback xmlns="">
          <p:sp>
            <p:nvSpPr>
              <p:cNvPr id="5" name="矩形 4">
                <a:extLst>
                  <a:ext uri="{FF2B5EF4-FFF2-40B4-BE49-F238E27FC236}">
                    <a16:creationId xmlns:a16="http://schemas.microsoft.com/office/drawing/2014/main" id="{F9D966C3-AEB2-C049-9402-B2450FB22E67}"/>
                  </a:ext>
                </a:extLst>
              </p:cNvPr>
              <p:cNvSpPr>
                <a:spLocks noRot="1" noChangeAspect="1" noMove="1" noResize="1" noEditPoints="1" noAdjustHandles="1" noChangeArrowheads="1" noChangeShapeType="1" noTextEdit="1"/>
              </p:cNvSpPr>
              <p:nvPr/>
            </p:nvSpPr>
            <p:spPr>
              <a:xfrm>
                <a:off x="2711624" y="2088814"/>
                <a:ext cx="7200800" cy="4247317"/>
              </a:xfrm>
              <a:prstGeom prst="rect">
                <a:avLst/>
              </a:prstGeom>
              <a:blipFill>
                <a:blip r:embed="rId2"/>
                <a:stretch>
                  <a:fillRect l="-704" t="-597" b="-1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7689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99D25-475C-9342-B9CC-BAAAFB14FDCE}"/>
              </a:ext>
            </a:extLst>
          </p:cNvPr>
          <p:cNvSpPr>
            <a:spLocks noGrp="1"/>
          </p:cNvSpPr>
          <p:nvPr>
            <p:ph type="title"/>
          </p:nvPr>
        </p:nvSpPr>
        <p:spPr/>
        <p:txBody>
          <a:bodyPr/>
          <a:lstStyle/>
          <a:p>
            <a:r>
              <a:rPr kumimoji="1" lang="en-US" altLang="zh-CN" dirty="0"/>
              <a:t>Prim</a:t>
            </a:r>
            <a:r>
              <a:rPr kumimoji="1" lang="zh-CN" altLang="en-US" dirty="0"/>
              <a:t>算法</a:t>
            </a:r>
          </a:p>
        </p:txBody>
      </p:sp>
      <p:sp>
        <p:nvSpPr>
          <p:cNvPr id="3" name="内容占位符 2">
            <a:extLst>
              <a:ext uri="{FF2B5EF4-FFF2-40B4-BE49-F238E27FC236}">
                <a16:creationId xmlns:a16="http://schemas.microsoft.com/office/drawing/2014/main" id="{FFE34C0C-FCEE-4648-AE7D-531095073A4A}"/>
              </a:ext>
            </a:extLst>
          </p:cNvPr>
          <p:cNvSpPr>
            <a:spLocks noGrp="1"/>
          </p:cNvSpPr>
          <p:nvPr>
            <p:ph idx="1"/>
          </p:nvPr>
        </p:nvSpPr>
        <p:spPr/>
        <p:txBody>
          <a:bodyPr/>
          <a:lstStyle/>
          <a:p>
            <a:r>
              <a:rPr kumimoji="1" lang="en-US" altLang="zh-CN" sz="2800" dirty="0"/>
              <a:t>Prim</a:t>
            </a:r>
            <a:r>
              <a:rPr kumimoji="1" lang="zh-CN" altLang="en-US" sz="2800" dirty="0"/>
              <a:t>则贪婪的从已有树上贪婪的增加边，形成最小生成树</a:t>
            </a:r>
            <a:endParaRPr kumimoji="1" lang="en-US" altLang="zh-CN" sz="2800" dirty="0"/>
          </a:p>
          <a:p>
            <a:r>
              <a:rPr lang="zh-CN" altLang="zh-CN" sz="2800" dirty="0"/>
              <a:t>从可以连接到已有树节点的节点里面，选择连接边权重最小的节点加入生成树中，直到加入了</a:t>
            </a:r>
            <a:r>
              <a:rPr lang="en-US" altLang="zh-CN" sz="2800" dirty="0"/>
              <a:t>|V|-1</a:t>
            </a:r>
            <a:r>
              <a:rPr lang="zh-CN" altLang="zh-CN" sz="2800" dirty="0"/>
              <a:t>条边</a:t>
            </a:r>
            <a:r>
              <a:rPr lang="zh-CN" altLang="zh-CN" sz="2400" dirty="0"/>
              <a:t> </a:t>
            </a:r>
            <a:endParaRPr kumimoji="1" lang="zh-CN" altLang="en-US" sz="2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1385E09-E93D-534D-91C1-F94D3FB1F8D8}"/>
                  </a:ext>
                </a:extLst>
              </p:cNvPr>
              <p:cNvSpPr/>
              <p:nvPr/>
            </p:nvSpPr>
            <p:spPr>
              <a:xfrm>
                <a:off x="1127448" y="3119774"/>
                <a:ext cx="6096000" cy="3477875"/>
              </a:xfrm>
              <a:prstGeom prst="rect">
                <a:avLst/>
              </a:prstGeom>
            </p:spPr>
            <p:txBody>
              <a:bodyPr>
                <a:spAutoFit/>
              </a:bodyPr>
              <a:lstStyle/>
              <a:p>
                <a:r>
                  <a:rPr lang="en-US" altLang="zh-CN" sz="2000" dirty="0">
                    <a:latin typeface="宋体" panose="02010600030101010101" pitchFamily="2" charset="-122"/>
                    <a:cs typeface="宋体" panose="02010600030101010101" pitchFamily="2" charset="-122"/>
                  </a:rPr>
                  <a:t>Algorithm Prim</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Input: Graph(V,E), and weights of E, w(</a:t>
                </a:r>
                <a:r>
                  <a:rPr lang="en-US" altLang="zh-CN" sz="2000" dirty="0" err="1">
                    <a:latin typeface="宋体" panose="02010600030101010101" pitchFamily="2" charset="-122"/>
                    <a:cs typeface="宋体" panose="02010600030101010101" pitchFamily="2" charset="-122"/>
                  </a:rPr>
                  <a:t>i</a:t>
                </a:r>
                <a:r>
                  <a:rPr lang="en-US" altLang="zh-CN" sz="2000" dirty="0">
                    <a:latin typeface="宋体" panose="02010600030101010101" pitchFamily="2" charset="-122"/>
                    <a:cs typeface="宋体" panose="02010600030101010101" pitchFamily="2" charset="-122"/>
                  </a:rPr>
                  <a:t>, j)</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Output: MST</a:t>
                </a:r>
                <a:endParaRPr lang="zh-CN" altLang="zh-CN" sz="2000" dirty="0">
                  <a:latin typeface="宋体" panose="02010600030101010101" pitchFamily="2" charset="-122"/>
                  <a:cs typeface="宋体" panose="02010600030101010101" pitchFamily="2" charset="-122"/>
                </a:endParaRPr>
              </a:p>
              <a:p>
                <a:r>
                  <a:rPr lang="en-US" altLang="zh-CN" sz="2000" dirty="0" err="1">
                    <a:latin typeface="宋体" panose="02010600030101010101" pitchFamily="2" charset="-122"/>
                    <a:cs typeface="宋体" panose="02010600030101010101" pitchFamily="2" charset="-122"/>
                  </a:rPr>
                  <a:t>priority_queue</a:t>
                </a:r>
                <a:r>
                  <a:rPr lang="en-US" altLang="zh-CN" sz="2000" dirty="0">
                    <a:latin typeface="宋体" panose="02010600030101010101" pitchFamily="2" charset="-122"/>
                    <a:cs typeface="宋体" panose="02010600030101010101" pitchFamily="2" charset="-122"/>
                  </a:rPr>
                  <a:t> Q = V;</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for(</a:t>
                </a:r>
                <a14:m>
                  <m:oMath xmlns:m="http://schemas.openxmlformats.org/officeDocument/2006/math">
                    <m:r>
                      <a:rPr lang="en-US" altLang="zh-CN" sz="2000" i="1">
                        <a:latin typeface="Cambria Math" panose="02040503050406030204" pitchFamily="18" charset="0"/>
                        <a:cs typeface="宋体" panose="02010600030101010101" pitchFamily="2" charset="-122"/>
                      </a:rPr>
                      <m:t>𝑣</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𝑄</m:t>
                    </m:r>
                  </m:oMath>
                </a14:m>
                <a:r>
                  <a:rPr lang="en-US" altLang="zh-CN" sz="2000" dirty="0">
                    <a:latin typeface="宋体" panose="02010600030101010101" pitchFamily="2" charset="-122"/>
                    <a:cs typeface="宋体" panose="02010600030101010101" pitchFamily="2" charset="-122"/>
                  </a:rPr>
                  <a:t>):</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a:t>
                </a:r>
                <a:r>
                  <a:rPr lang="en-US" altLang="zh-CN" sz="2000" dirty="0" err="1">
                    <a:latin typeface="宋体" panose="02010600030101010101" pitchFamily="2" charset="-122"/>
                    <a:cs typeface="宋体" panose="02010600030101010101" pitchFamily="2" charset="-122"/>
                  </a:rPr>
                  <a:t>v.key</a:t>
                </a:r>
                <a:r>
                  <a:rPr lang="en-US" altLang="zh-CN" sz="2000" dirty="0">
                    <a:latin typeface="宋体" panose="02010600030101010101" pitchFamily="2" charset="-122"/>
                    <a:cs typeface="宋体" panose="02010600030101010101" pitchFamily="2" charset="-122"/>
                  </a:rPr>
                  <a:t> = </a:t>
                </a:r>
                <a14:m>
                  <m:oMath xmlns:m="http://schemas.openxmlformats.org/officeDocument/2006/math">
                    <m:r>
                      <a:rPr lang="en-US" altLang="zh-CN" sz="2000" i="1">
                        <a:latin typeface="Cambria Math" panose="02040503050406030204" pitchFamily="18" charset="0"/>
                        <a:cs typeface="宋体" panose="02010600030101010101" pitchFamily="2" charset="-122"/>
                      </a:rPr>
                      <m:t>∞</m:t>
                    </m:r>
                  </m:oMath>
                </a14:m>
                <a:r>
                  <a:rPr lang="en-US" altLang="zh-CN" sz="2000" dirty="0">
                    <a:latin typeface="宋体" panose="02010600030101010101" pitchFamily="2" charset="-122"/>
                    <a:cs typeface="宋体" panose="02010600030101010101" pitchFamily="2" charset="-122"/>
                  </a:rPr>
                  <a:t>;</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end</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randomly select a root r;</a:t>
                </a:r>
                <a:endParaRPr lang="zh-CN" altLang="zh-CN" sz="2000" dirty="0">
                  <a:latin typeface="宋体" panose="02010600030101010101" pitchFamily="2" charset="-122"/>
                  <a:cs typeface="宋体" panose="02010600030101010101" pitchFamily="2" charset="-122"/>
                </a:endParaRPr>
              </a:p>
              <a:p>
                <a:r>
                  <a:rPr lang="en-US" altLang="zh-CN" sz="2000" dirty="0" err="1">
                    <a:latin typeface="宋体" panose="02010600030101010101" pitchFamily="2" charset="-122"/>
                    <a:cs typeface="宋体" panose="02010600030101010101" pitchFamily="2" charset="-122"/>
                  </a:rPr>
                  <a:t>r.key</a:t>
                </a:r>
                <a:r>
                  <a:rPr lang="en-US" altLang="zh-CN" sz="2000" dirty="0">
                    <a:latin typeface="宋体" panose="02010600030101010101" pitchFamily="2" charset="-122"/>
                    <a:cs typeface="宋体" panose="02010600030101010101" pitchFamily="2" charset="-122"/>
                  </a:rPr>
                  <a:t> = 0;</a:t>
                </a:r>
                <a:endParaRPr lang="zh-CN" altLang="zh-CN" sz="2000" dirty="0">
                  <a:latin typeface="宋体" panose="02010600030101010101" pitchFamily="2" charset="-122"/>
                  <a:cs typeface="宋体" panose="02010600030101010101" pitchFamily="2" charset="-122"/>
                </a:endParaRPr>
              </a:p>
              <a:p>
                <a:r>
                  <a:rPr lang="en-US" altLang="zh-CN" sz="2000" dirty="0" err="1">
                    <a:latin typeface="宋体" panose="02010600030101010101" pitchFamily="2" charset="-122"/>
                    <a:cs typeface="宋体" panose="02010600030101010101" pitchFamily="2" charset="-122"/>
                  </a:rPr>
                  <a:t>r.pre</a:t>
                </a:r>
                <a:r>
                  <a:rPr lang="en-US" altLang="zh-CN" sz="2000" dirty="0">
                    <a:latin typeface="宋体" panose="02010600030101010101" pitchFamily="2" charset="-122"/>
                    <a:cs typeface="宋体" panose="02010600030101010101" pitchFamily="2" charset="-122"/>
                  </a:rPr>
                  <a:t> = null</a:t>
                </a:r>
                <a:endParaRPr lang="zh-CN" altLang="zh-CN" sz="2000" dirty="0">
                  <a:latin typeface="宋体" panose="02010600030101010101" pitchFamily="2" charset="-122"/>
                  <a:cs typeface="宋体" panose="02010600030101010101" pitchFamily="2" charset="-122"/>
                </a:endParaRPr>
              </a:p>
              <a:p>
                <a:endParaRPr lang="zh-CN" altLang="zh-CN" sz="2000" dirty="0">
                  <a:latin typeface="宋体" panose="02010600030101010101" pitchFamily="2" charset="-122"/>
                  <a:cs typeface="宋体" panose="02010600030101010101" pitchFamily="2" charset="-122"/>
                </a:endParaRPr>
              </a:p>
            </p:txBody>
          </p:sp>
        </mc:Choice>
        <mc:Fallback xmlns="">
          <p:sp>
            <p:nvSpPr>
              <p:cNvPr id="4" name="矩形 3">
                <a:extLst>
                  <a:ext uri="{FF2B5EF4-FFF2-40B4-BE49-F238E27FC236}">
                    <a16:creationId xmlns:a16="http://schemas.microsoft.com/office/drawing/2014/main" id="{61385E09-E93D-534D-91C1-F94D3FB1F8D8}"/>
                  </a:ext>
                </a:extLst>
              </p:cNvPr>
              <p:cNvSpPr>
                <a:spLocks noRot="1" noChangeAspect="1" noMove="1" noResize="1" noEditPoints="1" noAdjustHandles="1" noChangeArrowheads="1" noChangeShapeType="1" noTextEdit="1"/>
              </p:cNvSpPr>
              <p:nvPr/>
            </p:nvSpPr>
            <p:spPr>
              <a:xfrm>
                <a:off x="1127448" y="3119774"/>
                <a:ext cx="6096000" cy="3477875"/>
              </a:xfrm>
              <a:prstGeom prst="rect">
                <a:avLst/>
              </a:prstGeom>
              <a:blipFill>
                <a:blip r:embed="rId2"/>
                <a:stretch>
                  <a:fillRect l="-1040" t="-1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1C02384-7789-8A4A-ADD1-00E72D68BDA7}"/>
                  </a:ext>
                </a:extLst>
              </p:cNvPr>
              <p:cNvSpPr/>
              <p:nvPr/>
            </p:nvSpPr>
            <p:spPr>
              <a:xfrm>
                <a:off x="7223448" y="3119774"/>
                <a:ext cx="6096000" cy="2862322"/>
              </a:xfrm>
              <a:prstGeom prst="rect">
                <a:avLst/>
              </a:prstGeom>
            </p:spPr>
            <p:txBody>
              <a:bodyPr>
                <a:spAutoFit/>
              </a:bodyPr>
              <a:lstStyle/>
              <a:p>
                <a:r>
                  <a:rPr lang="en-US" altLang="zh-CN" sz="2000" dirty="0">
                    <a:latin typeface="宋体" panose="02010600030101010101" pitchFamily="2" charset="-122"/>
                    <a:cs typeface="宋体" panose="02010600030101010101" pitchFamily="2" charset="-122"/>
                  </a:rPr>
                  <a:t>while (!empty(Q)):</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v = min(Q);</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for(</a:t>
                </a:r>
                <a14:m>
                  <m:oMath xmlns:m="http://schemas.openxmlformats.org/officeDocument/2006/math">
                    <m:d>
                      <m:dPr>
                        <m:ctrlPr>
                          <a:rPr lang="zh-CN" altLang="zh-CN" sz="2000" i="1">
                            <a:latin typeface="Cambria Math" panose="02040503050406030204" pitchFamily="18" charset="0"/>
                            <a:ea typeface="Cambria Math" panose="02040503050406030204" pitchFamily="18" charset="0"/>
                            <a:cs typeface="宋体" panose="02010600030101010101" pitchFamily="2" charset="-122"/>
                          </a:rPr>
                        </m:ctrlPr>
                      </m:dPr>
                      <m:e>
                        <m:r>
                          <a:rPr lang="en-US" altLang="zh-CN" sz="2000" i="1">
                            <a:latin typeface="Cambria Math" panose="02040503050406030204" pitchFamily="18" charset="0"/>
                            <a:cs typeface="宋体" panose="02010600030101010101" pitchFamily="2" charset="-122"/>
                          </a:rPr>
                          <m:t>𝑣</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𝑢</m:t>
                        </m:r>
                      </m:e>
                    </m:d>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𝐸</m:t>
                    </m:r>
                  </m:oMath>
                </a14:m>
                <a:r>
                  <a:rPr lang="en-US" altLang="zh-CN" sz="2000" dirty="0">
                    <a:latin typeface="宋体" panose="02010600030101010101" pitchFamily="2" charset="-122"/>
                    <a:cs typeface="宋体" panose="02010600030101010101" pitchFamily="2" charset="-122"/>
                  </a:rPr>
                  <a:t>):</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if(</a:t>
                </a:r>
                <a14:m>
                  <m:oMath xmlns:m="http://schemas.openxmlformats.org/officeDocument/2006/math">
                    <m:r>
                      <a:rPr lang="en-US" altLang="zh-CN" sz="2000" i="1">
                        <a:latin typeface="Cambria Math" panose="02040503050406030204" pitchFamily="18" charset="0"/>
                        <a:cs typeface="宋体" panose="02010600030101010101" pitchFamily="2" charset="-122"/>
                      </a:rPr>
                      <m:t>𝑢</m:t>
                    </m:r>
                    <m:r>
                      <a:rPr lang="en-US" altLang="zh-CN" sz="2000" i="1">
                        <a:latin typeface="Cambria Math" panose="02040503050406030204" pitchFamily="18" charset="0"/>
                        <a:cs typeface="宋体" panose="02010600030101010101" pitchFamily="2" charset="-122"/>
                      </a:rPr>
                      <m:t>∈</m:t>
                    </m:r>
                    <m:r>
                      <a:rPr lang="en-US" altLang="zh-CN" sz="2000" i="1">
                        <a:latin typeface="Cambria Math" panose="02040503050406030204" pitchFamily="18" charset="0"/>
                        <a:cs typeface="宋体" panose="02010600030101010101" pitchFamily="2" charset="-122"/>
                      </a:rPr>
                      <m:t>𝑄</m:t>
                    </m:r>
                  </m:oMath>
                </a14:m>
                <a:r>
                  <a:rPr lang="en-US" altLang="zh-CN" sz="2000" dirty="0">
                    <a:latin typeface="宋体" panose="02010600030101010101" pitchFamily="2" charset="-122"/>
                    <a:cs typeface="宋体" panose="02010600030101010101" pitchFamily="2" charset="-122"/>
                  </a:rPr>
                  <a:t> &amp;&amp; w(</a:t>
                </a:r>
                <a:r>
                  <a:rPr lang="en-US" altLang="zh-CN" sz="2000" dirty="0" err="1">
                    <a:latin typeface="宋体" panose="02010600030101010101" pitchFamily="2" charset="-122"/>
                    <a:cs typeface="宋体" panose="02010600030101010101" pitchFamily="2" charset="-122"/>
                  </a:rPr>
                  <a:t>v,u</a:t>
                </a:r>
                <a:r>
                  <a:rPr lang="en-US" altLang="zh-CN" sz="2000" dirty="0">
                    <a:latin typeface="宋体" panose="02010600030101010101" pitchFamily="2" charset="-122"/>
                    <a:cs typeface="宋体" panose="02010600030101010101" pitchFamily="2" charset="-122"/>
                  </a:rPr>
                  <a:t>) &lt; </a:t>
                </a:r>
                <a:r>
                  <a:rPr lang="en-US" altLang="zh-CN" sz="2000" dirty="0" err="1">
                    <a:latin typeface="宋体" panose="02010600030101010101" pitchFamily="2" charset="-122"/>
                    <a:cs typeface="宋体" panose="02010600030101010101" pitchFamily="2" charset="-122"/>
                  </a:rPr>
                  <a:t>u.key</a:t>
                </a:r>
                <a:r>
                  <a:rPr lang="en-US" altLang="zh-CN" sz="2000" dirty="0">
                    <a:latin typeface="宋体" panose="02010600030101010101" pitchFamily="2" charset="-122"/>
                    <a:cs typeface="宋体" panose="02010600030101010101" pitchFamily="2" charset="-122"/>
                  </a:rPr>
                  <a:t>):</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a:t>
                </a:r>
                <a:r>
                  <a:rPr lang="en-US" altLang="zh-CN" sz="2000" dirty="0" err="1">
                    <a:latin typeface="宋体" panose="02010600030101010101" pitchFamily="2" charset="-122"/>
                    <a:cs typeface="宋体" panose="02010600030101010101" pitchFamily="2" charset="-122"/>
                  </a:rPr>
                  <a:t>u.key</a:t>
                </a:r>
                <a:r>
                  <a:rPr lang="en-US" altLang="zh-CN" sz="2000" dirty="0">
                    <a:latin typeface="宋体" panose="02010600030101010101" pitchFamily="2" charset="-122"/>
                    <a:cs typeface="宋体" panose="02010600030101010101" pitchFamily="2" charset="-122"/>
                  </a:rPr>
                  <a:t> = w(</a:t>
                </a:r>
                <a:r>
                  <a:rPr lang="en-US" altLang="zh-CN" sz="2000" dirty="0" err="1">
                    <a:latin typeface="宋体" panose="02010600030101010101" pitchFamily="2" charset="-122"/>
                    <a:cs typeface="宋体" panose="02010600030101010101" pitchFamily="2" charset="-122"/>
                  </a:rPr>
                  <a:t>v,u</a:t>
                </a:r>
                <a:r>
                  <a:rPr lang="en-US" altLang="zh-CN" sz="2000" dirty="0">
                    <a:latin typeface="宋体" panose="02010600030101010101" pitchFamily="2" charset="-122"/>
                    <a:cs typeface="宋体" panose="02010600030101010101" pitchFamily="2" charset="-122"/>
                  </a:rPr>
                  <a:t>);</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a:t>
                </a:r>
                <a:r>
                  <a:rPr lang="en-US" altLang="zh-CN" sz="2000" dirty="0" err="1">
                    <a:latin typeface="宋体" panose="02010600030101010101" pitchFamily="2" charset="-122"/>
                    <a:cs typeface="宋体" panose="02010600030101010101" pitchFamily="2" charset="-122"/>
                  </a:rPr>
                  <a:t>u.prev</a:t>
                </a:r>
                <a:r>
                  <a:rPr lang="en-US" altLang="zh-CN" sz="2000" dirty="0">
                    <a:latin typeface="宋体" panose="02010600030101010101" pitchFamily="2" charset="-122"/>
                    <a:cs typeface="宋体" panose="02010600030101010101" pitchFamily="2" charset="-122"/>
                  </a:rPr>
                  <a:t> = v;</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end</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   end</a:t>
                </a:r>
                <a:endParaRPr lang="zh-CN" altLang="zh-CN" sz="2000" dirty="0">
                  <a:latin typeface="宋体" panose="02010600030101010101" pitchFamily="2" charset="-122"/>
                  <a:cs typeface="宋体" panose="02010600030101010101" pitchFamily="2" charset="-122"/>
                </a:endParaRPr>
              </a:p>
              <a:p>
                <a:r>
                  <a:rPr lang="en-US" altLang="zh-CN" sz="2000" dirty="0">
                    <a:latin typeface="宋体" panose="02010600030101010101" pitchFamily="2" charset="-122"/>
                    <a:cs typeface="宋体" panose="02010600030101010101" pitchFamily="2" charset="-122"/>
                  </a:rPr>
                  <a:t>end</a:t>
                </a:r>
                <a:endParaRPr lang="zh-CN" altLang="en-US" sz="2000" dirty="0"/>
              </a:p>
            </p:txBody>
          </p:sp>
        </mc:Choice>
        <mc:Fallback xmlns="">
          <p:sp>
            <p:nvSpPr>
              <p:cNvPr id="5" name="矩形 4">
                <a:extLst>
                  <a:ext uri="{FF2B5EF4-FFF2-40B4-BE49-F238E27FC236}">
                    <a16:creationId xmlns:a16="http://schemas.microsoft.com/office/drawing/2014/main" id="{C1C02384-7789-8A4A-ADD1-00E72D68BDA7}"/>
                  </a:ext>
                </a:extLst>
              </p:cNvPr>
              <p:cNvSpPr>
                <a:spLocks noRot="1" noChangeAspect="1" noMove="1" noResize="1" noEditPoints="1" noAdjustHandles="1" noChangeArrowheads="1" noChangeShapeType="1" noTextEdit="1"/>
              </p:cNvSpPr>
              <p:nvPr/>
            </p:nvSpPr>
            <p:spPr>
              <a:xfrm>
                <a:off x="7223448" y="3119774"/>
                <a:ext cx="6096000" cy="2862322"/>
              </a:xfrm>
              <a:prstGeom prst="rect">
                <a:avLst/>
              </a:prstGeom>
              <a:blipFill>
                <a:blip r:embed="rId3"/>
                <a:stretch>
                  <a:fillRect l="-1040" t="-1327" b="-2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12414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BC22-BDB3-2944-876F-5F92B28CC6D7}"/>
              </a:ext>
            </a:extLst>
          </p:cNvPr>
          <p:cNvSpPr>
            <a:spLocks noGrp="1"/>
          </p:cNvSpPr>
          <p:nvPr>
            <p:ph type="title"/>
          </p:nvPr>
        </p:nvSpPr>
        <p:spPr/>
        <p:txBody>
          <a:bodyPr/>
          <a:lstStyle/>
          <a:p>
            <a:r>
              <a:rPr kumimoji="1" lang="zh-CN" altLang="en-US" dirty="0"/>
              <a:t>染色问题</a:t>
            </a:r>
          </a:p>
        </p:txBody>
      </p:sp>
      <p:sp>
        <p:nvSpPr>
          <p:cNvPr id="3" name="内容占位符 2">
            <a:extLst>
              <a:ext uri="{FF2B5EF4-FFF2-40B4-BE49-F238E27FC236}">
                <a16:creationId xmlns:a16="http://schemas.microsoft.com/office/drawing/2014/main" id="{952D871A-2E94-644F-902A-F4CB1CBD4932}"/>
              </a:ext>
            </a:extLst>
          </p:cNvPr>
          <p:cNvSpPr>
            <a:spLocks noGrp="1"/>
          </p:cNvSpPr>
          <p:nvPr>
            <p:ph idx="1"/>
          </p:nvPr>
        </p:nvSpPr>
        <p:spPr/>
        <p:txBody>
          <a:bodyPr/>
          <a:lstStyle/>
          <a:p>
            <a:r>
              <a:rPr lang="zh-CN" altLang="en-US" sz="2400" dirty="0"/>
              <a:t>资源共享问题</a:t>
            </a:r>
          </a:p>
        </p:txBody>
      </p:sp>
      <p:pic>
        <p:nvPicPr>
          <p:cNvPr id="4" name="Picture 4">
            <a:extLst>
              <a:ext uri="{FF2B5EF4-FFF2-40B4-BE49-F238E27FC236}">
                <a16:creationId xmlns:a16="http://schemas.microsoft.com/office/drawing/2014/main" id="{A5078679-DFB0-9540-ADE2-50F274AFD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36787"/>
            <a:ext cx="4135438" cy="411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95AD4A65-718B-A64D-8E61-14A28B78E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57574"/>
            <a:ext cx="4595813"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7731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E64F0-AFD8-8B42-8923-D3B8D16FFE1C}"/>
              </a:ext>
            </a:extLst>
          </p:cNvPr>
          <p:cNvSpPr>
            <a:spLocks noGrp="1"/>
          </p:cNvSpPr>
          <p:nvPr>
            <p:ph type="title"/>
          </p:nvPr>
        </p:nvSpPr>
        <p:spPr/>
        <p:txBody>
          <a:bodyPr/>
          <a:lstStyle/>
          <a:p>
            <a:r>
              <a:rPr lang="zh-CN" altLang="en-US" dirty="0"/>
              <a:t>染色问题</a:t>
            </a:r>
            <a:endParaRPr kumimoji="1" lang="zh-CN" altLang="en-US" dirty="0"/>
          </a:p>
        </p:txBody>
      </p:sp>
      <p:sp>
        <p:nvSpPr>
          <p:cNvPr id="3" name="内容占位符 2">
            <a:extLst>
              <a:ext uri="{FF2B5EF4-FFF2-40B4-BE49-F238E27FC236}">
                <a16:creationId xmlns:a16="http://schemas.microsoft.com/office/drawing/2014/main" id="{ACD52D67-8C11-3948-A3F3-B98C67244F91}"/>
              </a:ext>
            </a:extLst>
          </p:cNvPr>
          <p:cNvSpPr>
            <a:spLocks noGrp="1"/>
          </p:cNvSpPr>
          <p:nvPr>
            <p:ph idx="1"/>
          </p:nvPr>
        </p:nvSpPr>
        <p:spPr/>
        <p:txBody>
          <a:bodyPr/>
          <a:lstStyle/>
          <a:p>
            <a:r>
              <a:rPr kumimoji="1" lang="zh-CN" altLang="en-US" sz="2800" dirty="0"/>
              <a:t>多重曝光的颜色分配问题</a:t>
            </a:r>
          </a:p>
        </p:txBody>
      </p:sp>
      <p:pic>
        <p:nvPicPr>
          <p:cNvPr id="4" name="图片 3">
            <a:extLst>
              <a:ext uri="{FF2B5EF4-FFF2-40B4-BE49-F238E27FC236}">
                <a16:creationId xmlns:a16="http://schemas.microsoft.com/office/drawing/2014/main" id="{04BA23F3-B475-F448-8DE2-B5CA646E3CC9}"/>
              </a:ext>
            </a:extLst>
          </p:cNvPr>
          <p:cNvPicPr>
            <a:picLocks noChangeAspect="1"/>
          </p:cNvPicPr>
          <p:nvPr/>
        </p:nvPicPr>
        <p:blipFill>
          <a:blip r:embed="rId2"/>
          <a:stretch>
            <a:fillRect/>
          </a:stretch>
        </p:blipFill>
        <p:spPr>
          <a:xfrm>
            <a:off x="191344" y="2132856"/>
            <a:ext cx="6217749" cy="3878127"/>
          </a:xfrm>
          <a:prstGeom prst="rect">
            <a:avLst/>
          </a:prstGeom>
        </p:spPr>
      </p:pic>
      <p:pic>
        <p:nvPicPr>
          <p:cNvPr id="5" name="图片 4">
            <a:extLst>
              <a:ext uri="{FF2B5EF4-FFF2-40B4-BE49-F238E27FC236}">
                <a16:creationId xmlns:a16="http://schemas.microsoft.com/office/drawing/2014/main" id="{22826527-0330-5648-A9DE-4D8D0877ABCA}"/>
              </a:ext>
            </a:extLst>
          </p:cNvPr>
          <p:cNvPicPr>
            <a:picLocks noChangeAspect="1"/>
          </p:cNvPicPr>
          <p:nvPr/>
        </p:nvPicPr>
        <p:blipFill>
          <a:blip r:embed="rId3"/>
          <a:stretch>
            <a:fillRect/>
          </a:stretch>
        </p:blipFill>
        <p:spPr>
          <a:xfrm>
            <a:off x="6703457" y="2636912"/>
            <a:ext cx="5273535" cy="3087106"/>
          </a:xfrm>
          <a:prstGeom prst="rect">
            <a:avLst/>
          </a:prstGeom>
        </p:spPr>
      </p:pic>
    </p:spTree>
    <p:extLst>
      <p:ext uri="{BB962C8B-B14F-4D97-AF65-F5344CB8AC3E}">
        <p14:creationId xmlns:p14="http://schemas.microsoft.com/office/powerpoint/2010/main" val="4664661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FF0B4-270C-D249-8D69-526792745468}"/>
              </a:ext>
            </a:extLst>
          </p:cNvPr>
          <p:cNvSpPr>
            <a:spLocks noGrp="1"/>
          </p:cNvSpPr>
          <p:nvPr>
            <p:ph type="title"/>
          </p:nvPr>
        </p:nvSpPr>
        <p:spPr/>
        <p:txBody>
          <a:bodyPr/>
          <a:lstStyle/>
          <a:p>
            <a:r>
              <a:rPr kumimoji="1" lang="zh-CN" altLang="en-US" dirty="0"/>
              <a:t>网络流问题</a:t>
            </a:r>
          </a:p>
        </p:txBody>
      </p:sp>
      <p:sp>
        <p:nvSpPr>
          <p:cNvPr id="3" name="内容占位符 2">
            <a:extLst>
              <a:ext uri="{FF2B5EF4-FFF2-40B4-BE49-F238E27FC236}">
                <a16:creationId xmlns:a16="http://schemas.microsoft.com/office/drawing/2014/main" id="{DD0DAD5F-5AB6-094A-8B0E-01D73CCFF434}"/>
              </a:ext>
            </a:extLst>
          </p:cNvPr>
          <p:cNvSpPr>
            <a:spLocks noGrp="1"/>
          </p:cNvSpPr>
          <p:nvPr>
            <p:ph idx="1"/>
          </p:nvPr>
        </p:nvSpPr>
        <p:spPr/>
        <p:txBody>
          <a:bodyPr/>
          <a:lstStyle/>
          <a:p>
            <a:r>
              <a:rPr lang="zh-CN" altLang="zh-CN" sz="2400" dirty="0"/>
              <a:t>网络流问题是一类特殊的定义在图上的线性规划问题</a:t>
            </a:r>
            <a:endParaRPr lang="en-US" altLang="zh-CN" sz="2400" dirty="0"/>
          </a:p>
          <a:p>
            <a:r>
              <a:rPr lang="zh-CN" altLang="zh-CN" sz="2400" dirty="0"/>
              <a:t>在高层次综合调度、物理设计的划分、详细布局、时序优化等问题求解</a:t>
            </a:r>
            <a:r>
              <a:rPr lang="zh-CN" altLang="en-US" sz="2400" dirty="0"/>
              <a:t>中应用</a:t>
            </a:r>
            <a:endParaRPr lang="en-US" altLang="zh-CN" sz="2400" dirty="0"/>
          </a:p>
          <a:p>
            <a:r>
              <a:rPr lang="zh-CN" altLang="en-US" sz="2400" dirty="0"/>
              <a:t>有向图</a:t>
            </a:r>
            <a:r>
              <a:rPr lang="en" altLang="zh-CN" sz="2400" dirty="0"/>
              <a:t>G=(V,E)</a:t>
            </a:r>
            <a:r>
              <a:rPr lang="zh-CN" altLang="en" sz="2400" dirty="0"/>
              <a:t>，</a:t>
            </a:r>
            <a:r>
              <a:rPr lang="zh-CN" altLang="en-US" sz="2400" dirty="0"/>
              <a:t>除节点和边外，在流图上，对于边</a:t>
            </a:r>
            <a:r>
              <a:rPr lang="en-US" altLang="zh-CN" sz="2400" dirty="0"/>
              <a:t>(</a:t>
            </a:r>
            <a:r>
              <a:rPr lang="en" altLang="zh-CN" sz="2400" dirty="0" err="1"/>
              <a:t>u,v</a:t>
            </a:r>
            <a:r>
              <a:rPr lang="en" altLang="zh-CN" sz="2400" dirty="0"/>
              <a:t>)</a:t>
            </a:r>
            <a:r>
              <a:rPr lang="zh-CN" altLang="en-US" sz="2400" dirty="0"/>
              <a:t>定义了流的容量上界</a:t>
            </a:r>
            <a:r>
              <a:rPr lang="en" altLang="zh-CN" sz="2400" dirty="0"/>
              <a:t>c(</a:t>
            </a:r>
            <a:r>
              <a:rPr lang="en" altLang="zh-CN" sz="2400" dirty="0" err="1"/>
              <a:t>u,v</a:t>
            </a:r>
            <a:r>
              <a:rPr lang="en" altLang="zh-CN" sz="2400" dirty="0"/>
              <a:t>)</a:t>
            </a:r>
            <a:r>
              <a:rPr lang="zh-CN" altLang="en" sz="2400" dirty="0"/>
              <a:t>，</a:t>
            </a:r>
            <a:r>
              <a:rPr lang="zh-CN" altLang="en-US" sz="2400" dirty="0"/>
              <a:t>流过该边的代价</a:t>
            </a:r>
            <a:r>
              <a:rPr lang="en" altLang="zh-CN" sz="2400" dirty="0"/>
              <a:t>w(</a:t>
            </a:r>
            <a:r>
              <a:rPr lang="en" altLang="zh-CN" sz="2400" dirty="0" err="1"/>
              <a:t>u,v</a:t>
            </a:r>
            <a:r>
              <a:rPr lang="en" altLang="zh-CN" sz="2400" dirty="0"/>
              <a:t>)</a:t>
            </a:r>
            <a:r>
              <a:rPr lang="zh-CN" altLang="en-US" sz="2400" dirty="0"/>
              <a:t>以及相应的流量</a:t>
            </a:r>
            <a:r>
              <a:rPr lang="en" altLang="zh-CN" sz="2400" dirty="0"/>
              <a:t>f(</a:t>
            </a:r>
            <a:r>
              <a:rPr lang="en" altLang="zh-CN" sz="2400" dirty="0" err="1"/>
              <a:t>u,v</a:t>
            </a:r>
            <a:r>
              <a:rPr lang="en" altLang="zh-CN" sz="2400" dirty="0"/>
              <a:t>) </a:t>
            </a:r>
            <a:endParaRPr kumimoji="1" lang="zh-CN" altLang="en-US" sz="2400" dirty="0"/>
          </a:p>
        </p:txBody>
      </p:sp>
      <p:pic>
        <p:nvPicPr>
          <p:cNvPr id="50" name="图片 49">
            <a:extLst>
              <a:ext uri="{FF2B5EF4-FFF2-40B4-BE49-F238E27FC236}">
                <a16:creationId xmlns:a16="http://schemas.microsoft.com/office/drawing/2014/main" id="{3BC29590-6C13-2F48-BD9F-DE8D852E9E0A}"/>
              </a:ext>
            </a:extLst>
          </p:cNvPr>
          <p:cNvPicPr>
            <a:picLocks noChangeAspect="1"/>
          </p:cNvPicPr>
          <p:nvPr/>
        </p:nvPicPr>
        <p:blipFill>
          <a:blip r:embed="rId2"/>
          <a:stretch>
            <a:fillRect/>
          </a:stretch>
        </p:blipFill>
        <p:spPr>
          <a:xfrm>
            <a:off x="2690036" y="3304607"/>
            <a:ext cx="4772368" cy="3328554"/>
          </a:xfrm>
          <a:prstGeom prst="rect">
            <a:avLst/>
          </a:prstGeom>
        </p:spPr>
      </p:pic>
      <p:sp>
        <p:nvSpPr>
          <p:cNvPr id="49" name="文本框 48">
            <a:extLst>
              <a:ext uri="{FF2B5EF4-FFF2-40B4-BE49-F238E27FC236}">
                <a16:creationId xmlns:a16="http://schemas.microsoft.com/office/drawing/2014/main" id="{5955853F-F45B-C24F-AE0A-7998D2CBC567}"/>
              </a:ext>
            </a:extLst>
          </p:cNvPr>
          <p:cNvSpPr txBox="1"/>
          <p:nvPr/>
        </p:nvSpPr>
        <p:spPr>
          <a:xfrm>
            <a:off x="6312024" y="3304607"/>
            <a:ext cx="2664296" cy="369332"/>
          </a:xfrm>
          <a:prstGeom prst="rect">
            <a:avLst/>
          </a:prstGeom>
          <a:noFill/>
        </p:spPr>
        <p:txBody>
          <a:bodyPr wrap="square" rtlCol="0">
            <a:spAutoFit/>
          </a:bodyPr>
          <a:lstStyle/>
          <a:p>
            <a:r>
              <a:rPr kumimoji="1" lang="en-US" altLang="zh-CN" dirty="0"/>
              <a:t>capacity/flow, cost</a:t>
            </a:r>
            <a:endParaRPr kumimoji="1" lang="zh-CN" altLang="en-US" dirty="0"/>
          </a:p>
        </p:txBody>
      </p:sp>
      <p:sp>
        <p:nvSpPr>
          <p:cNvPr id="51" name="文本框 50">
            <a:extLst>
              <a:ext uri="{FF2B5EF4-FFF2-40B4-BE49-F238E27FC236}">
                <a16:creationId xmlns:a16="http://schemas.microsoft.com/office/drawing/2014/main" id="{1C2B1583-D836-684F-9E65-25BE1E0B5B72}"/>
              </a:ext>
            </a:extLst>
          </p:cNvPr>
          <p:cNvSpPr txBox="1"/>
          <p:nvPr/>
        </p:nvSpPr>
        <p:spPr>
          <a:xfrm>
            <a:off x="3575720" y="6263829"/>
            <a:ext cx="504056" cy="369332"/>
          </a:xfrm>
          <a:prstGeom prst="rect">
            <a:avLst/>
          </a:prstGeom>
          <a:solidFill>
            <a:schemeClr val="bg1"/>
          </a:solidFill>
        </p:spPr>
        <p:txBody>
          <a:bodyPr wrap="square" rtlCol="0">
            <a:spAutoFit/>
          </a:bodyPr>
          <a:lstStyle/>
          <a:p>
            <a:r>
              <a:rPr kumimoji="1" lang="en-US" altLang="zh-CN" dirty="0"/>
              <a:t>s</a:t>
            </a:r>
            <a:endParaRPr kumimoji="1" lang="zh-CN" altLang="en-US" dirty="0"/>
          </a:p>
        </p:txBody>
      </p:sp>
      <p:sp>
        <p:nvSpPr>
          <p:cNvPr id="52" name="文本框 51">
            <a:extLst>
              <a:ext uri="{FF2B5EF4-FFF2-40B4-BE49-F238E27FC236}">
                <a16:creationId xmlns:a16="http://schemas.microsoft.com/office/drawing/2014/main" id="{726E6985-10EC-B546-A285-F3081DC1C962}"/>
              </a:ext>
            </a:extLst>
          </p:cNvPr>
          <p:cNvSpPr txBox="1"/>
          <p:nvPr/>
        </p:nvSpPr>
        <p:spPr>
          <a:xfrm>
            <a:off x="7083321" y="5369892"/>
            <a:ext cx="504056" cy="369332"/>
          </a:xfrm>
          <a:prstGeom prst="rect">
            <a:avLst/>
          </a:prstGeom>
          <a:solidFill>
            <a:schemeClr val="bg1"/>
          </a:solidFill>
        </p:spPr>
        <p:txBody>
          <a:bodyPr wrap="square" rtlCol="0">
            <a:spAutoFit/>
          </a:bodyPr>
          <a:lstStyle/>
          <a:p>
            <a:r>
              <a:rPr kumimoji="1" lang="en-US" altLang="zh-CN" dirty="0"/>
              <a:t>t</a:t>
            </a:r>
            <a:endParaRPr kumimoji="1" lang="zh-CN" altLang="en-US" dirty="0"/>
          </a:p>
        </p:txBody>
      </p:sp>
    </p:spTree>
    <p:extLst>
      <p:ext uri="{BB962C8B-B14F-4D97-AF65-F5344CB8AC3E}">
        <p14:creationId xmlns:p14="http://schemas.microsoft.com/office/powerpoint/2010/main" val="20604646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57579-2C9F-5640-B1EB-38FFF10F89AE}"/>
              </a:ext>
            </a:extLst>
          </p:cNvPr>
          <p:cNvSpPr>
            <a:spLocks noGrp="1"/>
          </p:cNvSpPr>
          <p:nvPr>
            <p:ph type="title"/>
          </p:nvPr>
        </p:nvSpPr>
        <p:spPr/>
        <p:txBody>
          <a:bodyPr/>
          <a:lstStyle/>
          <a:p>
            <a:r>
              <a:rPr kumimoji="1" lang="zh-CN" altLang="en-US" dirty="0"/>
              <a:t>最大流问题</a:t>
            </a:r>
          </a:p>
        </p:txBody>
      </p:sp>
      <p:sp>
        <p:nvSpPr>
          <p:cNvPr id="3" name="内容占位符 2">
            <a:extLst>
              <a:ext uri="{FF2B5EF4-FFF2-40B4-BE49-F238E27FC236}">
                <a16:creationId xmlns:a16="http://schemas.microsoft.com/office/drawing/2014/main" id="{0721212A-01F0-4246-AA08-5D46DBC191AA}"/>
              </a:ext>
            </a:extLst>
          </p:cNvPr>
          <p:cNvSpPr>
            <a:spLocks noGrp="1"/>
          </p:cNvSpPr>
          <p:nvPr>
            <p:ph idx="1"/>
          </p:nvPr>
        </p:nvSpPr>
        <p:spPr/>
        <p:txBody>
          <a:bodyPr/>
          <a:lstStyle/>
          <a:p>
            <a:r>
              <a:rPr lang="zh-CN" altLang="zh-CN" sz="2800" dirty="0"/>
              <a:t>在满上上述约束的前提下，寻找从</a:t>
            </a:r>
            <a:r>
              <a:rPr lang="en-US" altLang="zh-CN" sz="2800" dirty="0"/>
              <a:t>s</a:t>
            </a:r>
            <a:r>
              <a:rPr lang="zh-CN" altLang="zh-CN" sz="2800" dirty="0"/>
              <a:t>到</a:t>
            </a:r>
            <a:r>
              <a:rPr lang="en-US" altLang="zh-CN" sz="2800" dirty="0"/>
              <a:t>t</a:t>
            </a:r>
            <a:r>
              <a:rPr lang="zh-CN" altLang="zh-CN" sz="2800" dirty="0"/>
              <a:t>的最大流</a:t>
            </a:r>
            <a:endParaRPr lang="en-US" altLang="zh-CN" sz="2800" dirty="0"/>
          </a:p>
          <a:p>
            <a:r>
              <a:rPr kumimoji="1" lang="zh-CN" altLang="en-US" sz="2800" dirty="0"/>
              <a:t>深度优先搜索，找到</a:t>
            </a:r>
            <a:r>
              <a:rPr kumimoji="1" lang="en-US" altLang="zh-CN" sz="2800" dirty="0"/>
              <a:t>s</a:t>
            </a:r>
            <a:r>
              <a:rPr kumimoji="1" lang="zh-CN" altLang="en-US" sz="2800" dirty="0"/>
              <a:t>到</a:t>
            </a:r>
            <a:r>
              <a:rPr kumimoji="1" lang="en-US" altLang="zh-CN" sz="2800" dirty="0"/>
              <a:t>t</a:t>
            </a:r>
            <a:r>
              <a:rPr kumimoji="1" lang="zh-CN" altLang="en-US" sz="2800" dirty="0"/>
              <a:t>的路径</a:t>
            </a:r>
            <a:endParaRPr kumimoji="1" lang="en-US" altLang="zh-CN" sz="2800" dirty="0"/>
          </a:p>
          <a:p>
            <a:r>
              <a:rPr lang="zh-CN" altLang="en-US" sz="2800" dirty="0"/>
              <a:t>构造残量网络，继续推流</a:t>
            </a:r>
            <a:endParaRPr kumimoji="1" lang="zh-CN" altLang="en-US" sz="2800" dirty="0"/>
          </a:p>
        </p:txBody>
      </p:sp>
      <p:pic>
        <p:nvPicPr>
          <p:cNvPr id="4" name="图片 3">
            <a:extLst>
              <a:ext uri="{FF2B5EF4-FFF2-40B4-BE49-F238E27FC236}">
                <a16:creationId xmlns:a16="http://schemas.microsoft.com/office/drawing/2014/main" id="{D9C664FC-D8F2-6B41-AAD2-ED54390EC22F}"/>
              </a:ext>
            </a:extLst>
          </p:cNvPr>
          <p:cNvPicPr>
            <a:picLocks noChangeAspect="1"/>
          </p:cNvPicPr>
          <p:nvPr/>
        </p:nvPicPr>
        <p:blipFill>
          <a:blip r:embed="rId2"/>
          <a:stretch>
            <a:fillRect/>
          </a:stretch>
        </p:blipFill>
        <p:spPr>
          <a:xfrm>
            <a:off x="1199456" y="3342979"/>
            <a:ext cx="3615916" cy="2717924"/>
          </a:xfrm>
          <a:prstGeom prst="rect">
            <a:avLst/>
          </a:prstGeom>
        </p:spPr>
      </p:pic>
      <p:pic>
        <p:nvPicPr>
          <p:cNvPr id="5" name="图片 4">
            <a:extLst>
              <a:ext uri="{FF2B5EF4-FFF2-40B4-BE49-F238E27FC236}">
                <a16:creationId xmlns:a16="http://schemas.microsoft.com/office/drawing/2014/main" id="{3EC1C026-6726-614E-8BA4-747F43F58E81}"/>
              </a:ext>
            </a:extLst>
          </p:cNvPr>
          <p:cNvPicPr>
            <a:picLocks noChangeAspect="1"/>
          </p:cNvPicPr>
          <p:nvPr/>
        </p:nvPicPr>
        <p:blipFill>
          <a:blip r:embed="rId3"/>
          <a:stretch>
            <a:fillRect/>
          </a:stretch>
        </p:blipFill>
        <p:spPr>
          <a:xfrm>
            <a:off x="6021832" y="3001320"/>
            <a:ext cx="4368924" cy="3059583"/>
          </a:xfrm>
          <a:prstGeom prst="rect">
            <a:avLst/>
          </a:prstGeom>
        </p:spPr>
      </p:pic>
    </p:spTree>
    <p:extLst>
      <p:ext uri="{BB962C8B-B14F-4D97-AF65-F5344CB8AC3E}">
        <p14:creationId xmlns:p14="http://schemas.microsoft.com/office/powerpoint/2010/main" val="2277831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66D59-55C3-4A4E-AAE1-CFB25829CB02}"/>
              </a:ext>
            </a:extLst>
          </p:cNvPr>
          <p:cNvSpPr>
            <a:spLocks noGrp="1"/>
          </p:cNvSpPr>
          <p:nvPr>
            <p:ph type="title"/>
          </p:nvPr>
        </p:nvSpPr>
        <p:spPr/>
        <p:txBody>
          <a:bodyPr/>
          <a:lstStyle/>
          <a:p>
            <a:r>
              <a:rPr kumimoji="1" lang="zh-CN" altLang="en-US" dirty="0"/>
              <a:t>最小代价最大流问题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BCD6A2-863C-2C4E-9F5F-203DFB49F92C}"/>
                  </a:ext>
                </a:extLst>
              </p:cNvPr>
              <p:cNvSpPr>
                <a:spLocks noGrp="1"/>
              </p:cNvSpPr>
              <p:nvPr>
                <p:ph idx="1"/>
              </p:nvPr>
            </p:nvSpPr>
            <p:spPr/>
            <p:txBody>
              <a:bodyPr/>
              <a:lstStyle/>
              <a:p>
                <a:pPr lvl="0"/>
                <a:r>
                  <a:rPr lang="zh-CN" altLang="zh-CN" sz="2400" dirty="0"/>
                  <a:t>在满足网络流约束的前提下，寻找从</a:t>
                </a:r>
                <a:r>
                  <a:rPr lang="en-US" altLang="zh-CN" sz="2400" dirty="0"/>
                  <a:t>s</a:t>
                </a:r>
                <a:r>
                  <a:rPr lang="zh-CN" altLang="zh-CN" sz="2400" dirty="0"/>
                  <a:t>到</a:t>
                </a:r>
                <a:r>
                  <a:rPr lang="en-US" altLang="zh-CN" sz="2400" dirty="0"/>
                  <a:t>t</a:t>
                </a:r>
                <a:r>
                  <a:rPr lang="zh-CN" altLang="zh-CN" sz="2400" dirty="0"/>
                  <a:t>的代价最小的最大流</a:t>
                </a:r>
                <a:r>
                  <a:rPr lang="en-US" altLang="zh-CN" sz="2400" dirty="0"/>
                  <a:t>f</a:t>
                </a:r>
                <a:r>
                  <a:rPr lang="zh-CN" altLang="zh-CN" sz="2400" dirty="0"/>
                  <a:t>。其代价可以表示为：</a:t>
                </a:r>
              </a:p>
              <a:p>
                <a:pPr marL="0" indent="0" algn="ctr">
                  <a:buNone/>
                </a:pPr>
                <a14:m>
                  <m:oMath xmlns:m="http://schemas.openxmlformats.org/officeDocument/2006/math">
                    <m:nary>
                      <m:naryPr>
                        <m:chr m:val="∑"/>
                        <m:limLoc m:val="undOvr"/>
                        <m:supHide m:val="on"/>
                        <m:ctrlPr>
                          <a:rPr lang="zh-CN" altLang="zh-CN" sz="2800" i="1">
                            <a:latin typeface="Cambria Math" panose="02040503050406030204" pitchFamily="18" charset="0"/>
                          </a:rPr>
                        </m:ctrlPr>
                      </m:naryPr>
                      <m:sub>
                        <m:d>
                          <m:dPr>
                            <m:ctrlPr>
                              <a:rPr lang="zh-CN" altLang="zh-CN" sz="2800" i="1">
                                <a:latin typeface="Cambria Math" panose="02040503050406030204" pitchFamily="18" charset="0"/>
                              </a:rPr>
                            </m:ctrlPr>
                          </m:dPr>
                          <m:e>
                            <m:r>
                              <a:rPr lang="en-US" altLang="zh-CN" sz="2800" i="1">
                                <a:latin typeface="Cambria Math" panose="02040503050406030204" pitchFamily="18" charset="0"/>
                              </a:rPr>
                              <m:t>𝑢</m:t>
                            </m:r>
                            <m:r>
                              <a:rPr lang="en-US" altLang="zh-CN" sz="2800" i="1">
                                <a:latin typeface="Cambria Math" panose="02040503050406030204" pitchFamily="18" charset="0"/>
                              </a:rPr>
                              <m:t>,</m:t>
                            </m:r>
                            <m:r>
                              <a:rPr lang="en-US" altLang="zh-CN" sz="2800" i="1">
                                <a:latin typeface="Cambria Math" panose="02040503050406030204" pitchFamily="18" charset="0"/>
                              </a:rPr>
                              <m:t>𝑣</m:t>
                            </m:r>
                          </m:e>
                        </m:d>
                        <m:r>
                          <a:rPr lang="en-US" altLang="zh-CN" sz="2800" i="1">
                            <a:latin typeface="Cambria Math" panose="02040503050406030204" pitchFamily="18" charset="0"/>
                          </a:rPr>
                          <m:t>∈</m:t>
                        </m:r>
                        <m:r>
                          <a:rPr lang="en-US" altLang="zh-CN" sz="2800" i="1">
                            <a:latin typeface="Cambria Math" panose="02040503050406030204" pitchFamily="18" charset="0"/>
                          </a:rPr>
                          <m:t>𝐸</m:t>
                        </m:r>
                      </m:sub>
                      <m:sup/>
                      <m:e>
                        <m:r>
                          <a:rPr lang="en-US" altLang="zh-CN" sz="2800" i="1">
                            <a:latin typeface="Cambria Math" panose="02040503050406030204" pitchFamily="18" charset="0"/>
                          </a:rPr>
                          <m:t>𝑤</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𝑢</m:t>
                            </m:r>
                            <m:r>
                              <a:rPr lang="en-US" altLang="zh-CN" sz="2800" i="1">
                                <a:latin typeface="Cambria Math" panose="02040503050406030204" pitchFamily="18" charset="0"/>
                              </a:rPr>
                              <m:t>,</m:t>
                            </m:r>
                            <m:r>
                              <a:rPr lang="en-US" altLang="zh-CN" sz="2800" i="1">
                                <a:latin typeface="Cambria Math" panose="02040503050406030204" pitchFamily="18" charset="0"/>
                              </a:rPr>
                              <m:t>𝑣</m:t>
                            </m:r>
                          </m:e>
                        </m:d>
                        <m:r>
                          <a:rPr lang="en-US" altLang="zh-CN" sz="2800" i="1">
                            <a:latin typeface="Cambria Math" panose="02040503050406030204" pitchFamily="18" charset="0"/>
                          </a:rPr>
                          <m:t>𝑓</m:t>
                        </m:r>
                        <m:r>
                          <a:rPr lang="en-US" altLang="zh-CN" sz="2800" i="1">
                            <a:latin typeface="Cambria Math" panose="02040503050406030204" pitchFamily="18" charset="0"/>
                          </a:rPr>
                          <m:t>(</m:t>
                        </m:r>
                        <m:r>
                          <a:rPr lang="en-US" altLang="zh-CN" sz="2800" i="1">
                            <a:latin typeface="Cambria Math" panose="02040503050406030204" pitchFamily="18" charset="0"/>
                          </a:rPr>
                          <m:t>𝑢</m:t>
                        </m:r>
                        <m:r>
                          <a:rPr lang="en-US" altLang="zh-CN" sz="2800" i="1">
                            <a:latin typeface="Cambria Math" panose="02040503050406030204" pitchFamily="18" charset="0"/>
                          </a:rPr>
                          <m:t>,</m:t>
                        </m:r>
                        <m:r>
                          <a:rPr lang="en-US" altLang="zh-CN" sz="2800" i="1">
                            <a:latin typeface="Cambria Math" panose="02040503050406030204" pitchFamily="18" charset="0"/>
                          </a:rPr>
                          <m:t>𝑣</m:t>
                        </m:r>
                        <m:r>
                          <a:rPr lang="en-US" altLang="zh-CN" sz="2800" i="1">
                            <a:latin typeface="Cambria Math" panose="02040503050406030204" pitchFamily="18" charset="0"/>
                          </a:rPr>
                          <m:t>)</m:t>
                        </m:r>
                      </m:e>
                    </m:nary>
                  </m:oMath>
                </a14:m>
                <a:r>
                  <a:rPr lang="zh-CN" altLang="zh-CN" sz="2800" dirty="0">
                    <a:effectLst/>
                  </a:rPr>
                  <a:t> </a:t>
                </a:r>
                <a:endParaRPr lang="en-US" altLang="zh-CN" sz="2800" dirty="0">
                  <a:effectLst/>
                </a:endParaRPr>
              </a:p>
              <a:p>
                <a:r>
                  <a:rPr kumimoji="1" lang="zh-CN" altLang="en-US" sz="2800" dirty="0"/>
                  <a:t>相比最大流问题的差别：</a:t>
                </a:r>
                <a:endParaRPr kumimoji="1" lang="en-US" altLang="zh-CN" sz="2800" dirty="0"/>
              </a:p>
              <a:p>
                <a:pPr lvl="1"/>
                <a:r>
                  <a:rPr lang="zh-CN" altLang="en-US" sz="2400" dirty="0"/>
                  <a:t>在残量网络上采用最短路径算法，寻找代价最小的路径推流</a:t>
                </a:r>
                <a:endParaRPr lang="en-US" altLang="zh-CN" sz="2400" dirty="0"/>
              </a:p>
              <a:p>
                <a:pPr lvl="1"/>
                <a:r>
                  <a:rPr kumimoji="1" lang="zh-CN" altLang="en-US" sz="2400" dirty="0"/>
                  <a:t>反向边代价为</a:t>
                </a:r>
                <a:r>
                  <a:rPr kumimoji="1" lang="en-US" altLang="zh-CN" sz="2400" dirty="0"/>
                  <a:t>-c(</a:t>
                </a:r>
                <a:r>
                  <a:rPr kumimoji="1" lang="en-US" altLang="zh-CN" sz="2400" dirty="0" err="1"/>
                  <a:t>u,v</a:t>
                </a:r>
                <a:r>
                  <a:rPr kumimoji="1" lang="en-US" altLang="zh-CN" sz="2400" dirty="0"/>
                  <a:t>)</a:t>
                </a:r>
                <a:endParaRPr kumimoji="1" lang="zh-CN" altLang="en-US" sz="2400" dirty="0"/>
              </a:p>
            </p:txBody>
          </p:sp>
        </mc:Choice>
        <mc:Fallback xmlns="">
          <p:sp>
            <p:nvSpPr>
              <p:cNvPr id="3" name="内容占位符 2">
                <a:extLst>
                  <a:ext uri="{FF2B5EF4-FFF2-40B4-BE49-F238E27FC236}">
                    <a16:creationId xmlns:a16="http://schemas.microsoft.com/office/drawing/2014/main" id="{B9BCD6A2-863C-2C4E-9F5F-203DFB49F92C}"/>
                  </a:ext>
                </a:extLst>
              </p:cNvPr>
              <p:cNvSpPr>
                <a:spLocks noGrp="1" noRot="1" noChangeAspect="1" noMove="1" noResize="1" noEditPoints="1" noAdjustHandles="1" noChangeArrowheads="1" noChangeShapeType="1" noTextEdit="1"/>
              </p:cNvSpPr>
              <p:nvPr>
                <p:ph idx="1"/>
              </p:nvPr>
            </p:nvSpPr>
            <p:spPr>
              <a:blipFill>
                <a:blip r:embed="rId2"/>
                <a:stretch>
                  <a:fillRect l="-925" t="-1316" r="-34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B44B255-7E03-AF41-9255-E0B431237E69}"/>
              </a:ext>
            </a:extLst>
          </p:cNvPr>
          <p:cNvPicPr>
            <a:picLocks noChangeAspect="1"/>
          </p:cNvPicPr>
          <p:nvPr/>
        </p:nvPicPr>
        <p:blipFill>
          <a:blip r:embed="rId3"/>
          <a:stretch>
            <a:fillRect/>
          </a:stretch>
        </p:blipFill>
        <p:spPr>
          <a:xfrm>
            <a:off x="5879976" y="4009544"/>
            <a:ext cx="4951253" cy="2848935"/>
          </a:xfrm>
          <a:prstGeom prst="rect">
            <a:avLst/>
          </a:prstGeom>
        </p:spPr>
      </p:pic>
    </p:spTree>
    <p:extLst>
      <p:ext uri="{BB962C8B-B14F-4D97-AF65-F5344CB8AC3E}">
        <p14:creationId xmlns:p14="http://schemas.microsoft.com/office/powerpoint/2010/main" val="707192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0C652-21A8-544D-8B66-F34BD1F10227}"/>
              </a:ext>
            </a:extLst>
          </p:cNvPr>
          <p:cNvSpPr>
            <a:spLocks noGrp="1"/>
          </p:cNvSpPr>
          <p:nvPr>
            <p:ph type="title"/>
          </p:nvPr>
        </p:nvSpPr>
        <p:spPr/>
        <p:txBody>
          <a:bodyPr/>
          <a:lstStyle/>
          <a:p>
            <a:r>
              <a:rPr lang="zh-CN" altLang="en-US" sz="3600" dirty="0"/>
              <a:t>第三章 高层次综合算法</a:t>
            </a:r>
          </a:p>
        </p:txBody>
      </p:sp>
      <p:sp>
        <p:nvSpPr>
          <p:cNvPr id="3" name="内容占位符 2">
            <a:extLst>
              <a:ext uri="{FF2B5EF4-FFF2-40B4-BE49-F238E27FC236}">
                <a16:creationId xmlns:a16="http://schemas.microsoft.com/office/drawing/2014/main" id="{39B53E9C-0EC9-F14B-8AFF-926961E144AB}"/>
              </a:ext>
            </a:extLst>
          </p:cNvPr>
          <p:cNvSpPr>
            <a:spLocks noGrp="1"/>
          </p:cNvSpPr>
          <p:nvPr>
            <p:ph idx="1"/>
          </p:nvPr>
        </p:nvSpPr>
        <p:spPr/>
        <p:txBody>
          <a:bodyPr/>
          <a:lstStyle/>
          <a:p>
            <a:r>
              <a:rPr lang="zh-CN" altLang="en-US" dirty="0"/>
              <a:t>高层次综合问题 </a:t>
            </a:r>
            <a:endParaRPr lang="en-US" altLang="zh-CN" dirty="0"/>
          </a:p>
          <a:p>
            <a:r>
              <a:rPr lang="zh-CN" altLang="en-US" dirty="0"/>
              <a:t>调度算法 </a:t>
            </a:r>
            <a:endParaRPr lang="en-US" altLang="zh-CN" dirty="0"/>
          </a:p>
          <a:p>
            <a:r>
              <a:rPr lang="zh-CN" altLang="en-US" dirty="0"/>
              <a:t>共享与绑定</a:t>
            </a:r>
            <a:endParaRPr lang="en-US" altLang="zh-CN" dirty="0"/>
          </a:p>
          <a:p>
            <a:r>
              <a:rPr lang="zh-CN" altLang="en-US" dirty="0"/>
              <a:t>控制逻辑综合 </a:t>
            </a:r>
            <a:endParaRPr lang="en-US" altLang="zh-CN" dirty="0"/>
          </a:p>
          <a:p>
            <a:r>
              <a:rPr kumimoji="1" lang="zh-CN" altLang="en-US" dirty="0"/>
              <a:t>存储优化</a:t>
            </a:r>
            <a:endParaRPr kumimoji="1" lang="en-US" altLang="zh-CN" dirty="0"/>
          </a:p>
          <a:p>
            <a:r>
              <a:rPr lang="zh-CN" altLang="en-US" dirty="0"/>
              <a:t>设计空间探索</a:t>
            </a:r>
            <a:endParaRPr kumimoji="1" lang="zh-CN" altLang="en-US" dirty="0"/>
          </a:p>
        </p:txBody>
      </p:sp>
    </p:spTree>
    <p:extLst>
      <p:ext uri="{BB962C8B-B14F-4D97-AF65-F5344CB8AC3E}">
        <p14:creationId xmlns:p14="http://schemas.microsoft.com/office/powerpoint/2010/main" val="40903569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A857B-AD03-1746-96B5-0D4F9FC140BE}"/>
              </a:ext>
            </a:extLst>
          </p:cNvPr>
          <p:cNvSpPr>
            <a:spLocks noGrp="1"/>
          </p:cNvSpPr>
          <p:nvPr>
            <p:ph type="title"/>
          </p:nvPr>
        </p:nvSpPr>
        <p:spPr/>
        <p:txBody>
          <a:bodyPr/>
          <a:lstStyle/>
          <a:p>
            <a:r>
              <a:rPr kumimoji="1" lang="en-US" altLang="zh-CN" dirty="0"/>
              <a:t>LLVM</a:t>
            </a:r>
            <a:r>
              <a:rPr kumimoji="1" lang="zh-CN" altLang="en-US" dirty="0"/>
              <a:t>中间表示</a:t>
            </a:r>
          </a:p>
        </p:txBody>
      </p:sp>
      <p:sp>
        <p:nvSpPr>
          <p:cNvPr id="3" name="内容占位符 2">
            <a:extLst>
              <a:ext uri="{FF2B5EF4-FFF2-40B4-BE49-F238E27FC236}">
                <a16:creationId xmlns:a16="http://schemas.microsoft.com/office/drawing/2014/main" id="{55C2904F-8856-6F40-9D07-C57367F3F9A3}"/>
              </a:ext>
            </a:extLst>
          </p:cNvPr>
          <p:cNvSpPr>
            <a:spLocks noGrp="1"/>
          </p:cNvSpPr>
          <p:nvPr>
            <p:ph idx="1"/>
          </p:nvPr>
        </p:nvSpPr>
        <p:spPr/>
        <p:txBody>
          <a:bodyPr/>
          <a:lstStyle/>
          <a:p>
            <a:pPr>
              <a:lnSpc>
                <a:spcPct val="150000"/>
              </a:lnSpc>
            </a:pPr>
            <a:r>
              <a:rPr lang="en" altLang="zh-CN" sz="2400" dirty="0"/>
              <a:t>LLVM</a:t>
            </a:r>
            <a:r>
              <a:rPr lang="zh-CN" altLang="en-US" sz="2400" dirty="0"/>
              <a:t>的变量</a:t>
            </a:r>
          </a:p>
          <a:p>
            <a:pPr lvl="1" indent="-342900">
              <a:lnSpc>
                <a:spcPct val="150000"/>
              </a:lnSpc>
              <a:buFont typeface="Wingdings" pitchFamily="2" charset="2"/>
              <a:buChar char="ü"/>
            </a:pPr>
            <a:r>
              <a:rPr lang="zh-CN" altLang="zh-CN" sz="2000" dirty="0"/>
              <a:t>全局变量以</a:t>
            </a:r>
            <a:r>
              <a:rPr lang="en-US" altLang="zh-CN" sz="2000" dirty="0"/>
              <a:t>@</a:t>
            </a:r>
            <a:r>
              <a:rPr lang="zh-CN" altLang="zh-CN" sz="2000" dirty="0"/>
              <a:t>开头，一般是函数名或者是全局的变量</a:t>
            </a:r>
            <a:endParaRPr lang="en-US" altLang="zh-CN" sz="2000" dirty="0"/>
          </a:p>
          <a:p>
            <a:pPr lvl="1" indent="-342900">
              <a:lnSpc>
                <a:spcPct val="150000"/>
              </a:lnSpc>
              <a:buFont typeface="Wingdings" pitchFamily="2" charset="2"/>
              <a:buChar char="ü"/>
            </a:pPr>
            <a:r>
              <a:rPr lang="zh-CN" altLang="zh-CN" sz="2000" dirty="0"/>
              <a:t>局部变量以</a:t>
            </a:r>
            <a:r>
              <a:rPr lang="en-US" altLang="zh-CN" sz="2000" dirty="0"/>
              <a:t>%</a:t>
            </a:r>
            <a:r>
              <a:rPr lang="zh-CN" altLang="zh-CN" sz="2000" dirty="0"/>
              <a:t>开头</a:t>
            </a:r>
            <a:endParaRPr lang="en-US" altLang="zh-CN" sz="2000" dirty="0"/>
          </a:p>
          <a:p>
            <a:pPr lvl="1" indent="-342900">
              <a:lnSpc>
                <a:spcPct val="150000"/>
              </a:lnSpc>
              <a:buFont typeface="Wingdings" pitchFamily="2" charset="2"/>
              <a:buChar char="ü"/>
            </a:pPr>
            <a:r>
              <a:rPr lang="zh-CN" altLang="zh-CN" sz="2000" dirty="0"/>
              <a:t>全局和局部变量可以分为以字母开头的命名变量，一般来源于原始的</a:t>
            </a:r>
            <a:r>
              <a:rPr lang="en-US" altLang="zh-CN" sz="2000" dirty="0"/>
              <a:t>C/C++</a:t>
            </a:r>
            <a:r>
              <a:rPr lang="zh-CN" altLang="zh-CN" sz="2000" dirty="0"/>
              <a:t>程序的变量名</a:t>
            </a:r>
            <a:endParaRPr lang="en-US" altLang="zh-CN" sz="2000" dirty="0"/>
          </a:p>
          <a:p>
            <a:pPr lvl="1" indent="-342900">
              <a:lnSpc>
                <a:spcPct val="150000"/>
              </a:lnSpc>
              <a:buFont typeface="Wingdings" pitchFamily="2" charset="2"/>
              <a:buChar char="ü"/>
            </a:pPr>
            <a:r>
              <a:rPr lang="zh-CN" altLang="zh-CN" sz="2000" dirty="0"/>
              <a:t>以数字命名的未命名变量，用于在编译过程中生成临时变量，不会与命名变量重名 </a:t>
            </a:r>
            <a:endParaRPr kumimoji="1" lang="zh-CN" altLang="en-US" sz="2000" dirty="0"/>
          </a:p>
        </p:txBody>
      </p:sp>
      <p:sp>
        <p:nvSpPr>
          <p:cNvPr id="4" name="矩形 3">
            <a:extLst>
              <a:ext uri="{FF2B5EF4-FFF2-40B4-BE49-F238E27FC236}">
                <a16:creationId xmlns:a16="http://schemas.microsoft.com/office/drawing/2014/main" id="{5207DFF4-0A90-F446-99E2-C59B5CF25A77}"/>
              </a:ext>
            </a:extLst>
          </p:cNvPr>
          <p:cNvSpPr/>
          <p:nvPr/>
        </p:nvSpPr>
        <p:spPr>
          <a:xfrm>
            <a:off x="983432" y="4437112"/>
            <a:ext cx="6096000" cy="1418915"/>
          </a:xfrm>
          <a:prstGeom prst="rect">
            <a:avLst/>
          </a:prstGeom>
          <a:ln>
            <a:solidFill>
              <a:schemeClr val="tx2"/>
            </a:solidFill>
          </a:ln>
        </p:spPr>
        <p:txBody>
          <a:bodyPr>
            <a:spAutoFit/>
          </a:bodyPr>
          <a:lstStyle/>
          <a:p>
            <a:pPr indent="304800" algn="just">
              <a:lnSpc>
                <a:spcPct val="150000"/>
              </a:lnSpc>
            </a:pPr>
            <a:r>
              <a:rPr lang="zh-CN" altLang="zh-CN" sz="2000" kern="100" dirty="0">
                <a:latin typeface="Times New Roman" panose="02020603050405020304" pitchFamily="18" charset="0"/>
              </a:rPr>
              <a:t>全局变量：</a:t>
            </a:r>
            <a:r>
              <a:rPr lang="en-US" altLang="zh-CN" sz="2000" kern="100" dirty="0">
                <a:latin typeface="Times New Roman" panose="02020603050405020304" pitchFamily="18" charset="0"/>
              </a:rPr>
              <a:t>@add</a:t>
            </a:r>
            <a:endParaRPr lang="zh-CN" altLang="zh-CN" sz="2000" kern="100" dirty="0">
              <a:latin typeface="Times New Roman" panose="02020603050405020304" pitchFamily="18" charset="0"/>
            </a:endParaRPr>
          </a:p>
          <a:p>
            <a:pPr indent="304800" algn="just">
              <a:lnSpc>
                <a:spcPct val="150000"/>
              </a:lnSpc>
            </a:pPr>
            <a:r>
              <a:rPr lang="zh-CN" altLang="zh-CN" sz="2000" kern="100" dirty="0">
                <a:latin typeface="Times New Roman" panose="02020603050405020304" pitchFamily="18" charset="0"/>
              </a:rPr>
              <a:t>局部命名变量：</a:t>
            </a:r>
            <a:r>
              <a:rPr lang="en-US" altLang="zh-CN" sz="2000" kern="100" dirty="0">
                <a:latin typeface="Times New Roman" panose="02020603050405020304" pitchFamily="18" charset="0"/>
              </a:rPr>
              <a:t>%counter</a:t>
            </a:r>
            <a:endParaRPr lang="zh-CN" altLang="zh-CN" sz="2000" kern="100" dirty="0">
              <a:latin typeface="Times New Roman" panose="02020603050405020304" pitchFamily="18" charset="0"/>
            </a:endParaRPr>
          </a:p>
          <a:p>
            <a:pPr indent="304800" algn="just">
              <a:lnSpc>
                <a:spcPct val="150000"/>
              </a:lnSpc>
            </a:pPr>
            <a:r>
              <a:rPr lang="zh-CN" altLang="zh-CN" sz="2000" kern="100" dirty="0">
                <a:latin typeface="Times New Roman" panose="02020603050405020304" pitchFamily="18" charset="0"/>
              </a:rPr>
              <a:t>局部临时未命名变量：</a:t>
            </a:r>
            <a:r>
              <a:rPr lang="en-US" altLang="zh-CN" sz="2000" kern="100" dirty="0">
                <a:latin typeface="Times New Roman" panose="02020603050405020304" pitchFamily="18" charset="0"/>
              </a:rPr>
              <a:t>%12</a:t>
            </a:r>
            <a:endParaRPr lang="zh-CN" altLang="zh-CN" sz="2000" kern="100" dirty="0">
              <a:latin typeface="Times New Roman" panose="02020603050405020304" pitchFamily="18" charset="0"/>
            </a:endParaRPr>
          </a:p>
        </p:txBody>
      </p:sp>
    </p:spTree>
    <p:extLst>
      <p:ext uri="{BB962C8B-B14F-4D97-AF65-F5344CB8AC3E}">
        <p14:creationId xmlns:p14="http://schemas.microsoft.com/office/powerpoint/2010/main" val="1204505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a:extLst>
              <a:ext uri="{FF2B5EF4-FFF2-40B4-BE49-F238E27FC236}">
                <a16:creationId xmlns:a16="http://schemas.microsoft.com/office/drawing/2014/main" id="{D2BFEF98-9144-1DEC-E0BE-D23B76D2036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5" name="灯片编号占位符 2">
            <a:extLst>
              <a:ext uri="{FF2B5EF4-FFF2-40B4-BE49-F238E27FC236}">
                <a16:creationId xmlns:a16="http://schemas.microsoft.com/office/drawing/2014/main" id="{1CA7EBE5-4189-47F0-2245-9EFFB7A55BCC}"/>
              </a:ext>
            </a:extLst>
          </p:cNvPr>
          <p:cNvSpPr txBox="1"/>
          <p:nvPr/>
        </p:nvSpPr>
        <p:spPr bwMode="auto">
          <a:xfrm>
            <a:off x="11385684" y="744477"/>
            <a:ext cx="441325" cy="273844"/>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圓角化對角線角落矩形 3">
            <a:extLst>
              <a:ext uri="{FF2B5EF4-FFF2-40B4-BE49-F238E27FC236}">
                <a16:creationId xmlns:a16="http://schemas.microsoft.com/office/drawing/2014/main" id="{532DD531-7DA9-7D23-3DE1-1752F42FB6BF}"/>
              </a:ext>
            </a:extLst>
          </p:cNvPr>
          <p:cNvSpPr/>
          <p:nvPr/>
        </p:nvSpPr>
        <p:spPr>
          <a:xfrm>
            <a:off x="1267719" y="1145703"/>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1</a:t>
            </a:r>
          </a:p>
        </p:txBody>
      </p:sp>
      <p:sp>
        <p:nvSpPr>
          <p:cNvPr id="7" name="矩形 6">
            <a:extLst>
              <a:ext uri="{FF2B5EF4-FFF2-40B4-BE49-F238E27FC236}">
                <a16:creationId xmlns:a16="http://schemas.microsoft.com/office/drawing/2014/main" id="{1C4A3915-0C94-C895-6C5B-D5051BE55375}"/>
              </a:ext>
            </a:extLst>
          </p:cNvPr>
          <p:cNvSpPr/>
          <p:nvPr/>
        </p:nvSpPr>
        <p:spPr>
          <a:xfrm>
            <a:off x="2248613" y="990307"/>
            <a:ext cx="7938995" cy="823623"/>
          </a:xfrm>
          <a:prstGeom prst="rect">
            <a:avLst/>
          </a:prstGeom>
        </p:spPr>
        <p:txBody>
          <a:bodyPr wrap="square">
            <a:spAutoFit/>
          </a:bodyPr>
          <a:lstStyle/>
          <a:p>
            <a:pPr>
              <a:lnSpc>
                <a:spcPct val="150000"/>
              </a:lnSpc>
              <a:defRPr/>
            </a:pPr>
            <a:r>
              <a:rPr lang="ko-KR" altLang="en-US" sz="3600" b="1" dirty="0" err="1">
                <a:solidFill>
                  <a:schemeClr val="bg1">
                    <a:lumMod val="65000"/>
                  </a:schemeClr>
                </a:solidFill>
                <a:latin typeface="微软雅黑" panose="020B0503020204020204" pitchFamily="34" charset="-122"/>
                <a:cs typeface="+mn-ea"/>
                <a:sym typeface="+mn-lt"/>
              </a:rPr>
              <a:t>本科生</a:t>
            </a:r>
            <a:r>
              <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EDA</a:t>
            </a:r>
            <a:r>
              <a:rPr lang="ko-KR" altLang="en-US" sz="3600" b="1" dirty="0" err="1">
                <a:solidFill>
                  <a:schemeClr val="bg1">
                    <a:lumMod val="65000"/>
                  </a:schemeClr>
                </a:solidFill>
                <a:latin typeface="微软雅黑" panose="020B0503020204020204" pitchFamily="34" charset="-122"/>
                <a:cs typeface="+mn-ea"/>
                <a:sym typeface="+mn-lt"/>
              </a:rPr>
              <a:t>课程体系</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8" name="圓角化對角線角落矩形 3">
            <a:extLst>
              <a:ext uri="{FF2B5EF4-FFF2-40B4-BE49-F238E27FC236}">
                <a16:creationId xmlns:a16="http://schemas.microsoft.com/office/drawing/2014/main" id="{BB37F002-4A7A-CF88-163A-F16AD7917D9B}"/>
              </a:ext>
            </a:extLst>
          </p:cNvPr>
          <p:cNvSpPr/>
          <p:nvPr/>
        </p:nvSpPr>
        <p:spPr>
          <a:xfrm>
            <a:off x="1267719" y="2222015"/>
            <a:ext cx="826582" cy="815630"/>
          </a:xfrm>
          <a:prstGeom prst="round2DiagRect">
            <a:avLst>
              <a:gd name="adj1" fmla="val 3396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cs typeface="+mn-ea"/>
                <a:sym typeface="+mn-lt"/>
              </a:rPr>
              <a:t>2</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8E7EDC34-9848-DBCE-2371-8933A24B6238}"/>
              </a:ext>
            </a:extLst>
          </p:cNvPr>
          <p:cNvSpPr/>
          <p:nvPr/>
        </p:nvSpPr>
        <p:spPr>
          <a:xfrm>
            <a:off x="2248613" y="2046820"/>
            <a:ext cx="9012422" cy="906851"/>
          </a:xfrm>
          <a:prstGeom prst="rect">
            <a:avLst/>
          </a:prstGeom>
        </p:spPr>
        <p:txBody>
          <a:bodyPr wrap="square">
            <a:spAutoFit/>
          </a:bodyPr>
          <a:lstStyle/>
          <a:p>
            <a:pPr>
              <a:lnSpc>
                <a:spcPct val="150000"/>
              </a:lnSpc>
              <a:defRPr/>
            </a:pPr>
            <a:r>
              <a:rPr lang="zh-CN" altLang="en-US" sz="4000" b="1" dirty="0">
                <a:solidFill>
                  <a:srgbClr val="C00000"/>
                </a:solidFill>
                <a:latin typeface="微软雅黑" panose="020B0503020204020204" pitchFamily="34" charset="-122"/>
                <a:ea typeface="微软雅黑" panose="020B0503020204020204" pitchFamily="34" charset="-122"/>
                <a:cs typeface="+mn-ea"/>
              </a:rPr>
              <a:t>数字集成电路设计自动化方法课程概览</a:t>
            </a:r>
            <a:endParaRPr lang="en-US" altLang="ko-KR" sz="40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0" name="圓角化對角線角落矩形 3">
            <a:extLst>
              <a:ext uri="{FF2B5EF4-FFF2-40B4-BE49-F238E27FC236}">
                <a16:creationId xmlns:a16="http://schemas.microsoft.com/office/drawing/2014/main" id="{6E68511E-2A01-BAF5-609C-188ED110326C}"/>
              </a:ext>
            </a:extLst>
          </p:cNvPr>
          <p:cNvSpPr/>
          <p:nvPr/>
        </p:nvSpPr>
        <p:spPr>
          <a:xfrm>
            <a:off x="1231767" y="3320507"/>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3</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F608FD3F-09C4-8F47-603A-E1D2A2652577}"/>
              </a:ext>
            </a:extLst>
          </p:cNvPr>
          <p:cNvSpPr/>
          <p:nvPr/>
        </p:nvSpPr>
        <p:spPr>
          <a:xfrm>
            <a:off x="2248612" y="3149777"/>
            <a:ext cx="10529541"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高层次综合、逻辑综合与逻辑仿真</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圓角化對角線角落矩形 3">
            <a:extLst>
              <a:ext uri="{FF2B5EF4-FFF2-40B4-BE49-F238E27FC236}">
                <a16:creationId xmlns:a16="http://schemas.microsoft.com/office/drawing/2014/main" id="{FCA6A3D5-D53D-FC70-B9C7-2C789524008F}"/>
              </a:ext>
            </a:extLst>
          </p:cNvPr>
          <p:cNvSpPr/>
          <p:nvPr/>
        </p:nvSpPr>
        <p:spPr>
          <a:xfrm>
            <a:off x="1212204" y="4488532"/>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微软雅黑" panose="020B0503020204020204" pitchFamily="34" charset="-122"/>
                <a:ea typeface="微软雅黑" panose="020B0503020204020204" pitchFamily="34" charset="-122"/>
                <a:cs typeface="+mn-ea"/>
                <a:sym typeface="+mn-lt"/>
              </a:rPr>
              <a:t>4</a:t>
            </a:r>
          </a:p>
        </p:txBody>
      </p:sp>
      <p:sp>
        <p:nvSpPr>
          <p:cNvPr id="13" name="矩形 32">
            <a:extLst>
              <a:ext uri="{FF2B5EF4-FFF2-40B4-BE49-F238E27FC236}">
                <a16:creationId xmlns:a16="http://schemas.microsoft.com/office/drawing/2014/main" id="{7E130A53-0772-7C40-C2F8-850771D9D63C}"/>
              </a:ext>
            </a:extLst>
          </p:cNvPr>
          <p:cNvSpPr/>
          <p:nvPr/>
        </p:nvSpPr>
        <p:spPr>
          <a:xfrm>
            <a:off x="2229050" y="4327634"/>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参数提取与时序分析</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EDBA9B04-9027-A665-FD14-9FA4254A24F5}"/>
              </a:ext>
            </a:extLst>
          </p:cNvPr>
          <p:cNvSpPr/>
          <p:nvPr/>
        </p:nvSpPr>
        <p:spPr>
          <a:xfrm>
            <a:off x="0" y="97023"/>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kern="100"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提纲</a:t>
            </a:r>
            <a:endParaRPr kumimoji="0" lang="zh-CN" altLang="zh-CN" sz="4800" b="1" i="0" u="none" strike="noStrike" kern="100" cap="none" spc="0" normalizeH="0" baseline="0" noProof="0" dirty="0">
              <a:ln>
                <a:noFill/>
              </a:ln>
              <a:solidFill>
                <a:srgbClr val="002060"/>
              </a:solidFill>
              <a:effectLst>
                <a:outerShdw blurRad="38100" dist="38100" dir="2700000" algn="tl">
                  <a:srgbClr val="000000">
                    <a:alpha val="43137"/>
                  </a:srgbClr>
                </a:outerShdw>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5" name="圓角化對角線角落矩形 3">
            <a:extLst>
              <a:ext uri="{FF2B5EF4-FFF2-40B4-BE49-F238E27FC236}">
                <a16:creationId xmlns:a16="http://schemas.microsoft.com/office/drawing/2014/main" id="{72BB1C0A-0EFA-FA0E-B753-2CBF807B99D6}"/>
              </a:ext>
            </a:extLst>
          </p:cNvPr>
          <p:cNvSpPr/>
          <p:nvPr/>
        </p:nvSpPr>
        <p:spPr>
          <a:xfrm>
            <a:off x="1152756" y="5639259"/>
            <a:ext cx="826582" cy="815630"/>
          </a:xfrm>
          <a:prstGeom prst="round2DiagRect">
            <a:avLst>
              <a:gd name="adj1" fmla="val 33960"/>
              <a:gd name="adj2" fmla="val 0"/>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微软雅黑" panose="020B0503020204020204" pitchFamily="34" charset="-122"/>
                <a:ea typeface="微软雅黑" panose="020B0503020204020204" pitchFamily="34" charset="-122"/>
                <a:cs typeface="+mn-ea"/>
                <a:sym typeface="+mn-lt"/>
              </a:rPr>
              <a:t>5</a:t>
            </a:r>
            <a:endParaRPr lang="en-US" sz="3600" dirty="0">
              <a:latin typeface="微软雅黑" panose="020B0503020204020204" pitchFamily="34" charset="-122"/>
              <a:ea typeface="微软雅黑" panose="020B0503020204020204" pitchFamily="34" charset="-122"/>
              <a:cs typeface="+mn-ea"/>
              <a:sym typeface="+mn-lt"/>
            </a:endParaRPr>
          </a:p>
        </p:txBody>
      </p:sp>
      <p:sp>
        <p:nvSpPr>
          <p:cNvPr id="16" name="矩形 32">
            <a:extLst>
              <a:ext uri="{FF2B5EF4-FFF2-40B4-BE49-F238E27FC236}">
                <a16:creationId xmlns:a16="http://schemas.microsoft.com/office/drawing/2014/main" id="{7C778E0C-B3C9-15C2-1070-69AE2C996F2F}"/>
              </a:ext>
            </a:extLst>
          </p:cNvPr>
          <p:cNvSpPr/>
          <p:nvPr/>
        </p:nvSpPr>
        <p:spPr>
          <a:xfrm>
            <a:off x="2169602" y="5478361"/>
            <a:ext cx="7852796" cy="825419"/>
          </a:xfrm>
          <a:prstGeom prst="rect">
            <a:avLst/>
          </a:prstGeom>
        </p:spPr>
        <p:txBody>
          <a:bodyPr wrap="square">
            <a:spAutoFit/>
          </a:bodyPr>
          <a:lstStyle/>
          <a:p>
            <a:pPr>
              <a:lnSpc>
                <a:spcPct val="150000"/>
              </a:lnSpc>
              <a:defRPr/>
            </a:pPr>
            <a:r>
              <a:rPr lang="zh-CN" altLang="en-US" sz="3600" b="1" dirty="0">
                <a:solidFill>
                  <a:schemeClr val="bg1">
                    <a:lumMod val="65000"/>
                  </a:schemeClr>
                </a:solidFill>
                <a:latin typeface="微软雅黑" panose="020B0503020204020204" pitchFamily="34" charset="-122"/>
                <a:ea typeface="微软雅黑" panose="020B0503020204020204" pitchFamily="34" charset="-122"/>
                <a:cs typeface="+mn-ea"/>
                <a:sym typeface="+mn-lt"/>
              </a:rPr>
              <a:t>物理设计</a:t>
            </a:r>
            <a:endParaRPr lang="en-US" altLang="ko-KR" sz="3600" b="1"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23597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4F192-882A-5247-B390-D531E9842E14}"/>
              </a:ext>
            </a:extLst>
          </p:cNvPr>
          <p:cNvSpPr>
            <a:spLocks noGrp="1"/>
          </p:cNvSpPr>
          <p:nvPr>
            <p:ph type="title"/>
          </p:nvPr>
        </p:nvSpPr>
        <p:spPr/>
        <p:txBody>
          <a:bodyPr/>
          <a:lstStyle/>
          <a:p>
            <a:r>
              <a:rPr kumimoji="1" lang="zh-CN" altLang="en-US" dirty="0"/>
              <a:t>基于</a:t>
            </a:r>
            <a:r>
              <a:rPr kumimoji="1" lang="en-US" altLang="zh-CN" dirty="0"/>
              <a:t>LLVM</a:t>
            </a:r>
            <a:r>
              <a:rPr kumimoji="1" lang="zh-CN" altLang="en-US" dirty="0"/>
              <a:t>的控制数据流图构建</a:t>
            </a:r>
          </a:p>
        </p:txBody>
      </p:sp>
      <p:sp>
        <p:nvSpPr>
          <p:cNvPr id="3" name="内容占位符 2">
            <a:extLst>
              <a:ext uri="{FF2B5EF4-FFF2-40B4-BE49-F238E27FC236}">
                <a16:creationId xmlns:a16="http://schemas.microsoft.com/office/drawing/2014/main" id="{577627EA-E1F4-6D49-BBFC-495B13E649EA}"/>
              </a:ext>
            </a:extLst>
          </p:cNvPr>
          <p:cNvSpPr>
            <a:spLocks noGrp="1"/>
          </p:cNvSpPr>
          <p:nvPr>
            <p:ph idx="1"/>
          </p:nvPr>
        </p:nvSpPr>
        <p:spPr/>
        <p:txBody>
          <a:bodyPr/>
          <a:lstStyle/>
          <a:p>
            <a:r>
              <a:rPr lang="zh-CN" altLang="en-US" sz="2800" dirty="0"/>
              <a:t>基于</a:t>
            </a:r>
            <a:r>
              <a:rPr lang="en-US" altLang="zh-CN" sz="2800" dirty="0"/>
              <a:t>LLVM</a:t>
            </a:r>
            <a:r>
              <a:rPr lang="zh-CN" altLang="en-US" sz="2800" dirty="0"/>
              <a:t>的中间表示的数据流和控制流可以构建控制数据流图</a:t>
            </a:r>
            <a:r>
              <a:rPr lang="en-US" altLang="zh-CN" sz="2800" dirty="0"/>
              <a:t>(CDFG)</a:t>
            </a:r>
            <a:endParaRPr kumimoji="1" lang="zh-CN" altLang="en-US" sz="2800" dirty="0"/>
          </a:p>
        </p:txBody>
      </p:sp>
      <p:pic>
        <p:nvPicPr>
          <p:cNvPr id="4" name="图片 3">
            <a:extLst>
              <a:ext uri="{FF2B5EF4-FFF2-40B4-BE49-F238E27FC236}">
                <a16:creationId xmlns:a16="http://schemas.microsoft.com/office/drawing/2014/main" id="{29C1FC17-B20D-7747-A10E-E71CD6C78825}"/>
              </a:ext>
            </a:extLst>
          </p:cNvPr>
          <p:cNvPicPr>
            <a:picLocks noChangeAspect="1"/>
          </p:cNvPicPr>
          <p:nvPr/>
        </p:nvPicPr>
        <p:blipFill>
          <a:blip r:embed="rId2"/>
          <a:stretch>
            <a:fillRect/>
          </a:stretch>
        </p:blipFill>
        <p:spPr>
          <a:xfrm>
            <a:off x="2999656" y="2420888"/>
            <a:ext cx="5976664" cy="4193756"/>
          </a:xfrm>
          <a:prstGeom prst="rect">
            <a:avLst/>
          </a:prstGeom>
        </p:spPr>
      </p:pic>
    </p:spTree>
    <p:extLst>
      <p:ext uri="{BB962C8B-B14F-4D97-AF65-F5344CB8AC3E}">
        <p14:creationId xmlns:p14="http://schemas.microsoft.com/office/powerpoint/2010/main" val="26221801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10A7B-0F0B-714E-BB92-93E05B58C0FB}"/>
              </a:ext>
            </a:extLst>
          </p:cNvPr>
          <p:cNvSpPr>
            <a:spLocks noGrp="1"/>
          </p:cNvSpPr>
          <p:nvPr>
            <p:ph type="title"/>
          </p:nvPr>
        </p:nvSpPr>
        <p:spPr/>
        <p:txBody>
          <a:bodyPr/>
          <a:lstStyle/>
          <a:p>
            <a:r>
              <a:rPr lang="zh-CN" altLang="en-US" dirty="0"/>
              <a:t>基于</a:t>
            </a:r>
            <a:r>
              <a:rPr lang="en-US" altLang="zh-CN" dirty="0"/>
              <a:t>LLVM</a:t>
            </a:r>
            <a:r>
              <a:rPr lang="zh-CN" altLang="en-US" dirty="0"/>
              <a:t>的控制数据流图构建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F13997-8040-194F-B235-8B7D1870D847}"/>
                  </a:ext>
                </a:extLst>
              </p:cNvPr>
              <p:cNvSpPr>
                <a:spLocks noGrp="1"/>
              </p:cNvSpPr>
              <p:nvPr>
                <p:ph idx="1"/>
              </p:nvPr>
            </p:nvSpPr>
            <p:spPr/>
            <p:txBody>
              <a:bodyPr/>
              <a:lstStyle/>
              <a:p>
                <a:r>
                  <a:rPr lang="zh-CN" altLang="zh-CN" dirty="0"/>
                  <a:t>控制数据流图</a:t>
                </a:r>
                <a:r>
                  <a:rPr lang="en-US" altLang="zh-CN" dirty="0"/>
                  <a:t>G(V, E)</a:t>
                </a:r>
                <a:r>
                  <a:rPr lang="zh-CN" altLang="zh-CN" dirty="0"/>
                  <a:t>，其中</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𝑏𝑏</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𝑜𝑝</m:t>
                        </m:r>
                      </m:sub>
                    </m:sSub>
                  </m:oMath>
                </a14:m>
                <a:r>
                  <a:rPr lang="en-US" altLang="zh-CN" dirty="0"/>
                  <a:t>, </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𝑐</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𝑑</m:t>
                        </m:r>
                      </m:sub>
                    </m:sSub>
                  </m:oMath>
                </a14:m>
                <a:endParaRPr lang="en-US" altLang="zh-CN" dirty="0"/>
              </a:p>
              <a:p>
                <a:r>
                  <a:rPr lang="zh-CN" altLang="zh-CN" dirty="0"/>
                  <a:t>这里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𝑏𝑏</m:t>
                        </m:r>
                      </m:sub>
                    </m:sSub>
                  </m:oMath>
                </a14:m>
                <a:r>
                  <a:rPr lang="zh-CN" altLang="zh-CN" dirty="0"/>
                  <a:t>表示控制的基本块，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𝑜𝑝</m:t>
                        </m:r>
                      </m:sub>
                    </m:sSub>
                  </m:oMath>
                </a14:m>
                <a:r>
                  <a:rPr lang="zh-CN" altLang="zh-CN" dirty="0"/>
                  <a:t>表示基本的计算操作，包括</a:t>
                </a:r>
                <a14:m>
                  <m:oMath xmlns:m="http://schemas.openxmlformats.org/officeDocument/2006/math">
                    <m:r>
                      <m:rPr>
                        <m:sty m:val="p"/>
                      </m:rPr>
                      <a:rPr lang="en-US" altLang="zh-CN">
                        <a:latin typeface="Cambria Math" panose="02040503050406030204" pitchFamily="18" charset="0"/>
                      </a:rPr>
                      <m:t>Φ</m:t>
                    </m:r>
                  </m:oMath>
                </a14:m>
                <a:r>
                  <a:rPr lang="zh-CN" altLang="zh-CN" dirty="0"/>
                  <a:t>及分支操作</a:t>
                </a:r>
                <a:endParaRPr lang="en-US" altLang="zh-CN" dirty="0"/>
              </a:p>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𝑐</m:t>
                        </m:r>
                      </m:sub>
                    </m:sSub>
                  </m:oMath>
                </a14:m>
                <a:r>
                  <a:rPr lang="zh-CN" altLang="zh-CN" dirty="0"/>
                  <a:t>对应于不同基本模块间的控制流</a:t>
                </a:r>
                <a:endParaRPr lang="en-US" altLang="zh-CN" dirty="0"/>
              </a:p>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𝑑</m:t>
                        </m:r>
                      </m:sub>
                    </m:sSub>
                  </m:oMath>
                </a14:m>
                <a:r>
                  <a:rPr lang="zh-CN" altLang="zh-CN" dirty="0"/>
                  <a:t>表示数据流</a:t>
                </a:r>
                <a:endParaRPr lang="en-US" altLang="zh-CN" dirty="0"/>
              </a:p>
              <a:p>
                <a:r>
                  <a:rPr lang="zh-CN" altLang="zh-CN" dirty="0"/>
                  <a:t>对于</a:t>
                </a:r>
                <a:r>
                  <a:rPr lang="en-US" altLang="zh-CN" dirty="0"/>
                  <a:t>LLVM IR</a:t>
                </a:r>
                <a:r>
                  <a:rPr lang="zh-CN" altLang="zh-CN" dirty="0"/>
                  <a:t>而言，数据流发生在基本块内部，控制流发生在基本块间</a:t>
                </a:r>
                <a:r>
                  <a:rPr lang="zh-CN" altLang="zh-CN" dirty="0">
                    <a:effectLst/>
                  </a:rPr>
                  <a:t> </a:t>
                </a:r>
                <a:endParaRPr kumimoji="1" lang="zh-CN" altLang="en-US" dirty="0"/>
              </a:p>
            </p:txBody>
          </p:sp>
        </mc:Choice>
        <mc:Fallback xmlns="">
          <p:sp>
            <p:nvSpPr>
              <p:cNvPr id="3" name="内容占位符 2">
                <a:extLst>
                  <a:ext uri="{FF2B5EF4-FFF2-40B4-BE49-F238E27FC236}">
                    <a16:creationId xmlns:a16="http://schemas.microsoft.com/office/drawing/2014/main" id="{67F13997-8040-194F-B235-8B7D1870D847}"/>
                  </a:ext>
                </a:extLst>
              </p:cNvPr>
              <p:cNvSpPr>
                <a:spLocks noGrp="1" noRot="1" noChangeAspect="1" noMove="1" noResize="1" noEditPoints="1" noAdjustHandles="1" noChangeArrowheads="1" noChangeShapeType="1" noTextEdit="1"/>
              </p:cNvSpPr>
              <p:nvPr>
                <p:ph idx="1"/>
              </p:nvPr>
            </p:nvSpPr>
            <p:spPr>
              <a:blipFill>
                <a:blip r:embed="rId2"/>
                <a:stretch>
                  <a:fillRect l="-1272" t="-2105" r="-10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8349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E5089-B161-6D4F-9D97-1D5E9929678A}"/>
              </a:ext>
            </a:extLst>
          </p:cNvPr>
          <p:cNvSpPr>
            <a:spLocks noGrp="1"/>
          </p:cNvSpPr>
          <p:nvPr>
            <p:ph type="title"/>
          </p:nvPr>
        </p:nvSpPr>
        <p:spPr/>
        <p:txBody>
          <a:bodyPr/>
          <a:lstStyle/>
          <a:p>
            <a:r>
              <a:rPr kumimoji="1" lang="zh-CN" altLang="en-US" dirty="0"/>
              <a:t>高层次综合的过程</a:t>
            </a:r>
          </a:p>
        </p:txBody>
      </p:sp>
      <p:sp>
        <p:nvSpPr>
          <p:cNvPr id="4" name="矩形: 圆角 5">
            <a:extLst>
              <a:ext uri="{FF2B5EF4-FFF2-40B4-BE49-F238E27FC236}">
                <a16:creationId xmlns:a16="http://schemas.microsoft.com/office/drawing/2014/main" id="{958D0968-60D1-484D-A923-CBB8C0DD7E29}"/>
              </a:ext>
            </a:extLst>
          </p:cNvPr>
          <p:cNvSpPr/>
          <p:nvPr/>
        </p:nvSpPr>
        <p:spPr>
          <a:xfrm>
            <a:off x="4556927" y="2666794"/>
            <a:ext cx="1349828" cy="5598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调度</a:t>
            </a:r>
          </a:p>
        </p:txBody>
      </p:sp>
      <p:sp>
        <p:nvSpPr>
          <p:cNvPr id="5" name="矩形: 圆角 6">
            <a:extLst>
              <a:ext uri="{FF2B5EF4-FFF2-40B4-BE49-F238E27FC236}">
                <a16:creationId xmlns:a16="http://schemas.microsoft.com/office/drawing/2014/main" id="{472D9436-DCE1-4942-94BE-1C3AB72500C8}"/>
              </a:ext>
            </a:extLst>
          </p:cNvPr>
          <p:cNvSpPr/>
          <p:nvPr/>
        </p:nvSpPr>
        <p:spPr>
          <a:xfrm>
            <a:off x="4556927" y="3788334"/>
            <a:ext cx="1349828" cy="5598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绑定</a:t>
            </a:r>
          </a:p>
        </p:txBody>
      </p:sp>
      <p:sp>
        <p:nvSpPr>
          <p:cNvPr id="6" name="矩形: 圆角 9">
            <a:extLst>
              <a:ext uri="{FF2B5EF4-FFF2-40B4-BE49-F238E27FC236}">
                <a16:creationId xmlns:a16="http://schemas.microsoft.com/office/drawing/2014/main" id="{AC7491BF-768D-A847-9A86-81DAD46C8B72}"/>
              </a:ext>
            </a:extLst>
          </p:cNvPr>
          <p:cNvSpPr/>
          <p:nvPr/>
        </p:nvSpPr>
        <p:spPr>
          <a:xfrm>
            <a:off x="4556927" y="4756066"/>
            <a:ext cx="1349828" cy="5598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存储</a:t>
            </a:r>
          </a:p>
        </p:txBody>
      </p:sp>
      <p:sp>
        <p:nvSpPr>
          <p:cNvPr id="7" name="矩形: 圆角 10">
            <a:extLst>
              <a:ext uri="{FF2B5EF4-FFF2-40B4-BE49-F238E27FC236}">
                <a16:creationId xmlns:a16="http://schemas.microsoft.com/office/drawing/2014/main" id="{2314CA0F-7165-E14F-A909-DD2DDD6F0638}"/>
              </a:ext>
            </a:extLst>
          </p:cNvPr>
          <p:cNvSpPr/>
          <p:nvPr/>
        </p:nvSpPr>
        <p:spPr>
          <a:xfrm>
            <a:off x="4556927" y="1721139"/>
            <a:ext cx="1349828" cy="5598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前端</a:t>
            </a:r>
          </a:p>
        </p:txBody>
      </p:sp>
      <p:sp>
        <p:nvSpPr>
          <p:cNvPr id="8" name="矩形: 圆角 11">
            <a:extLst>
              <a:ext uri="{FF2B5EF4-FFF2-40B4-BE49-F238E27FC236}">
                <a16:creationId xmlns:a16="http://schemas.microsoft.com/office/drawing/2014/main" id="{1B478FDC-09A2-6C40-B6BB-C3B1647FE8CC}"/>
              </a:ext>
            </a:extLst>
          </p:cNvPr>
          <p:cNvSpPr/>
          <p:nvPr/>
        </p:nvSpPr>
        <p:spPr>
          <a:xfrm>
            <a:off x="3064029" y="5954673"/>
            <a:ext cx="1349828" cy="5598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验证</a:t>
            </a:r>
          </a:p>
        </p:txBody>
      </p:sp>
      <p:sp>
        <p:nvSpPr>
          <p:cNvPr id="9" name="矩形 8">
            <a:extLst>
              <a:ext uri="{FF2B5EF4-FFF2-40B4-BE49-F238E27FC236}">
                <a16:creationId xmlns:a16="http://schemas.microsoft.com/office/drawing/2014/main" id="{23EC34C2-40F2-9140-9985-B0198476FE06}"/>
              </a:ext>
            </a:extLst>
          </p:cNvPr>
          <p:cNvSpPr/>
          <p:nvPr/>
        </p:nvSpPr>
        <p:spPr>
          <a:xfrm>
            <a:off x="2019001" y="2492001"/>
            <a:ext cx="6127102" cy="31137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4">
            <a:extLst>
              <a:ext uri="{FF2B5EF4-FFF2-40B4-BE49-F238E27FC236}">
                <a16:creationId xmlns:a16="http://schemas.microsoft.com/office/drawing/2014/main" id="{A25668BE-7E91-6D4C-B707-73ADB89DACC6}"/>
              </a:ext>
            </a:extLst>
          </p:cNvPr>
          <p:cNvSpPr/>
          <p:nvPr/>
        </p:nvSpPr>
        <p:spPr>
          <a:xfrm>
            <a:off x="5530421" y="5954672"/>
            <a:ext cx="2068286" cy="5598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设计空间探索</a:t>
            </a:r>
          </a:p>
        </p:txBody>
      </p:sp>
      <p:cxnSp>
        <p:nvCxnSpPr>
          <p:cNvPr id="11" name="直接箭头连接符 26">
            <a:extLst>
              <a:ext uri="{FF2B5EF4-FFF2-40B4-BE49-F238E27FC236}">
                <a16:creationId xmlns:a16="http://schemas.microsoft.com/office/drawing/2014/main" id="{F55A50AD-BDD6-634D-A976-3DCF8A5AE10F}"/>
              </a:ext>
            </a:extLst>
          </p:cNvPr>
          <p:cNvCxnSpPr>
            <a:cxnSpLocks/>
          </p:cNvCxnSpPr>
          <p:nvPr/>
        </p:nvCxnSpPr>
        <p:spPr>
          <a:xfrm>
            <a:off x="5225620" y="2280976"/>
            <a:ext cx="0" cy="385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7">
            <a:extLst>
              <a:ext uri="{FF2B5EF4-FFF2-40B4-BE49-F238E27FC236}">
                <a16:creationId xmlns:a16="http://schemas.microsoft.com/office/drawing/2014/main" id="{F5FB1679-59F7-C149-B223-28E160578A90}"/>
              </a:ext>
            </a:extLst>
          </p:cNvPr>
          <p:cNvCxnSpPr>
            <a:cxnSpLocks/>
            <a:stCxn id="4" idx="2"/>
            <a:endCxn id="5" idx="0"/>
          </p:cNvCxnSpPr>
          <p:nvPr/>
        </p:nvCxnSpPr>
        <p:spPr>
          <a:xfrm>
            <a:off x="5231841" y="3226631"/>
            <a:ext cx="0" cy="5617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CD7371D-702D-6B4A-9A76-C87767487FC3}"/>
              </a:ext>
            </a:extLst>
          </p:cNvPr>
          <p:cNvSpPr txBox="1"/>
          <p:nvPr/>
        </p:nvSpPr>
        <p:spPr>
          <a:xfrm>
            <a:off x="6440155" y="4801558"/>
            <a:ext cx="1527108" cy="461665"/>
          </a:xfrm>
          <a:prstGeom prst="rect">
            <a:avLst/>
          </a:prstGeom>
          <a:noFill/>
        </p:spPr>
        <p:txBody>
          <a:bodyPr wrap="square" rtlCol="0">
            <a:spAutoFit/>
          </a:bodyPr>
          <a:lstStyle/>
          <a:p>
            <a:r>
              <a:rPr lang="zh-CN" altLang="en-US" sz="2400" dirty="0"/>
              <a:t>数据访问</a:t>
            </a:r>
          </a:p>
        </p:txBody>
      </p:sp>
      <p:sp>
        <p:nvSpPr>
          <p:cNvPr id="14" name="文本框 13">
            <a:extLst>
              <a:ext uri="{FF2B5EF4-FFF2-40B4-BE49-F238E27FC236}">
                <a16:creationId xmlns:a16="http://schemas.microsoft.com/office/drawing/2014/main" id="{4B576F8B-EC44-FE49-BB59-4FBF20A5A02A}"/>
              </a:ext>
            </a:extLst>
          </p:cNvPr>
          <p:cNvSpPr txBox="1"/>
          <p:nvPr/>
        </p:nvSpPr>
        <p:spPr>
          <a:xfrm>
            <a:off x="6395057" y="2712286"/>
            <a:ext cx="1527108" cy="461665"/>
          </a:xfrm>
          <a:prstGeom prst="rect">
            <a:avLst/>
          </a:prstGeom>
          <a:noFill/>
        </p:spPr>
        <p:txBody>
          <a:bodyPr wrap="square" rtlCol="0">
            <a:spAutoFit/>
          </a:bodyPr>
          <a:lstStyle/>
          <a:p>
            <a:r>
              <a:rPr lang="zh-CN" altLang="en-US" sz="2400" dirty="0"/>
              <a:t>时序</a:t>
            </a:r>
          </a:p>
        </p:txBody>
      </p:sp>
      <p:sp>
        <p:nvSpPr>
          <p:cNvPr id="15" name="文本框 14">
            <a:extLst>
              <a:ext uri="{FF2B5EF4-FFF2-40B4-BE49-F238E27FC236}">
                <a16:creationId xmlns:a16="http://schemas.microsoft.com/office/drawing/2014/main" id="{60A0BB1A-10C1-3044-BBE0-76A8EFA82465}"/>
              </a:ext>
            </a:extLst>
          </p:cNvPr>
          <p:cNvSpPr txBox="1"/>
          <p:nvPr/>
        </p:nvSpPr>
        <p:spPr>
          <a:xfrm>
            <a:off x="6395057" y="3786123"/>
            <a:ext cx="1527108" cy="461665"/>
          </a:xfrm>
          <a:prstGeom prst="rect">
            <a:avLst/>
          </a:prstGeom>
          <a:noFill/>
        </p:spPr>
        <p:txBody>
          <a:bodyPr wrap="square" rtlCol="0">
            <a:spAutoFit/>
          </a:bodyPr>
          <a:lstStyle/>
          <a:p>
            <a:r>
              <a:rPr lang="zh-CN" altLang="en-US" sz="2400" dirty="0"/>
              <a:t>实现</a:t>
            </a:r>
          </a:p>
        </p:txBody>
      </p:sp>
    </p:spTree>
    <p:extLst>
      <p:ext uri="{BB962C8B-B14F-4D97-AF65-F5344CB8AC3E}">
        <p14:creationId xmlns:p14="http://schemas.microsoft.com/office/powerpoint/2010/main" val="21460376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43233-7FD6-9D44-9F8D-12D61FF4C6EE}"/>
              </a:ext>
            </a:extLst>
          </p:cNvPr>
          <p:cNvSpPr>
            <a:spLocks noGrp="1"/>
          </p:cNvSpPr>
          <p:nvPr>
            <p:ph type="title"/>
          </p:nvPr>
        </p:nvSpPr>
        <p:spPr/>
        <p:txBody>
          <a:bodyPr/>
          <a:lstStyle/>
          <a:p>
            <a:r>
              <a:rPr kumimoji="1" lang="en-US" altLang="zh-CN" dirty="0"/>
              <a:t>ASAP</a:t>
            </a:r>
            <a:r>
              <a:rPr kumimoji="1" lang="zh-CN" altLang="en-US" dirty="0"/>
              <a:t>调度算法</a:t>
            </a:r>
          </a:p>
        </p:txBody>
      </p:sp>
      <p:sp>
        <p:nvSpPr>
          <p:cNvPr id="3" name="内容占位符 2">
            <a:extLst>
              <a:ext uri="{FF2B5EF4-FFF2-40B4-BE49-F238E27FC236}">
                <a16:creationId xmlns:a16="http://schemas.microsoft.com/office/drawing/2014/main" id="{C0FEE751-3549-AA43-9968-96DF1982736C}"/>
              </a:ext>
            </a:extLst>
          </p:cNvPr>
          <p:cNvSpPr>
            <a:spLocks noGrp="1"/>
          </p:cNvSpPr>
          <p:nvPr>
            <p:ph idx="1"/>
          </p:nvPr>
        </p:nvSpPr>
        <p:spPr/>
        <p:txBody>
          <a:bodyPr/>
          <a:lstStyle/>
          <a:p>
            <a:r>
              <a:rPr lang="zh-CN" altLang="zh-CN" dirty="0"/>
              <a:t>无约束调度算法是在不考虑资源约束情况下的调度方法。它一般可以用来确定算子的最先和最后的调度周期同时，也可以确定</a:t>
            </a:r>
            <a:r>
              <a:rPr lang="en-US" altLang="zh-CN" dirty="0"/>
              <a:t>Latency</a:t>
            </a:r>
            <a:r>
              <a:rPr lang="zh-CN" altLang="zh-CN" dirty="0"/>
              <a:t>的最小值</a:t>
            </a:r>
            <a:endParaRPr lang="en-US" altLang="zh-CN" dirty="0"/>
          </a:p>
          <a:p>
            <a:r>
              <a:rPr lang="zh-CN" altLang="zh-CN" dirty="0"/>
              <a:t>无约束的调度方法可以分为</a:t>
            </a:r>
            <a:r>
              <a:rPr lang="en-US" altLang="zh-CN" dirty="0"/>
              <a:t>ASAP(As Soon As Possible)</a:t>
            </a:r>
            <a:r>
              <a:rPr lang="zh-CN" altLang="zh-CN" dirty="0"/>
              <a:t>以及</a:t>
            </a:r>
            <a:r>
              <a:rPr lang="en-US" altLang="zh-CN" dirty="0"/>
              <a:t>ALAP(As Last As Possible)</a:t>
            </a:r>
            <a:r>
              <a:rPr lang="zh-CN" altLang="zh-CN" dirty="0"/>
              <a:t>两种方法</a:t>
            </a:r>
            <a:endParaRPr lang="en-US" altLang="zh-CN" dirty="0"/>
          </a:p>
          <a:p>
            <a:endParaRPr kumimoji="1" lang="zh-CN" altLang="en-US" dirty="0"/>
          </a:p>
        </p:txBody>
      </p:sp>
    </p:spTree>
    <p:extLst>
      <p:ext uri="{BB962C8B-B14F-4D97-AF65-F5344CB8AC3E}">
        <p14:creationId xmlns:p14="http://schemas.microsoft.com/office/powerpoint/2010/main" val="25529831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95097-9E17-2143-8733-DF72588C450A}"/>
              </a:ext>
            </a:extLst>
          </p:cNvPr>
          <p:cNvSpPr>
            <a:spLocks noGrp="1"/>
          </p:cNvSpPr>
          <p:nvPr>
            <p:ph type="title"/>
          </p:nvPr>
        </p:nvSpPr>
        <p:spPr/>
        <p:txBody>
          <a:bodyPr/>
          <a:lstStyle/>
          <a:p>
            <a:r>
              <a:rPr lang="en-US" altLang="zh-CN" dirty="0"/>
              <a:t>ASAP</a:t>
            </a:r>
            <a:r>
              <a:rPr lang="zh-CN" altLang="en-US" dirty="0"/>
              <a:t>调度算法</a:t>
            </a:r>
            <a:endParaRPr kumimoji="1" lang="zh-CN" altLang="en-US" dirty="0"/>
          </a:p>
        </p:txBody>
      </p:sp>
      <p:sp>
        <p:nvSpPr>
          <p:cNvPr id="3" name="内容占位符 2">
            <a:extLst>
              <a:ext uri="{FF2B5EF4-FFF2-40B4-BE49-F238E27FC236}">
                <a16:creationId xmlns:a16="http://schemas.microsoft.com/office/drawing/2014/main" id="{06F3BE23-123F-314B-862E-69643462BA5C}"/>
              </a:ext>
            </a:extLst>
          </p:cNvPr>
          <p:cNvSpPr>
            <a:spLocks noGrp="1"/>
          </p:cNvSpPr>
          <p:nvPr>
            <p:ph idx="1"/>
          </p:nvPr>
        </p:nvSpPr>
        <p:spPr/>
        <p:txBody>
          <a:bodyPr/>
          <a:lstStyle/>
          <a:p>
            <a:r>
              <a:rPr lang="en-US" altLang="zh-CN" sz="2400" dirty="0"/>
              <a:t>ASAP</a:t>
            </a:r>
            <a:r>
              <a:rPr lang="zh-CN" altLang="zh-CN" sz="2400" dirty="0"/>
              <a:t>算法即只要某个操作可以被调度，那么就将该计算调度到当前周期</a:t>
            </a:r>
            <a:endParaRPr lang="en-US" altLang="zh-CN" sz="2400" dirty="0"/>
          </a:p>
          <a:p>
            <a:r>
              <a:rPr lang="zh-CN" altLang="zh-CN" sz="2400" dirty="0"/>
              <a:t>该算法与拓扑排序非常类似，输入数据流图</a:t>
            </a:r>
            <a:r>
              <a:rPr lang="en-US" altLang="zh-CN" sz="2400" dirty="0"/>
              <a:t>DFG</a:t>
            </a:r>
            <a:r>
              <a:rPr lang="zh-CN" altLang="zh-CN" sz="2400" dirty="0"/>
              <a:t>，按照拓扑排序的分层顺序，按层调度相应的计算 </a:t>
            </a:r>
          </a:p>
          <a:p>
            <a:endParaRPr kumimoji="1"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4AB7B73-2707-5A49-A8BA-3B66CABFA641}"/>
                  </a:ext>
                </a:extLst>
              </p:cNvPr>
              <p:cNvSpPr/>
              <p:nvPr/>
            </p:nvSpPr>
            <p:spPr>
              <a:xfrm>
                <a:off x="983432" y="2904330"/>
                <a:ext cx="6096000" cy="3693319"/>
              </a:xfrm>
              <a:prstGeom prst="rect">
                <a:avLst/>
              </a:prstGeom>
            </p:spPr>
            <p:txBody>
              <a:bodyPr>
                <a:spAutoFit/>
              </a:bodyPr>
              <a:lstStyle/>
              <a:p>
                <a:pPr algn="just"/>
                <a:r>
                  <a:rPr lang="en-US" altLang="zh-CN" sz="2400" kern="100" dirty="0">
                    <a:latin typeface="Times New Roman" panose="02020603050405020304" pitchFamily="18" charset="0"/>
                  </a:rPr>
                  <a:t>Algorithm </a:t>
                </a:r>
                <a:r>
                  <a:rPr lang="en-US" altLang="zh-CN" sz="2400" kern="100" dirty="0" err="1">
                    <a:latin typeface="Times New Roman" panose="02020603050405020304" pitchFamily="18" charset="0"/>
                  </a:rPr>
                  <a:t>ASAP_Sched</a:t>
                </a:r>
                <a:endParaRPr lang="zh-CN" altLang="zh-CN" kern="100" dirty="0">
                  <a:latin typeface="Times New Roman" panose="02020603050405020304" pitchFamily="18" charset="0"/>
                </a:endParaRPr>
              </a:p>
              <a:p>
                <a:pPr algn="just"/>
                <a:r>
                  <a:rPr lang="en-US" altLang="zh-CN" sz="2400" kern="100" dirty="0">
                    <a:latin typeface="Times New Roman" panose="02020603050405020304" pitchFamily="18" charset="0"/>
                  </a:rPr>
                  <a:t>Input</a:t>
                </a: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DFG G=(V, E)</a:t>
                </a:r>
                <a:endParaRPr lang="zh-CN" altLang="zh-CN" kern="100" dirty="0">
                  <a:latin typeface="Times New Roman" panose="02020603050405020304" pitchFamily="18" charset="0"/>
                </a:endParaRPr>
              </a:p>
              <a:p>
                <a:pPr algn="just"/>
                <a:r>
                  <a:rPr lang="en-US" altLang="zh-CN" sz="2400" kern="100" dirty="0">
                    <a:latin typeface="Times New Roman" panose="02020603050405020304" pitchFamily="18" charset="0"/>
                  </a:rPr>
                  <a:t>Output: schedule of V: </a:t>
                </a:r>
                <a14:m>
                  <m:oMath xmlns:m="http://schemas.openxmlformats.org/officeDocument/2006/math">
                    <m:r>
                      <a:rPr lang="en-US" altLang="zh-CN" sz="2400" i="1" kern="100">
                        <a:latin typeface="Cambria Math" panose="02040503050406030204" pitchFamily="18" charset="0"/>
                      </a:rPr>
                      <m:t>𝑉</m:t>
                    </m:r>
                    <m:r>
                      <a:rPr lang="en-US" altLang="zh-CN" sz="2400" i="1" kern="100">
                        <a:latin typeface="Cambria Math" panose="02040503050406030204" pitchFamily="18" charset="0"/>
                      </a:rPr>
                      <m:t>→</m:t>
                    </m:r>
                    <m:r>
                      <a:rPr lang="en-US" altLang="zh-CN" sz="2400" i="1" kern="100">
                        <a:latin typeface="Cambria Math" panose="02040503050406030204" pitchFamily="18" charset="0"/>
                      </a:rPr>
                      <m:t>𝑍</m:t>
                    </m:r>
                  </m:oMath>
                </a14:m>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for </a:t>
                </a:r>
                <a14:m>
                  <m:oMath xmlns:m="http://schemas.openxmlformats.org/officeDocument/2006/math">
                    <m:r>
                      <a:rPr lang="en-US" altLang="zh-CN" i="1" kern="100">
                        <a:latin typeface="Cambria Math" panose="02040503050406030204" pitchFamily="18" charset="0"/>
                      </a:rPr>
                      <m:t>𝑣</m:t>
                    </m:r>
                    <m:r>
                      <a:rPr lang="en-US" altLang="zh-CN" i="1" kern="100">
                        <a:latin typeface="Cambria Math" panose="02040503050406030204" pitchFamily="18" charset="0"/>
                      </a:rPr>
                      <m:t>∈</m:t>
                    </m:r>
                    <m:r>
                      <a:rPr lang="en-US" altLang="zh-CN" i="1" kern="100">
                        <a:latin typeface="Cambria Math" panose="02040503050406030204" pitchFamily="18" charset="0"/>
                      </a:rPr>
                      <m:t>𝑉</m:t>
                    </m:r>
                  </m:oMath>
                </a14:m>
                <a:r>
                  <a:rPr lang="en-US" altLang="zh-CN" kern="100" dirty="0">
                    <a:latin typeface="Times New Roman" panose="02020603050405020304" pitchFamily="18" charset="0"/>
                  </a:rPr>
                  <a:t>:</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a:t>
                </a:r>
                <a:r>
                  <a:rPr lang="en-US" altLang="zh-CN" kern="100" dirty="0" err="1">
                    <a:latin typeface="Times New Roman" panose="02020603050405020304" pitchFamily="18" charset="0"/>
                  </a:rPr>
                  <a:t>v.visited</a:t>
                </a:r>
                <a:r>
                  <a:rPr lang="en-US" altLang="zh-CN" kern="100" dirty="0">
                    <a:latin typeface="Times New Roman" panose="02020603050405020304" pitchFamily="18" charset="0"/>
                  </a:rPr>
                  <a:t> = 0;</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initialize input degrees of v</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if(</a:t>
                </a:r>
                <a:r>
                  <a:rPr lang="en-US" altLang="zh-CN" kern="100" dirty="0" err="1">
                    <a:latin typeface="Times New Roman" panose="02020603050405020304" pitchFamily="18" charset="0"/>
                  </a:rPr>
                  <a:t>v.indegree</a:t>
                </a:r>
                <a:r>
                  <a:rPr lang="en-US" altLang="zh-CN" kern="100" dirty="0">
                    <a:latin typeface="Times New Roman" panose="02020603050405020304" pitchFamily="18" charset="0"/>
                  </a:rPr>
                  <a:t> == 0):</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enqueue(Q, v);</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a:t>
                </a:r>
                <a:r>
                  <a:rPr lang="en-US" altLang="zh-CN" kern="100" dirty="0" err="1">
                    <a:latin typeface="Times New Roman" panose="02020603050405020304" pitchFamily="18" charset="0"/>
                  </a:rPr>
                  <a:t>v.sched</a:t>
                </a:r>
                <a:r>
                  <a:rPr lang="en-US" altLang="zh-CN" kern="100" dirty="0">
                    <a:latin typeface="Times New Roman" panose="02020603050405020304" pitchFamily="18" charset="0"/>
                  </a:rPr>
                  <a:t> = 0;</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end</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end</a:t>
                </a:r>
                <a:endParaRPr lang="zh-CN" altLang="zh-CN" kern="100" dirty="0">
                  <a:latin typeface="Times New Roman" panose="02020603050405020304" pitchFamily="18" charset="0"/>
                </a:endParaRPr>
              </a:p>
              <a:p>
                <a:pPr indent="304800" algn="just"/>
                <a:endParaRPr lang="zh-CN" altLang="en-US" dirty="0"/>
              </a:p>
            </p:txBody>
          </p:sp>
        </mc:Choice>
        <mc:Fallback xmlns="">
          <p:sp>
            <p:nvSpPr>
              <p:cNvPr id="4" name="矩形 3">
                <a:extLst>
                  <a:ext uri="{FF2B5EF4-FFF2-40B4-BE49-F238E27FC236}">
                    <a16:creationId xmlns:a16="http://schemas.microsoft.com/office/drawing/2014/main" id="{94AB7B73-2707-5A49-A8BA-3B66CABFA641}"/>
                  </a:ext>
                </a:extLst>
              </p:cNvPr>
              <p:cNvSpPr>
                <a:spLocks noRot="1" noChangeAspect="1" noMove="1" noResize="1" noEditPoints="1" noAdjustHandles="1" noChangeArrowheads="1" noChangeShapeType="1" noTextEdit="1"/>
              </p:cNvSpPr>
              <p:nvPr/>
            </p:nvSpPr>
            <p:spPr>
              <a:xfrm>
                <a:off x="983432" y="2904330"/>
                <a:ext cx="6096000" cy="3693319"/>
              </a:xfrm>
              <a:prstGeom prst="rect">
                <a:avLst/>
              </a:prstGeom>
              <a:blipFill>
                <a:blip r:embed="rId2"/>
                <a:stretch>
                  <a:fillRect l="-1455" t="-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6FBC2AF-7D05-0849-9745-647F63230D6D}"/>
                  </a:ext>
                </a:extLst>
              </p:cNvPr>
              <p:cNvSpPr/>
              <p:nvPr/>
            </p:nvSpPr>
            <p:spPr>
              <a:xfrm>
                <a:off x="6744072" y="2861642"/>
                <a:ext cx="6096000" cy="3231654"/>
              </a:xfrm>
              <a:prstGeom prst="rect">
                <a:avLst/>
              </a:prstGeom>
            </p:spPr>
            <p:txBody>
              <a:bodyPr>
                <a:spAutoFit/>
              </a:bodyPr>
              <a:lstStyle/>
              <a:p>
                <a:pPr indent="304800" algn="just"/>
                <a:r>
                  <a:rPr lang="en-US" altLang="zh-CN" kern="100" dirty="0">
                    <a:latin typeface="Times New Roman" panose="02020603050405020304" pitchFamily="18" charset="0"/>
                  </a:rPr>
                  <a:t>while not empty(Q):</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u = dequeue(Q);</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a:t>
                </a:r>
                <a:r>
                  <a:rPr lang="en-US" altLang="zh-CN" kern="100" dirty="0" err="1">
                    <a:latin typeface="Times New Roman" panose="02020603050405020304" pitchFamily="18" charset="0"/>
                  </a:rPr>
                  <a:t>u.visited</a:t>
                </a:r>
                <a:r>
                  <a:rPr lang="en-US" altLang="zh-CN" kern="100" dirty="0">
                    <a:latin typeface="Times New Roman" panose="02020603050405020304" pitchFamily="18" charset="0"/>
                  </a:rPr>
                  <a:t> = 1;</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for </a:t>
                </a:r>
                <a14:m>
                  <m:oMath xmlns:m="http://schemas.openxmlformats.org/officeDocument/2006/math">
                    <m:r>
                      <a:rPr lang="en-US" altLang="zh-CN" i="1" kern="100">
                        <a:latin typeface="Cambria Math" panose="02040503050406030204" pitchFamily="18" charset="0"/>
                      </a:rPr>
                      <m:t>{</m:t>
                    </m:r>
                    <m:r>
                      <m:rPr>
                        <m:sty m:val="p"/>
                      </m:rPr>
                      <a:rPr lang="en-US" altLang="zh-CN" i="1" kern="100">
                        <a:latin typeface="Cambria Math" panose="02040503050406030204" pitchFamily="18" charset="0"/>
                      </a:rPr>
                      <m:t>u</m:t>
                    </m:r>
                    <m:r>
                      <a:rPr lang="zh-CN" altLang="en-US" b="0" i="1" kern="100" smtClean="0">
                        <a:latin typeface="Cambria Math" panose="02040503050406030204" pitchFamily="18" charset="0"/>
                      </a:rPr>
                      <m:t>，</m:t>
                    </m:r>
                    <m:r>
                      <m:rPr>
                        <m:sty m:val="p"/>
                      </m:rPr>
                      <a:rPr lang="en-US" altLang="zh-CN" i="1" kern="100">
                        <a:latin typeface="Cambria Math" panose="02040503050406030204" pitchFamily="18" charset="0"/>
                      </a:rPr>
                      <m:t>w</m:t>
                    </m:r>
                    <m:r>
                      <a:rPr lang="en-US" altLang="zh-CN" i="1" kern="100">
                        <a:latin typeface="Cambria Math" panose="02040503050406030204" pitchFamily="18" charset="0"/>
                      </a:rPr>
                      <m:t>}∈</m:t>
                    </m:r>
                    <m:r>
                      <a:rPr lang="en-US" altLang="zh-CN" i="1" kern="100">
                        <a:latin typeface="Cambria Math" panose="02040503050406030204" pitchFamily="18" charset="0"/>
                      </a:rPr>
                      <m:t>𝐸</m:t>
                    </m:r>
                  </m:oMath>
                </a14:m>
                <a:r>
                  <a:rPr lang="en-US" altLang="zh-CN" kern="100" dirty="0">
                    <a:latin typeface="Times New Roman" panose="02020603050405020304" pitchFamily="18" charset="0"/>
                  </a:rPr>
                  <a:t>:</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a:t>
                </a:r>
                <a:r>
                  <a:rPr lang="en-US" altLang="zh-CN" kern="100" dirty="0" err="1">
                    <a:latin typeface="Times New Roman" panose="02020603050405020304" pitchFamily="18" charset="0"/>
                  </a:rPr>
                  <a:t>w.indegree</a:t>
                </a:r>
                <a:r>
                  <a:rPr lang="en-US" altLang="zh-CN" kern="100" dirty="0">
                    <a:latin typeface="Times New Roman" panose="02020603050405020304" pitchFamily="18" charset="0"/>
                  </a:rPr>
                  <a:t>--;</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if(</a:t>
                </a:r>
                <a:r>
                  <a:rPr lang="en-US" altLang="zh-CN" kern="100" dirty="0" err="1">
                    <a:latin typeface="Times New Roman" panose="02020603050405020304" pitchFamily="18" charset="0"/>
                  </a:rPr>
                  <a:t>w.indegree</a:t>
                </a:r>
                <a:r>
                  <a:rPr lang="en-US" altLang="zh-CN" kern="100" dirty="0">
                    <a:latin typeface="Times New Roman" panose="02020603050405020304" pitchFamily="18" charset="0"/>
                  </a:rPr>
                  <a:t> == 0 &amp;&amp; </a:t>
                </a:r>
                <a:r>
                  <a:rPr lang="en-US" altLang="zh-CN" kern="100" dirty="0" err="1">
                    <a:latin typeface="Times New Roman" panose="02020603050405020304" pitchFamily="18" charset="0"/>
                  </a:rPr>
                  <a:t>w.visited</a:t>
                </a:r>
                <a:r>
                  <a:rPr lang="en-US" altLang="zh-CN" kern="100" dirty="0">
                    <a:latin typeface="Times New Roman" panose="02020603050405020304" pitchFamily="18" charset="0"/>
                  </a:rPr>
                  <a:t> != 0):</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enqueue(Q, w);</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a:t>
                </a:r>
                <a:r>
                  <a:rPr lang="en-US" altLang="zh-CN" kern="100" dirty="0" err="1">
                    <a:latin typeface="Times New Roman" panose="02020603050405020304" pitchFamily="18" charset="0"/>
                  </a:rPr>
                  <a:t>w.sched</a:t>
                </a:r>
                <a:r>
                  <a:rPr lang="en-US" altLang="zh-CN" kern="100" dirty="0">
                    <a:latin typeface="Times New Roman" panose="02020603050405020304" pitchFamily="18" charset="0"/>
                  </a:rPr>
                  <a:t> = </a:t>
                </a:r>
                <a:r>
                  <a:rPr lang="en-US" altLang="zh-CN" kern="100" dirty="0" err="1">
                    <a:latin typeface="Times New Roman" panose="02020603050405020304" pitchFamily="18" charset="0"/>
                  </a:rPr>
                  <a:t>u.sched</a:t>
                </a:r>
                <a:r>
                  <a:rPr lang="en-US" altLang="zh-CN" kern="100" dirty="0">
                    <a:latin typeface="Times New Roman" panose="02020603050405020304" pitchFamily="18" charset="0"/>
                  </a:rPr>
                  <a:t> + 1;</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end</a:t>
                </a:r>
                <a:endParaRPr lang="zh-CN" altLang="zh-CN" kern="100" dirty="0">
                  <a:latin typeface="Times New Roman" panose="02020603050405020304" pitchFamily="18" charset="0"/>
                </a:endParaRPr>
              </a:p>
              <a:p>
                <a:pPr indent="304800" algn="just"/>
                <a:r>
                  <a:rPr lang="en-US" altLang="zh-CN" kern="100" dirty="0">
                    <a:latin typeface="Times New Roman" panose="02020603050405020304" pitchFamily="18" charset="0"/>
                  </a:rPr>
                  <a:t>  end</a:t>
                </a:r>
                <a:endParaRPr lang="zh-CN" altLang="zh-CN" kern="100" dirty="0">
                  <a:latin typeface="Times New Roman" panose="02020603050405020304" pitchFamily="18" charset="0"/>
                </a:endParaRPr>
              </a:p>
              <a:p>
                <a:r>
                  <a:rPr lang="en-US" altLang="zh-CN" kern="100" dirty="0">
                    <a:latin typeface="Times New Roman" panose="02020603050405020304" pitchFamily="18" charset="0"/>
                  </a:rPr>
                  <a:t>end</a:t>
                </a:r>
                <a:r>
                  <a:rPr lang="en-US" altLang="zh-CN" sz="2400" kern="100" dirty="0">
                    <a:latin typeface="Times New Roman" panose="02020603050405020304" pitchFamily="18" charset="0"/>
                  </a:rPr>
                  <a:t> </a:t>
                </a:r>
                <a:endParaRPr lang="zh-CN" altLang="en-US" dirty="0"/>
              </a:p>
            </p:txBody>
          </p:sp>
        </mc:Choice>
        <mc:Fallback xmlns="">
          <p:sp>
            <p:nvSpPr>
              <p:cNvPr id="5" name="矩形 4">
                <a:extLst>
                  <a:ext uri="{FF2B5EF4-FFF2-40B4-BE49-F238E27FC236}">
                    <a16:creationId xmlns:a16="http://schemas.microsoft.com/office/drawing/2014/main" id="{56FBC2AF-7D05-0849-9745-647F63230D6D}"/>
                  </a:ext>
                </a:extLst>
              </p:cNvPr>
              <p:cNvSpPr>
                <a:spLocks noRot="1" noChangeAspect="1" noMove="1" noResize="1" noEditPoints="1" noAdjustHandles="1" noChangeArrowheads="1" noChangeShapeType="1" noTextEdit="1"/>
              </p:cNvSpPr>
              <p:nvPr/>
            </p:nvSpPr>
            <p:spPr>
              <a:xfrm>
                <a:off x="6744072" y="2861642"/>
                <a:ext cx="6096000" cy="3231654"/>
              </a:xfrm>
              <a:prstGeom prst="rect">
                <a:avLst/>
              </a:prstGeom>
              <a:blipFill>
                <a:blip r:embed="rId3"/>
                <a:stretch>
                  <a:fillRect l="-624" t="-781" b="-1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47542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51685-EBF0-E741-B37C-6FDEEFD0A1CB}"/>
              </a:ext>
            </a:extLst>
          </p:cNvPr>
          <p:cNvSpPr>
            <a:spLocks noGrp="1"/>
          </p:cNvSpPr>
          <p:nvPr>
            <p:ph type="title"/>
          </p:nvPr>
        </p:nvSpPr>
        <p:spPr/>
        <p:txBody>
          <a:bodyPr/>
          <a:lstStyle/>
          <a:p>
            <a:r>
              <a:rPr kumimoji="1" lang="zh-CN" altLang="en-US" dirty="0"/>
              <a:t>资源约束与</a:t>
            </a:r>
            <a:r>
              <a:rPr kumimoji="1" lang="en-US" altLang="zh-CN" dirty="0"/>
              <a:t>Latency</a:t>
            </a:r>
            <a:r>
              <a:rPr kumimoji="1" lang="zh-CN" altLang="en-US" dirty="0"/>
              <a:t>约束</a:t>
            </a:r>
          </a:p>
        </p:txBody>
      </p:sp>
      <p:sp>
        <p:nvSpPr>
          <p:cNvPr id="3" name="内容占位符 2">
            <a:extLst>
              <a:ext uri="{FF2B5EF4-FFF2-40B4-BE49-F238E27FC236}">
                <a16:creationId xmlns:a16="http://schemas.microsoft.com/office/drawing/2014/main" id="{5C081734-9356-A64E-9CFC-2EC8D2498F89}"/>
              </a:ext>
            </a:extLst>
          </p:cNvPr>
          <p:cNvSpPr>
            <a:spLocks noGrp="1"/>
          </p:cNvSpPr>
          <p:nvPr>
            <p:ph idx="1"/>
          </p:nvPr>
        </p:nvSpPr>
        <p:spPr/>
        <p:txBody>
          <a:bodyPr/>
          <a:lstStyle/>
          <a:p>
            <a:r>
              <a:rPr lang="zh-CN" altLang="zh-CN" sz="2800" dirty="0"/>
              <a:t>约束下的调度问题又可以分为</a:t>
            </a:r>
            <a:r>
              <a:rPr lang="zh-CN" altLang="en-US" sz="2800" dirty="0"/>
              <a:t>：</a:t>
            </a:r>
            <a:endParaRPr lang="en-US" altLang="zh-CN" sz="2800" dirty="0"/>
          </a:p>
          <a:p>
            <a:pPr lvl="1"/>
            <a:r>
              <a:rPr lang="zh-CN" altLang="zh-CN" sz="2400" dirty="0"/>
              <a:t>资源约束下的最小化</a:t>
            </a:r>
            <a:r>
              <a:rPr lang="en-US" altLang="zh-CN" sz="2400" dirty="0"/>
              <a:t>Latency</a:t>
            </a:r>
            <a:r>
              <a:rPr lang="zh-CN" altLang="zh-CN" sz="2400" dirty="0"/>
              <a:t>调度问题</a:t>
            </a:r>
            <a:endParaRPr lang="en-US" altLang="zh-CN" sz="2400" dirty="0"/>
          </a:p>
          <a:p>
            <a:pPr lvl="1"/>
            <a:r>
              <a:rPr lang="en-US" altLang="zh-CN" sz="2400" dirty="0"/>
              <a:t>Latency</a:t>
            </a:r>
            <a:r>
              <a:rPr lang="zh-CN" altLang="zh-CN" sz="2400" dirty="0"/>
              <a:t>约束下的最小化资源问题</a:t>
            </a:r>
            <a:endParaRPr lang="en-US" altLang="zh-CN" sz="2400" dirty="0"/>
          </a:p>
          <a:p>
            <a:r>
              <a:rPr lang="zh-CN" altLang="zh-CN" sz="2800" dirty="0"/>
              <a:t>列表调度算法是一种启发式的调度算法，可以用来求解资源约束下的最小化</a:t>
            </a:r>
            <a:r>
              <a:rPr lang="en-US" altLang="zh-CN" sz="2800" dirty="0"/>
              <a:t>Latency</a:t>
            </a:r>
            <a:r>
              <a:rPr lang="zh-CN" altLang="zh-CN" sz="2800" dirty="0"/>
              <a:t>调度问题和</a:t>
            </a:r>
            <a:r>
              <a:rPr lang="en-US" altLang="zh-CN" sz="2800" dirty="0"/>
              <a:t>Latency</a:t>
            </a:r>
            <a:r>
              <a:rPr lang="zh-CN" altLang="zh-CN" sz="2800" dirty="0"/>
              <a:t>约束下的最小化资源问题</a:t>
            </a:r>
            <a:endParaRPr lang="en-US" altLang="zh-CN" sz="2800" dirty="0"/>
          </a:p>
          <a:p>
            <a:pPr lvl="1"/>
            <a:r>
              <a:rPr lang="zh-CN" altLang="zh-CN" sz="2400" dirty="0"/>
              <a:t>列表调度方法是</a:t>
            </a:r>
            <a:r>
              <a:rPr lang="en-US" altLang="zh-CN" sz="2400" dirty="0"/>
              <a:t>ASAP</a:t>
            </a:r>
            <a:r>
              <a:rPr lang="zh-CN" altLang="zh-CN" sz="2400" dirty="0"/>
              <a:t>算法的扩展</a:t>
            </a:r>
            <a:endParaRPr lang="en-US" altLang="zh-CN" sz="2400" dirty="0"/>
          </a:p>
          <a:p>
            <a:pPr lvl="1"/>
            <a:r>
              <a:rPr lang="zh-CN" altLang="zh-CN" sz="2400" dirty="0"/>
              <a:t>与</a:t>
            </a:r>
            <a:r>
              <a:rPr lang="en-US" altLang="zh-CN" sz="2400" dirty="0"/>
              <a:t>ASAP</a:t>
            </a:r>
            <a:r>
              <a:rPr lang="zh-CN" altLang="zh-CN" sz="2400" dirty="0"/>
              <a:t>方法只要可以调度就把所有算子全部调度不同，列表调度方法则从可调度的算子里面根据规则选择算子，满足调度的约束和优化目标</a:t>
            </a:r>
            <a:r>
              <a:rPr lang="zh-CN" altLang="zh-CN" sz="2000" dirty="0"/>
              <a:t>  </a:t>
            </a:r>
            <a:endParaRPr kumimoji="1" lang="zh-CN" altLang="en-US" sz="2000" dirty="0"/>
          </a:p>
        </p:txBody>
      </p:sp>
    </p:spTree>
    <p:extLst>
      <p:ext uri="{BB962C8B-B14F-4D97-AF65-F5344CB8AC3E}">
        <p14:creationId xmlns:p14="http://schemas.microsoft.com/office/powerpoint/2010/main" val="6061484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43645-B6C8-0346-9158-A5F95545B1CD}"/>
              </a:ext>
            </a:extLst>
          </p:cNvPr>
          <p:cNvSpPr>
            <a:spLocks noGrp="1"/>
          </p:cNvSpPr>
          <p:nvPr>
            <p:ph type="title"/>
          </p:nvPr>
        </p:nvSpPr>
        <p:spPr/>
        <p:txBody>
          <a:bodyPr/>
          <a:lstStyle/>
          <a:p>
            <a:r>
              <a:rPr lang="en-US" altLang="zh-CN" dirty="0"/>
              <a:t>Latency</a:t>
            </a:r>
            <a:r>
              <a:rPr lang="zh-CN" altLang="zh-CN" dirty="0"/>
              <a:t>约束下的资源最小化问题调度算法 </a:t>
            </a:r>
            <a:endParaRPr kumimoji="1" lang="zh-CN" altLang="en-US" dirty="0"/>
          </a:p>
        </p:txBody>
      </p:sp>
      <p:sp>
        <p:nvSpPr>
          <p:cNvPr id="3" name="内容占位符 2">
            <a:extLst>
              <a:ext uri="{FF2B5EF4-FFF2-40B4-BE49-F238E27FC236}">
                <a16:creationId xmlns:a16="http://schemas.microsoft.com/office/drawing/2014/main" id="{86245000-ACD4-A441-9EF4-4A08ABD5B6A9}"/>
              </a:ext>
            </a:extLst>
          </p:cNvPr>
          <p:cNvSpPr>
            <a:spLocks noGrp="1"/>
          </p:cNvSpPr>
          <p:nvPr>
            <p:ph idx="1"/>
          </p:nvPr>
        </p:nvSpPr>
        <p:spPr>
          <a:xfrm>
            <a:off x="624416" y="1423988"/>
            <a:ext cx="11088207" cy="4813300"/>
          </a:xfrm>
        </p:spPr>
        <p:txBody>
          <a:bodyPr/>
          <a:lstStyle/>
          <a:p>
            <a:r>
              <a:rPr lang="zh-CN" altLang="zh-CN" sz="2800" dirty="0"/>
              <a:t>根据</a:t>
            </a:r>
            <a:r>
              <a:rPr lang="en-US" altLang="zh-CN" sz="2800" dirty="0"/>
              <a:t>Latency</a:t>
            </a:r>
            <a:r>
              <a:rPr lang="zh-CN" altLang="zh-CN" sz="2800" dirty="0"/>
              <a:t>约束，利用</a:t>
            </a:r>
            <a:r>
              <a:rPr lang="en-US" altLang="zh-CN" sz="2800" dirty="0"/>
              <a:t>ALAP</a:t>
            </a:r>
            <a:r>
              <a:rPr lang="zh-CN" altLang="zh-CN" sz="2800" dirty="0"/>
              <a:t>算法计算出每个算子的最后调度周期</a:t>
            </a:r>
            <a:r>
              <a:rPr lang="en-US" altLang="zh-CN" sz="2800" dirty="0" err="1"/>
              <a:t>t</a:t>
            </a:r>
            <a:r>
              <a:rPr lang="en-US" altLang="zh-CN" sz="2800" baseline="-25000" dirty="0" err="1"/>
              <a:t>i</a:t>
            </a:r>
            <a:endParaRPr lang="en-US" altLang="zh-CN" sz="2800" baseline="-25000" dirty="0"/>
          </a:p>
          <a:p>
            <a:r>
              <a:rPr lang="zh-CN" altLang="zh-CN" sz="2800" dirty="0"/>
              <a:t>在每个调度周期</a:t>
            </a:r>
            <a:r>
              <a:rPr lang="en-US" altLang="zh-CN" sz="2800" dirty="0"/>
              <a:t>cycle</a:t>
            </a:r>
            <a:r>
              <a:rPr lang="zh-CN" altLang="zh-CN" sz="2800" dirty="0"/>
              <a:t>，计算某个算子的可调度范围</a:t>
            </a:r>
            <a:r>
              <a:rPr lang="en-US" altLang="zh-CN" sz="2800" dirty="0" err="1"/>
              <a:t>slack</a:t>
            </a:r>
            <a:r>
              <a:rPr lang="en-US" altLang="zh-CN" sz="2800" baseline="-25000" dirty="0" err="1"/>
              <a:t>i</a:t>
            </a:r>
            <a:r>
              <a:rPr lang="en-US" altLang="zh-CN" sz="2800" dirty="0"/>
              <a:t>=</a:t>
            </a:r>
            <a:r>
              <a:rPr lang="en-US" altLang="zh-CN" sz="2800" dirty="0" err="1"/>
              <a:t>t</a:t>
            </a:r>
            <a:r>
              <a:rPr lang="en-US" altLang="zh-CN" sz="2800" baseline="-25000" dirty="0" err="1"/>
              <a:t>i</a:t>
            </a:r>
            <a:r>
              <a:rPr lang="en-US" altLang="zh-CN" sz="2800" dirty="0"/>
              <a:t>-cycle</a:t>
            </a:r>
            <a:r>
              <a:rPr lang="zh-CN" altLang="zh-CN" sz="2800" dirty="0"/>
              <a:t>，如果</a:t>
            </a:r>
            <a:r>
              <a:rPr lang="en-US" altLang="zh-CN" sz="2800" dirty="0" err="1"/>
              <a:t>slack</a:t>
            </a:r>
            <a:r>
              <a:rPr lang="en-US" altLang="zh-CN" sz="2800" baseline="-25000" dirty="0" err="1"/>
              <a:t>i</a:t>
            </a:r>
            <a:r>
              <a:rPr lang="en-US" altLang="zh-CN" sz="2800" dirty="0"/>
              <a:t>=0</a:t>
            </a:r>
            <a:r>
              <a:rPr lang="zh-CN" altLang="zh-CN" sz="2800" dirty="0"/>
              <a:t>，那么</a:t>
            </a:r>
            <a:r>
              <a:rPr lang="en-US" altLang="zh-CN" sz="2800" dirty="0" err="1"/>
              <a:t>i</a:t>
            </a:r>
            <a:r>
              <a:rPr lang="zh-CN" altLang="zh-CN" sz="2800" dirty="0"/>
              <a:t>算子必须在该周期调度</a:t>
            </a:r>
            <a:endParaRPr lang="en-US" altLang="zh-CN" sz="2800" dirty="0"/>
          </a:p>
          <a:p>
            <a:pPr lvl="1"/>
            <a:r>
              <a:rPr lang="zh-CN" altLang="zh-CN" sz="2400" dirty="0"/>
              <a:t>如果需要增加资源，则增加相应资源</a:t>
            </a:r>
            <a:endParaRPr lang="en-US" altLang="zh-CN" sz="2400" dirty="0"/>
          </a:p>
          <a:p>
            <a:pPr lvl="1"/>
            <a:r>
              <a:rPr lang="zh-CN" altLang="zh-CN" sz="2400" dirty="0"/>
              <a:t>然后，继续调度其他可调度算子，直到资源被全部占用或可调度算子均被调度。</a:t>
            </a:r>
            <a:endParaRPr kumimoji="1" lang="zh-CN" altLang="en-US" sz="2400" dirty="0"/>
          </a:p>
        </p:txBody>
      </p:sp>
    </p:spTree>
    <p:extLst>
      <p:ext uri="{BB962C8B-B14F-4D97-AF65-F5344CB8AC3E}">
        <p14:creationId xmlns:p14="http://schemas.microsoft.com/office/powerpoint/2010/main" val="37267392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892B0-EF8E-3E4F-A706-A8E3620FC105}"/>
              </a:ext>
            </a:extLst>
          </p:cNvPr>
          <p:cNvSpPr>
            <a:spLocks noGrp="1"/>
          </p:cNvSpPr>
          <p:nvPr>
            <p:ph type="title"/>
          </p:nvPr>
        </p:nvSpPr>
        <p:spPr/>
        <p:txBody>
          <a:bodyPr/>
          <a:lstStyle/>
          <a:p>
            <a:r>
              <a:rPr kumimoji="1" lang="zh-CN" altLang="en-US" dirty="0"/>
              <a:t>基于</a:t>
            </a:r>
            <a:r>
              <a:rPr kumimoji="1" lang="en-US" altLang="zh-CN" dirty="0"/>
              <a:t>ILP</a:t>
            </a:r>
            <a:r>
              <a:rPr kumimoji="1" lang="zh-CN" altLang="en-US" dirty="0"/>
              <a:t>的调度算法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E7EB06-5320-5545-BAFA-880512718D43}"/>
                  </a:ext>
                </a:extLst>
              </p:cNvPr>
              <p:cNvSpPr>
                <a:spLocks noGrp="1"/>
              </p:cNvSpPr>
              <p:nvPr>
                <p:ph idx="1"/>
              </p:nvPr>
            </p:nvSpPr>
            <p:spPr/>
            <p:txBody>
              <a:bodyPr/>
              <a:lstStyle/>
              <a:p>
                <a:pPr lvl="0"/>
                <a:r>
                  <a:rPr lang="zh-CN" altLang="en-US" dirty="0"/>
                  <a:t>简化调度问题：</a:t>
                </a:r>
                <a:endParaRPr lang="en-US" altLang="zh-CN" dirty="0"/>
              </a:p>
              <a:p>
                <a:pPr lvl="1"/>
                <a:r>
                  <a:rPr lang="zh-CN" altLang="zh-CN" dirty="0"/>
                  <a:t>对于数据流图</a:t>
                </a:r>
                <a:r>
                  <a:rPr lang="en-US" altLang="zh-CN" dirty="0"/>
                  <a:t>G=(V, E), </a:t>
                </a:r>
                <a:r>
                  <a:rPr lang="zh-CN" altLang="zh-CN" dirty="0"/>
                  <a:t>调度节点数为</a:t>
                </a:r>
                <a:r>
                  <a:rPr lang="en-US" altLang="zh-CN" dirty="0"/>
                  <a:t>n</a:t>
                </a:r>
                <a:r>
                  <a:rPr lang="zh-CN" altLang="zh-CN" dirty="0"/>
                  <a:t>个</a:t>
                </a:r>
                <a:r>
                  <a:rPr lang="en-US" altLang="zh-CN" dirty="0"/>
                  <a:t>V={</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en-US" altLang="zh-CN" dirty="0"/>
                  <a:t>}</a:t>
                </a:r>
                <a:r>
                  <a:rPr lang="zh-CN" altLang="zh-CN" dirty="0"/>
                  <a:t>，共有</a:t>
                </a:r>
                <a:r>
                  <a:rPr lang="en-US" altLang="zh-CN" dirty="0"/>
                  <a:t>k</a:t>
                </a:r>
                <a:r>
                  <a:rPr lang="zh-CN" altLang="zh-CN" dirty="0"/>
                  <a:t>类算子，每类算子</a:t>
                </a:r>
                <a:r>
                  <a:rPr lang="en-US" altLang="zh-CN" dirty="0" err="1"/>
                  <a:t>i</a:t>
                </a:r>
                <a:r>
                  <a:rPr lang="zh-CN" altLang="zh-CN" dirty="0"/>
                  <a:t>的资源约束为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oMath>
                </a14:m>
                <a:r>
                  <a:rPr lang="zh-CN" altLang="zh-CN" dirty="0"/>
                  <a:t>；</a:t>
                </a:r>
              </a:p>
              <a:p>
                <a:pPr lvl="1"/>
                <a:r>
                  <a:rPr lang="zh-CN" altLang="zh-CN" dirty="0"/>
                  <a:t>假设最长可能的</a:t>
                </a:r>
                <a:r>
                  <a:rPr lang="en-US" altLang="zh-CN" dirty="0"/>
                  <a:t>Latency</a:t>
                </a:r>
                <a:r>
                  <a:rPr lang="zh-CN" altLang="zh-CN" dirty="0"/>
                  <a:t>为</a:t>
                </a:r>
                <a14:m>
                  <m:oMath xmlns:m="http://schemas.openxmlformats.org/officeDocument/2006/math">
                    <m:r>
                      <a:rPr lang="en-US" altLang="zh-CN" i="1">
                        <a:latin typeface="Cambria Math" panose="02040503050406030204" pitchFamily="18" charset="0"/>
                      </a:rPr>
                      <m:t>𝜆</m:t>
                    </m:r>
                  </m:oMath>
                </a14:m>
                <a:r>
                  <a:rPr lang="en-US" altLang="zh-CN" dirty="0"/>
                  <a:t>;</a:t>
                </a:r>
                <a:endParaRPr lang="zh-CN" altLang="zh-CN" dirty="0"/>
              </a:p>
              <a:p>
                <a:pPr lvl="1"/>
                <a:r>
                  <a:rPr lang="zh-CN" altLang="zh-CN" dirty="0"/>
                  <a:t>为简化问题，我们假设所有算子运算所需的周期数为</a:t>
                </a:r>
                <a:r>
                  <a:rPr lang="en-US" altLang="zh-CN" dirty="0"/>
                  <a:t>1</a:t>
                </a:r>
                <a:r>
                  <a:rPr lang="zh-CN" altLang="zh-CN" dirty="0"/>
                  <a:t>；</a:t>
                </a:r>
              </a:p>
              <a:p>
                <a:pPr marL="457200" lvl="1" indent="0">
                  <a:buNone/>
                </a:pPr>
                <a:endParaRPr lang="en-US" altLang="zh-CN" dirty="0"/>
              </a:p>
              <a:p>
                <a:pPr marL="457200" lvl="1" indent="0">
                  <a:buNone/>
                </a:pPr>
                <a:endParaRPr lang="zh-CN" altLang="zh-CN" dirty="0"/>
              </a:p>
              <a:p>
                <a:r>
                  <a:rPr lang="zh-CN" altLang="zh-CN" dirty="0"/>
                  <a:t>为了便于整体的</a:t>
                </a:r>
                <a:r>
                  <a:rPr lang="en-US" altLang="zh-CN" dirty="0"/>
                  <a:t>Latency</a:t>
                </a:r>
                <a:r>
                  <a:rPr lang="zh-CN" altLang="zh-CN" dirty="0"/>
                  <a:t>计算，整数规划中引入了虚拟节点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m:t>
                        </m:r>
                      </m:sub>
                    </m:sSub>
                  </m:oMath>
                </a14:m>
                <a:r>
                  <a:rPr lang="zh-CN" altLang="zh-CN" dirty="0"/>
                  <a:t>，并将所有出度为</a:t>
                </a:r>
                <a:r>
                  <a:rPr lang="en-US" altLang="zh-CN" dirty="0"/>
                  <a:t>0</a:t>
                </a:r>
                <a:r>
                  <a:rPr lang="zh-CN" altLang="zh-CN" dirty="0"/>
                  <a:t>的节点连接到虚拟节点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m:t>
                        </m:r>
                      </m:sub>
                    </m:sSub>
                  </m:oMath>
                </a14:m>
                <a:r>
                  <a:rPr lang="zh-CN" altLang="zh-CN" dirty="0">
                    <a:effectLst/>
                  </a:rPr>
                  <a:t> </a:t>
                </a:r>
                <a:endParaRPr kumimoji="1" lang="zh-CN" altLang="en-US" dirty="0"/>
              </a:p>
            </p:txBody>
          </p:sp>
        </mc:Choice>
        <mc:Fallback xmlns="">
          <p:sp>
            <p:nvSpPr>
              <p:cNvPr id="3" name="内容占位符 2">
                <a:extLst>
                  <a:ext uri="{FF2B5EF4-FFF2-40B4-BE49-F238E27FC236}">
                    <a16:creationId xmlns:a16="http://schemas.microsoft.com/office/drawing/2014/main" id="{52E7EB06-5320-5545-BAFA-880512718D43}"/>
                  </a:ext>
                </a:extLst>
              </p:cNvPr>
              <p:cNvSpPr>
                <a:spLocks noGrp="1" noRot="1" noChangeAspect="1" noMove="1" noResize="1" noEditPoints="1" noAdjustHandles="1" noChangeArrowheads="1" noChangeShapeType="1" noTextEdit="1"/>
              </p:cNvSpPr>
              <p:nvPr>
                <p:ph idx="1"/>
              </p:nvPr>
            </p:nvSpPr>
            <p:spPr>
              <a:blipFill>
                <a:blip r:embed="rId2"/>
                <a:stretch>
                  <a:fillRect l="-1272" t="-2105" r="-694" b="-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57382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E98FB-37A1-9A48-9AE8-8931690FE8D1}"/>
              </a:ext>
            </a:extLst>
          </p:cNvPr>
          <p:cNvSpPr>
            <a:spLocks noGrp="1"/>
          </p:cNvSpPr>
          <p:nvPr>
            <p:ph type="title"/>
          </p:nvPr>
        </p:nvSpPr>
        <p:spPr/>
        <p:txBody>
          <a:bodyPr/>
          <a:lstStyle/>
          <a:p>
            <a:r>
              <a:rPr kumimoji="1" lang="en-US" altLang="zh-CN" dirty="0"/>
              <a:t>SDC</a:t>
            </a:r>
            <a:r>
              <a:rPr kumimoji="1" lang="zh-CN" altLang="en-US" dirty="0"/>
              <a:t>调度算法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C51566-BC1C-E545-85EE-B1704BB95A17}"/>
                  </a:ext>
                </a:extLst>
              </p:cNvPr>
              <p:cNvSpPr>
                <a:spLocks noGrp="1"/>
              </p:cNvSpPr>
              <p:nvPr>
                <p:ph idx="1"/>
              </p:nvPr>
            </p:nvSpPr>
            <p:spPr/>
            <p:txBody>
              <a:bodyPr/>
              <a:lstStyle/>
              <a:p>
                <a:r>
                  <a:rPr lang="zh-CN" altLang="zh-CN" sz="2800" dirty="0"/>
                  <a:t>与整数线性规划不同，差分约束调度方法将算子</a:t>
                </a:r>
                <a:r>
                  <a:rPr lang="en-US" altLang="zh-CN" sz="2800" dirty="0" err="1"/>
                  <a:t>i</a:t>
                </a:r>
                <a:r>
                  <a:rPr lang="zh-CN" altLang="zh-CN" sz="2800" dirty="0"/>
                  <a:t>的调度周期</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𝑖</m:t>
                        </m:r>
                      </m:sub>
                    </m:sSub>
                  </m:oMath>
                </a14:m>
                <a:r>
                  <a:rPr lang="zh-CN" altLang="zh-CN" sz="2800" dirty="0"/>
                  <a:t>直接作为决策变量。这里</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𝑖</m:t>
                        </m:r>
                      </m:sub>
                    </m:sSub>
                  </m:oMath>
                </a14:m>
                <a:r>
                  <a:rPr lang="zh-CN" altLang="zh-CN" sz="2800" dirty="0"/>
                  <a:t>应为整数。在该决策变量定义下，数据依赖关系可以通过差分约束的形式给出：</a:t>
                </a:r>
              </a:p>
              <a:p>
                <a:pPr marL="0" indent="0">
                  <a:buNone/>
                </a:pPr>
                <a14:m>
                  <m:oMathPara xmlns:m="http://schemas.openxmlformats.org/officeDocument/2006/math">
                    <m:oMathParaPr>
                      <m:jc m:val="centerGroup"/>
                    </m:oMathParaPr>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𝑗</m:t>
                          </m:r>
                        </m:sub>
                      </m:sSub>
                    </m:oMath>
                  </m:oMathPara>
                </a14:m>
                <a:endParaRPr lang="zh-CN" altLang="zh-CN" sz="2800" dirty="0"/>
              </a:p>
              <a:p>
                <a:pPr marL="0" indent="0">
                  <a:buNone/>
                </a:pPr>
                <a:r>
                  <a:rPr lang="zh-CN" altLang="zh-CN" sz="2800" dirty="0"/>
                  <a:t>或改写为：</a:t>
                </a:r>
              </a:p>
              <a:p>
                <a:pPr marL="0" indent="0">
                  <a:buNone/>
                </a:pPr>
                <a14:m>
                  <m:oMathPara xmlns:m="http://schemas.openxmlformats.org/officeDocument/2006/math">
                    <m:oMathParaPr>
                      <m:jc m:val="centerGroup"/>
                    </m:oMathParaPr>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𝑗</m:t>
                          </m:r>
                        </m:sub>
                      </m:sSub>
                      <m:r>
                        <a:rPr lang="zh-CN"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 </m:t>
                      </m:r>
                      <m:r>
                        <a:rPr lang="en-US" altLang="zh-CN" sz="2800" i="1">
                          <a:latin typeface="Cambria Math" panose="02040503050406030204" pitchFamily="18" charset="0"/>
                        </a:rPr>
                        <m:t>𝑓𝑜𝑟</m:t>
                      </m:r>
                      <m:r>
                        <a:rPr lang="en-US" altLang="zh-CN" sz="2800" i="1">
                          <a:latin typeface="Cambria Math" panose="02040503050406030204" pitchFamily="18" charset="0"/>
                        </a:rPr>
                        <m:t> </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e>
                      </m:d>
                      <m:r>
                        <a:rPr lang="en-US" altLang="zh-CN" sz="2800" i="1">
                          <a:latin typeface="Cambria Math" panose="02040503050406030204" pitchFamily="18" charset="0"/>
                        </a:rPr>
                        <m:t>∈</m:t>
                      </m:r>
                      <m:r>
                        <a:rPr lang="en-US" altLang="zh-CN" sz="2800" i="1">
                          <a:latin typeface="Cambria Math" panose="02040503050406030204" pitchFamily="18" charset="0"/>
                        </a:rPr>
                        <m:t>𝐸</m:t>
                      </m:r>
                    </m:oMath>
                  </m:oMathPara>
                </a14:m>
                <a:endParaRPr lang="zh-CN" altLang="zh-CN" sz="2800" dirty="0"/>
              </a:p>
              <a:p>
                <a:pPr marL="0" indent="0">
                  <a:buNone/>
                </a:pPr>
                <a:r>
                  <a:rPr lang="zh-CN" altLang="zh-CN" sz="2800" dirty="0"/>
                  <a:t>这里算子</a:t>
                </a:r>
                <a:r>
                  <a:rPr lang="en-US" altLang="zh-CN" sz="2800" dirty="0" err="1"/>
                  <a:t>i</a:t>
                </a:r>
                <a:r>
                  <a:rPr lang="zh-CN" altLang="zh-CN" sz="2800" dirty="0"/>
                  <a:t>计算所需的周期数</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oMath>
                </a14:m>
                <a:r>
                  <a:rPr lang="zh-CN" altLang="zh-CN" sz="2800" dirty="0"/>
                  <a:t>可以大于</a:t>
                </a:r>
                <a:r>
                  <a:rPr lang="en-US" altLang="zh-CN" sz="2800" dirty="0"/>
                  <a:t>1</a:t>
                </a:r>
                <a:endParaRPr lang="zh-CN" altLang="zh-CN" sz="2800" dirty="0"/>
              </a:p>
              <a:p>
                <a:endParaRPr kumimoji="1" lang="zh-CN" altLang="en-US" dirty="0"/>
              </a:p>
            </p:txBody>
          </p:sp>
        </mc:Choice>
        <mc:Fallback xmlns="">
          <p:sp>
            <p:nvSpPr>
              <p:cNvPr id="3" name="内容占位符 2">
                <a:extLst>
                  <a:ext uri="{FF2B5EF4-FFF2-40B4-BE49-F238E27FC236}">
                    <a16:creationId xmlns:a16="http://schemas.microsoft.com/office/drawing/2014/main" id="{57C51566-BC1C-E545-85EE-B1704BB95A17}"/>
                  </a:ext>
                </a:extLst>
              </p:cNvPr>
              <p:cNvSpPr>
                <a:spLocks noGrp="1" noRot="1" noChangeAspect="1" noMove="1" noResize="1" noEditPoints="1" noAdjustHandles="1" noChangeArrowheads="1" noChangeShapeType="1" noTextEdit="1"/>
              </p:cNvSpPr>
              <p:nvPr>
                <p:ph idx="1"/>
              </p:nvPr>
            </p:nvSpPr>
            <p:spPr>
              <a:blipFill>
                <a:blip r:embed="rId2"/>
                <a:stretch>
                  <a:fillRect l="-1040" t="-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8757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2B22B-2EBC-E041-B448-39071671F2A7}"/>
              </a:ext>
            </a:extLst>
          </p:cNvPr>
          <p:cNvSpPr>
            <a:spLocks noGrp="1"/>
          </p:cNvSpPr>
          <p:nvPr>
            <p:ph type="title"/>
          </p:nvPr>
        </p:nvSpPr>
        <p:spPr/>
        <p:txBody>
          <a:bodyPr/>
          <a:lstStyle/>
          <a:p>
            <a:r>
              <a:rPr kumimoji="1" lang="en-US" altLang="zh-CN" dirty="0"/>
              <a:t>SDC</a:t>
            </a:r>
            <a:r>
              <a:rPr kumimoji="1" lang="zh-CN" altLang="en-US" dirty="0"/>
              <a:t>调度算法中资源约束的处理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622E2E-30AF-B642-9787-B9623451276C}"/>
                  </a:ext>
                </a:extLst>
              </p:cNvPr>
              <p:cNvSpPr>
                <a:spLocks noGrp="1"/>
              </p:cNvSpPr>
              <p:nvPr>
                <p:ph idx="1"/>
              </p:nvPr>
            </p:nvSpPr>
            <p:spPr/>
            <p:txBody>
              <a:bodyPr/>
              <a:lstStyle/>
              <a:p>
                <a:r>
                  <a:rPr lang="zh-CN" altLang="zh-CN" sz="2800" dirty="0"/>
                  <a:t>一种给出资源约束的启发式方法是，首先给出计算节点的排序。排序后，对于任意采用相同类型资源实现的节点</a:t>
                </a:r>
                <a:r>
                  <a:rPr lang="en-US" altLang="zh-CN" sz="2800" dirty="0" err="1"/>
                  <a:t>i</a:t>
                </a:r>
                <a:r>
                  <a:rPr lang="zh-CN" altLang="zh-CN" sz="2800" dirty="0"/>
                  <a:t>和</a:t>
                </a:r>
                <a:r>
                  <a:rPr lang="en-US" altLang="zh-CN" sz="2800" dirty="0"/>
                  <a:t>j</a:t>
                </a:r>
                <a:r>
                  <a:rPr lang="zh-CN" altLang="zh-CN" sz="2800" dirty="0"/>
                  <a:t>之间占用的资源数目为</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−1</m:t>
                    </m:r>
                  </m:oMath>
                </a14:m>
                <a:r>
                  <a:rPr lang="zh-CN" altLang="zh-CN" sz="2800" dirty="0"/>
                  <a:t>，那么我们在节点</a:t>
                </a:r>
                <a:r>
                  <a:rPr lang="en-US" altLang="zh-CN" sz="2800" dirty="0" err="1"/>
                  <a:t>i</a:t>
                </a:r>
                <a:r>
                  <a:rPr lang="zh-CN" altLang="zh-CN" sz="2800" dirty="0"/>
                  <a:t>和</a:t>
                </a:r>
                <a:r>
                  <a:rPr lang="en-US" altLang="zh-CN" sz="2800" dirty="0"/>
                  <a:t>j</a:t>
                </a:r>
                <a:r>
                  <a:rPr lang="zh-CN" altLang="zh-CN" sz="2800" dirty="0"/>
                  <a:t>之间加上额外约束：</a:t>
                </a:r>
              </a:p>
              <a:p>
                <a:pPr marL="0" indent="0">
                  <a:buNone/>
                </a:pPr>
                <a14:m>
                  <m:oMathPara xmlns:m="http://schemas.openxmlformats.org/officeDocument/2006/math">
                    <m:oMathParaPr>
                      <m:jc m:val="centerGroup"/>
                    </m:oMathParaPr>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𝑗</m:t>
                          </m:r>
                        </m:sub>
                      </m:sSub>
                    </m:oMath>
                  </m:oMathPara>
                </a14:m>
                <a:endParaRPr lang="en-US" altLang="zh-CN" sz="2800" dirty="0"/>
              </a:p>
              <a:p>
                <a:pPr marL="0" indent="0">
                  <a:buNone/>
                </a:pPr>
                <a:endParaRPr lang="zh-CN" altLang="zh-CN" sz="2800" dirty="0"/>
              </a:p>
              <a:p>
                <a:r>
                  <a:rPr lang="zh-CN" altLang="zh-CN" sz="2800" dirty="0"/>
                  <a:t>该约束即额外要求</a:t>
                </a:r>
                <a:r>
                  <a:rPr lang="en-US" altLang="zh-CN" sz="2800" dirty="0"/>
                  <a:t>j</a:t>
                </a:r>
                <a:r>
                  <a:rPr lang="zh-CN" altLang="zh-CN" sz="2800" dirty="0"/>
                  <a:t>节点必须在</a:t>
                </a:r>
                <a:r>
                  <a:rPr lang="en-US" altLang="zh-CN" sz="2800" dirty="0" err="1"/>
                  <a:t>i</a:t>
                </a:r>
                <a:r>
                  <a:rPr lang="zh-CN" altLang="zh-CN" sz="2800" dirty="0"/>
                  <a:t>节点执行完之后才执行，避免占用的对应资源数目超过</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𝑟</m:t>
                        </m:r>
                      </m:e>
                      <m:sub>
                        <m:r>
                          <a:rPr lang="en-US" altLang="zh-CN" sz="2800" i="1">
                            <a:latin typeface="Cambria Math" panose="02040503050406030204" pitchFamily="18" charset="0"/>
                          </a:rPr>
                          <m:t>𝑖</m:t>
                        </m:r>
                      </m:sub>
                    </m:sSub>
                  </m:oMath>
                </a14:m>
                <a:r>
                  <a:rPr lang="zh-CN" altLang="zh-CN" sz="2800" dirty="0"/>
                  <a:t>。改写为差分格式如下：</a:t>
                </a:r>
              </a:p>
              <a:p>
                <a:pPr marL="0" indent="0">
                  <a:buNone/>
                </a:pPr>
                <a14:m>
                  <m:oMathPara xmlns:m="http://schemas.openxmlformats.org/officeDocument/2006/math">
                    <m:oMathParaPr>
                      <m:jc m:val="centerGroup"/>
                    </m:oMathParaPr>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𝑗</m:t>
                          </m:r>
                        </m:sub>
                      </m:sSub>
                      <m:r>
                        <a:rPr lang="zh-CN"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i="1">
                              <a:latin typeface="Cambria Math" panose="02040503050406030204" pitchFamily="18" charset="0"/>
                            </a:rPr>
                            <m:t>𝑑</m:t>
                          </m:r>
                        </m:e>
                        <m:sub>
                          <m:r>
                            <a:rPr lang="en-US" altLang="zh-CN" sz="2800" i="1">
                              <a:latin typeface="Cambria Math" panose="02040503050406030204" pitchFamily="18" charset="0"/>
                            </a:rPr>
                            <m:t>𝑖</m:t>
                          </m:r>
                        </m:sub>
                      </m:sSub>
                    </m:oMath>
                  </m:oMathPara>
                </a14:m>
                <a:endParaRPr lang="zh-CN"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32622E2E-30AF-B642-9787-B9623451276C}"/>
                  </a:ext>
                </a:extLst>
              </p:cNvPr>
              <p:cNvSpPr>
                <a:spLocks noGrp="1" noRot="1" noChangeAspect="1" noMove="1" noResize="1" noEditPoints="1" noAdjustHandles="1" noChangeArrowheads="1" noChangeShapeType="1" noTextEdit="1"/>
              </p:cNvSpPr>
              <p:nvPr>
                <p:ph idx="1"/>
              </p:nvPr>
            </p:nvSpPr>
            <p:spPr>
              <a:blipFill>
                <a:blip r:embed="rId2"/>
                <a:stretch>
                  <a:fillRect l="-925" t="-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1996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数字集成电路设计自动化基础</a:t>
            </a:r>
            <a:endParaRPr lang="zh-CN"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7010271-71BC-FD64-913D-767ED87A6B4F}"/>
              </a:ext>
            </a:extLst>
          </p:cNvPr>
          <p:cNvSpPr txBox="1"/>
          <p:nvPr/>
        </p:nvSpPr>
        <p:spPr>
          <a:xfrm>
            <a:off x="713132" y="982895"/>
            <a:ext cx="10297413" cy="6184898"/>
          </a:xfrm>
          <a:prstGeom prst="rect">
            <a:avLst/>
          </a:prstGeom>
          <a:noFill/>
        </p:spPr>
        <p:txBody>
          <a:bodyPr wrap="square">
            <a:spAutoFit/>
          </a:bodyPr>
          <a:lstStyle/>
          <a:p>
            <a:pPr lvl="0" algn="just">
              <a:lnSpc>
                <a:spcPct val="130000"/>
              </a:lnSpc>
            </a:pPr>
            <a:r>
              <a:rPr lang="zh-CN" altLang="zh-CN" b="1" u="sng" kern="100" dirty="0">
                <a:effectLst/>
                <a:latin typeface="SimHei" panose="02010609060101010101" pitchFamily="49" charset="-122"/>
                <a:ea typeface="SimHei" panose="02010609060101010101" pitchFamily="49" charset="-122"/>
              </a:rPr>
              <a:t>第</a:t>
            </a:r>
            <a:r>
              <a:rPr lang="en-US" altLang="zh-CN" b="1" u="sng" kern="100" dirty="0">
                <a:effectLst/>
                <a:latin typeface="SimHei" panose="02010609060101010101" pitchFamily="49" charset="-122"/>
                <a:ea typeface="SimHei" panose="02010609060101010101" pitchFamily="49" charset="-122"/>
              </a:rPr>
              <a:t>1</a:t>
            </a:r>
            <a:r>
              <a:rPr lang="zh-CN" altLang="zh-CN" b="1" u="sng" kern="100" dirty="0">
                <a:effectLst/>
                <a:latin typeface="SimHei" panose="02010609060101010101" pitchFamily="49" charset="-122"/>
                <a:ea typeface="SimHei" panose="02010609060101010101" pitchFamily="49" charset="-122"/>
              </a:rPr>
              <a:t>周</a:t>
            </a:r>
            <a:r>
              <a:rPr lang="zh-CN" altLang="zh-CN" kern="100" dirty="0">
                <a:effectLst/>
                <a:latin typeface="SimHei" panose="02010609060101010101" pitchFamily="49" charset="-122"/>
                <a:ea typeface="SimHei" panose="02010609060101010101" pitchFamily="49" charset="-122"/>
              </a:rPr>
              <a:t>：绪论</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第一节课：数字集成电路设计的基础知识；</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第二节课：数字集成电路设计流程；</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第三节课：数字集成电路设计常用的</a:t>
            </a:r>
            <a:r>
              <a:rPr lang="en-US" altLang="zh-CN" kern="100" dirty="0">
                <a:effectLst/>
                <a:latin typeface="SimHei" panose="02010609060101010101" pitchFamily="49" charset="-122"/>
                <a:ea typeface="SimHei" panose="02010609060101010101" pitchFamily="49" charset="-122"/>
              </a:rPr>
              <a:t>EDA</a:t>
            </a:r>
            <a:r>
              <a:rPr lang="zh-CN" altLang="zh-CN" kern="100" dirty="0">
                <a:effectLst/>
                <a:latin typeface="SimHei" panose="02010609060101010101" pitchFamily="49" charset="-122"/>
                <a:ea typeface="SimHei" panose="02010609060101010101" pitchFamily="49" charset="-122"/>
              </a:rPr>
              <a:t>工具。</a:t>
            </a:r>
          </a:p>
          <a:p>
            <a:pPr lvl="0" algn="just">
              <a:lnSpc>
                <a:spcPct val="130000"/>
              </a:lnSpc>
            </a:pPr>
            <a:r>
              <a:rPr lang="zh-CN" altLang="zh-CN" b="1" u="sng" kern="100" dirty="0">
                <a:effectLst/>
                <a:latin typeface="SimHei" panose="02010609060101010101" pitchFamily="49" charset="-122"/>
                <a:ea typeface="SimHei" panose="02010609060101010101" pitchFamily="49" charset="-122"/>
              </a:rPr>
              <a:t>第</a:t>
            </a:r>
            <a:r>
              <a:rPr lang="en-US" altLang="zh-CN" b="1" u="sng" kern="100" dirty="0">
                <a:effectLst/>
                <a:latin typeface="SimHei" panose="02010609060101010101" pitchFamily="49" charset="-122"/>
                <a:ea typeface="SimHei" panose="02010609060101010101" pitchFamily="49" charset="-122"/>
              </a:rPr>
              <a:t>2</a:t>
            </a:r>
            <a:r>
              <a:rPr lang="zh-CN" altLang="zh-CN" b="1" u="sng" kern="100" dirty="0">
                <a:effectLst/>
                <a:latin typeface="SimHei" panose="02010609060101010101" pitchFamily="49" charset="-122"/>
                <a:ea typeface="SimHei" panose="02010609060101010101" pitchFamily="49" charset="-122"/>
              </a:rPr>
              <a:t>周</a:t>
            </a:r>
            <a:r>
              <a:rPr lang="zh-CN" altLang="zh-CN" kern="100" dirty="0">
                <a:effectLst/>
                <a:latin typeface="SimHei" panose="02010609060101010101" pitchFamily="49" charset="-122"/>
                <a:ea typeface="SimHei" panose="02010609060101010101" pitchFamily="49" charset="-122"/>
              </a:rPr>
              <a:t>：课程设计的一些基础算法，包括图、组合优化问题、图优化问题及算法等。</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第一节课：算法基础知识</a:t>
            </a:r>
            <a:r>
              <a:rPr lang="en-US" altLang="zh-CN" kern="100" dirty="0">
                <a:effectLst/>
                <a:latin typeface="SimHei" panose="02010609060101010101" pitchFamily="49" charset="-122"/>
                <a:ea typeface="SimHei" panose="02010609060101010101" pitchFamily="49" charset="-122"/>
              </a:rPr>
              <a:t>;</a:t>
            </a:r>
            <a:endParaRPr lang="zh-CN" altLang="zh-CN" kern="100" dirty="0">
              <a:effectLst/>
              <a:latin typeface="SimHei" panose="02010609060101010101" pitchFamily="49" charset="-122"/>
              <a:ea typeface="SimHei" panose="02010609060101010101" pitchFamily="49" charset="-122"/>
            </a:endParaRP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第二节课：图及组合优化问题基础</a:t>
            </a:r>
            <a:r>
              <a:rPr lang="en-US" altLang="zh-CN" kern="100" dirty="0">
                <a:effectLst/>
                <a:latin typeface="SimHei" panose="02010609060101010101" pitchFamily="49" charset="-122"/>
                <a:ea typeface="SimHei" panose="02010609060101010101" pitchFamily="49" charset="-122"/>
              </a:rPr>
              <a:t>;</a:t>
            </a:r>
            <a:endParaRPr lang="zh-CN" altLang="zh-CN" kern="100" dirty="0">
              <a:effectLst/>
              <a:latin typeface="SimHei" panose="02010609060101010101" pitchFamily="49" charset="-122"/>
              <a:ea typeface="SimHei" panose="02010609060101010101" pitchFamily="49" charset="-122"/>
            </a:endParaRPr>
          </a:p>
          <a:p>
            <a:pPr>
              <a:lnSpc>
                <a:spcPct val="130000"/>
              </a:lnSpc>
            </a:pPr>
            <a:r>
              <a:rPr lang="zh-CN" altLang="en-US" kern="100" dirty="0">
                <a:effectLst/>
                <a:latin typeface="SimHei" panose="02010609060101010101" pitchFamily="49" charset="-122"/>
                <a:ea typeface="SimHei" panose="02010609060101010101" pitchFamily="49" charset="-122"/>
                <a:cs typeface="Times New Roman" panose="02020603050405020304" pitchFamily="18" charset="0"/>
              </a:rPr>
              <a:t>   </a:t>
            </a:r>
            <a:r>
              <a:rPr lang="zh-CN" altLang="zh-CN" kern="100" dirty="0">
                <a:effectLst/>
                <a:latin typeface="SimHei" panose="02010609060101010101" pitchFamily="49" charset="-122"/>
                <a:ea typeface="SimHei" panose="02010609060101010101" pitchFamily="49" charset="-122"/>
                <a:cs typeface="Times New Roman" panose="02020603050405020304" pitchFamily="18" charset="0"/>
              </a:rPr>
              <a:t>第三节课：图优化问题及其算法。</a:t>
            </a:r>
            <a:r>
              <a:rPr lang="zh-CN" altLang="zh-CN" dirty="0">
                <a:effectLst/>
                <a:latin typeface="SimHei" panose="02010609060101010101" pitchFamily="49" charset="-122"/>
                <a:ea typeface="SimHei" panose="02010609060101010101" pitchFamily="49" charset="-122"/>
              </a:rPr>
              <a:t> </a:t>
            </a:r>
            <a:endParaRPr lang="en-US" altLang="zh-CN" dirty="0">
              <a:effectLst/>
              <a:latin typeface="SimHei" panose="02010609060101010101" pitchFamily="49" charset="-122"/>
              <a:ea typeface="SimHei" panose="02010609060101010101" pitchFamily="49" charset="-122"/>
            </a:endParaRPr>
          </a:p>
          <a:p>
            <a:pPr lvl="0" algn="just">
              <a:lnSpc>
                <a:spcPct val="130000"/>
              </a:lnSpc>
            </a:pPr>
            <a:r>
              <a:rPr lang="zh-CN" altLang="zh-CN" b="1" u="sng" kern="100" dirty="0">
                <a:effectLst/>
                <a:latin typeface="SimHei" panose="02010609060101010101" pitchFamily="49" charset="-122"/>
                <a:ea typeface="SimHei" panose="02010609060101010101" pitchFamily="49" charset="-122"/>
              </a:rPr>
              <a:t>第</a:t>
            </a:r>
            <a:r>
              <a:rPr lang="en-US" altLang="zh-CN" b="1" u="sng" kern="100" dirty="0">
                <a:effectLst/>
                <a:latin typeface="SimHei" panose="02010609060101010101" pitchFamily="49" charset="-122"/>
                <a:ea typeface="SimHei" panose="02010609060101010101" pitchFamily="49" charset="-122"/>
              </a:rPr>
              <a:t>3</a:t>
            </a:r>
            <a:r>
              <a:rPr lang="zh-CN" altLang="zh-CN" b="1" u="sng" kern="100" dirty="0">
                <a:effectLst/>
                <a:latin typeface="SimHei" panose="02010609060101010101" pitchFamily="49" charset="-122"/>
                <a:ea typeface="SimHei" panose="02010609060101010101" pitchFamily="49" charset="-122"/>
              </a:rPr>
              <a:t>周</a:t>
            </a:r>
            <a:r>
              <a:rPr lang="zh-CN" altLang="zh-CN" kern="100" dirty="0">
                <a:effectLst/>
                <a:latin typeface="SimHei" panose="02010609060101010101" pitchFamily="49" charset="-122"/>
                <a:ea typeface="SimHei" panose="02010609060101010101" pitchFamily="49" charset="-122"/>
              </a:rPr>
              <a:t>：高层次综合中的调度算法</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第一节课：高层次综合的基本过程及示例；</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第二节课：高层次综合中的基本调度算法：</a:t>
            </a:r>
            <a:r>
              <a:rPr lang="en-US" altLang="zh-CN" kern="100" dirty="0">
                <a:effectLst/>
                <a:latin typeface="SimHei" panose="02010609060101010101" pitchFamily="49" charset="-122"/>
                <a:ea typeface="SimHei" panose="02010609060101010101" pitchFamily="49" charset="-122"/>
              </a:rPr>
              <a:t>ASAP</a:t>
            </a:r>
            <a:r>
              <a:rPr lang="zh-CN" altLang="zh-CN" kern="100" dirty="0">
                <a:effectLst/>
                <a:latin typeface="SimHei" panose="02010609060101010101" pitchFamily="49" charset="-122"/>
                <a:ea typeface="SimHei" panose="02010609060101010101" pitchFamily="49" charset="-122"/>
              </a:rPr>
              <a:t>、</a:t>
            </a:r>
            <a:r>
              <a:rPr lang="en-US" altLang="zh-CN" kern="100" dirty="0">
                <a:effectLst/>
                <a:latin typeface="SimHei" panose="02010609060101010101" pitchFamily="49" charset="-122"/>
                <a:ea typeface="SimHei" panose="02010609060101010101" pitchFamily="49" charset="-122"/>
              </a:rPr>
              <a:t>ALAP</a:t>
            </a:r>
            <a:r>
              <a:rPr lang="zh-CN" altLang="zh-CN" kern="100" dirty="0">
                <a:effectLst/>
                <a:latin typeface="SimHei" panose="02010609060101010101" pitchFamily="49" charset="-122"/>
                <a:ea typeface="SimHei" panose="02010609060101010101" pitchFamily="49" charset="-122"/>
              </a:rPr>
              <a:t>；</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第三节课：</a:t>
            </a:r>
            <a:r>
              <a:rPr lang="en-US" altLang="zh-CN" kern="100" dirty="0">
                <a:effectLst/>
                <a:latin typeface="SimHei" panose="02010609060101010101" pitchFamily="49" charset="-122"/>
                <a:ea typeface="SimHei" panose="02010609060101010101" pitchFamily="49" charset="-122"/>
              </a:rPr>
              <a:t>List</a:t>
            </a:r>
            <a:r>
              <a:rPr lang="zh-CN" altLang="zh-CN" kern="100" dirty="0">
                <a:effectLst/>
                <a:latin typeface="SimHei" panose="02010609060101010101" pitchFamily="49" charset="-122"/>
                <a:ea typeface="SimHei" panose="02010609060101010101" pitchFamily="49" charset="-122"/>
              </a:rPr>
              <a:t>调度算法。</a:t>
            </a:r>
          </a:p>
          <a:p>
            <a:pPr lvl="0" algn="just">
              <a:lnSpc>
                <a:spcPct val="130000"/>
              </a:lnSpc>
            </a:pPr>
            <a:r>
              <a:rPr lang="zh-CN" altLang="zh-CN" b="1" u="sng" kern="100" dirty="0">
                <a:effectLst/>
                <a:latin typeface="SimHei" panose="02010609060101010101" pitchFamily="49" charset="-122"/>
                <a:ea typeface="SimHei" panose="02010609060101010101" pitchFamily="49" charset="-122"/>
              </a:rPr>
              <a:t>第</a:t>
            </a:r>
            <a:r>
              <a:rPr lang="en-US" altLang="zh-CN" b="1" u="sng" kern="100" dirty="0">
                <a:effectLst/>
                <a:latin typeface="SimHei" panose="02010609060101010101" pitchFamily="49" charset="-122"/>
                <a:ea typeface="SimHei" panose="02010609060101010101" pitchFamily="49" charset="-122"/>
              </a:rPr>
              <a:t>4</a:t>
            </a:r>
            <a:r>
              <a:rPr lang="zh-CN" altLang="zh-CN" b="1" u="sng" kern="100" dirty="0">
                <a:effectLst/>
                <a:latin typeface="SimHei" panose="02010609060101010101" pitchFamily="49" charset="-122"/>
                <a:ea typeface="SimHei" panose="02010609060101010101" pitchFamily="49" charset="-122"/>
              </a:rPr>
              <a:t>周</a:t>
            </a:r>
            <a:r>
              <a:rPr lang="zh-CN" altLang="zh-CN" kern="100" dirty="0">
                <a:effectLst/>
                <a:latin typeface="SimHei" panose="02010609060101010101" pitchFamily="49" charset="-122"/>
                <a:ea typeface="SimHei" panose="02010609060101010101" pitchFamily="49" charset="-122"/>
              </a:rPr>
              <a:t>：高层次综合中的调度算法及资源共享方法</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第一节课：整数线性规划方法；</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第二节课：差分约束系统方法；</a:t>
            </a:r>
          </a:p>
          <a:p>
            <a:pPr marL="266700" algn="just">
              <a:lnSpc>
                <a:spcPct val="130000"/>
              </a:lnSpc>
            </a:pPr>
            <a:r>
              <a:rPr lang="zh-CN" altLang="zh-CN" kern="100" dirty="0">
                <a:effectLst/>
                <a:latin typeface="SimHei" panose="02010609060101010101" pitchFamily="49" charset="-122"/>
                <a:ea typeface="SimHei" panose="02010609060101010101" pitchFamily="49" charset="-122"/>
              </a:rPr>
              <a:t>第三节课：资源约束的图模型。</a:t>
            </a:r>
          </a:p>
          <a:p>
            <a:pPr>
              <a:lnSpc>
                <a:spcPct val="130000"/>
              </a:lnSpc>
            </a:pPr>
            <a:endParaRPr lang="zh-CN" altLang="en-US" sz="1600" dirty="0"/>
          </a:p>
        </p:txBody>
      </p:sp>
    </p:spTree>
    <p:extLst>
      <p:ext uri="{BB962C8B-B14F-4D97-AF65-F5344CB8AC3E}">
        <p14:creationId xmlns:p14="http://schemas.microsoft.com/office/powerpoint/2010/main" val="902201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A7846-B432-174D-8F58-697A026740DE}"/>
              </a:ext>
            </a:extLst>
          </p:cNvPr>
          <p:cNvSpPr>
            <a:spLocks noGrp="1"/>
          </p:cNvSpPr>
          <p:nvPr>
            <p:ph type="title"/>
          </p:nvPr>
        </p:nvSpPr>
        <p:spPr/>
        <p:txBody>
          <a:bodyPr/>
          <a:lstStyle/>
          <a:p>
            <a:r>
              <a:rPr kumimoji="1" lang="en-US" altLang="zh-CN" dirty="0"/>
              <a:t>SDC</a:t>
            </a:r>
            <a:r>
              <a:rPr kumimoji="1" lang="zh-CN" altLang="en-US" dirty="0"/>
              <a:t>问题的求解</a:t>
            </a:r>
          </a:p>
        </p:txBody>
      </p:sp>
      <p:sp>
        <p:nvSpPr>
          <p:cNvPr id="3" name="内容占位符 2">
            <a:extLst>
              <a:ext uri="{FF2B5EF4-FFF2-40B4-BE49-F238E27FC236}">
                <a16:creationId xmlns:a16="http://schemas.microsoft.com/office/drawing/2014/main" id="{6CC9175C-F7A5-E74F-9316-0C106AE32F2D}"/>
              </a:ext>
            </a:extLst>
          </p:cNvPr>
          <p:cNvSpPr>
            <a:spLocks noGrp="1"/>
          </p:cNvSpPr>
          <p:nvPr>
            <p:ph idx="1"/>
          </p:nvPr>
        </p:nvSpPr>
        <p:spPr/>
        <p:txBody>
          <a:bodyPr/>
          <a:lstStyle/>
          <a:p>
            <a:r>
              <a:rPr lang="zh-CN" altLang="zh-CN" dirty="0"/>
              <a:t>对于整数形式下的差分约束问题，虽然为整数线性规划问题，但可以通过直接求解线性规划问题来获得整数最优解，所以上述问题可以快速高效的求解</a:t>
            </a:r>
            <a:endParaRPr lang="en-US" altLang="zh-CN" dirty="0"/>
          </a:p>
          <a:p>
            <a:r>
              <a:rPr lang="zh-CN" altLang="zh-CN" dirty="0"/>
              <a:t>同时，上述问题也可以看作网络流问题的对偶问题，也可以通过网络流问题来进行求解</a:t>
            </a:r>
            <a:endParaRPr lang="en-US" altLang="zh-CN" dirty="0"/>
          </a:p>
          <a:p>
            <a:pPr lvl="1"/>
            <a:r>
              <a:rPr lang="zh-CN" altLang="zh-CN" dirty="0"/>
              <a:t>网络流问题可以利用问题中的图结构加快求解过程</a:t>
            </a:r>
          </a:p>
          <a:p>
            <a:endParaRPr kumimoji="1" lang="zh-CN" altLang="en-US" dirty="0"/>
          </a:p>
        </p:txBody>
      </p:sp>
    </p:spTree>
    <p:extLst>
      <p:ext uri="{BB962C8B-B14F-4D97-AF65-F5344CB8AC3E}">
        <p14:creationId xmlns:p14="http://schemas.microsoft.com/office/powerpoint/2010/main" val="31059217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E2A92-F235-D546-9314-DABDD461393C}"/>
              </a:ext>
            </a:extLst>
          </p:cNvPr>
          <p:cNvSpPr>
            <a:spLocks noGrp="1"/>
          </p:cNvSpPr>
          <p:nvPr>
            <p:ph type="title"/>
          </p:nvPr>
        </p:nvSpPr>
        <p:spPr/>
        <p:txBody>
          <a:bodyPr/>
          <a:lstStyle/>
          <a:p>
            <a:r>
              <a:rPr kumimoji="1" lang="zh-CN" altLang="en-US" dirty="0"/>
              <a:t>高层次综合中的资源共享</a:t>
            </a:r>
          </a:p>
        </p:txBody>
      </p:sp>
      <p:sp>
        <p:nvSpPr>
          <p:cNvPr id="3" name="内容占位符 2">
            <a:extLst>
              <a:ext uri="{FF2B5EF4-FFF2-40B4-BE49-F238E27FC236}">
                <a16:creationId xmlns:a16="http://schemas.microsoft.com/office/drawing/2014/main" id="{8EFC6318-365D-DB4C-9981-6257F39AC5FA}"/>
              </a:ext>
            </a:extLst>
          </p:cNvPr>
          <p:cNvSpPr>
            <a:spLocks noGrp="1"/>
          </p:cNvSpPr>
          <p:nvPr>
            <p:ph idx="1"/>
          </p:nvPr>
        </p:nvSpPr>
        <p:spPr/>
        <p:txBody>
          <a:bodyPr/>
          <a:lstStyle/>
          <a:p>
            <a:r>
              <a:rPr lang="zh-CN" altLang="zh-CN" dirty="0"/>
              <a:t>在资源有限的情况下，高层次综合要尽可能实现更多的时分复用共享</a:t>
            </a:r>
            <a:endParaRPr lang="en-US" altLang="zh-CN" dirty="0"/>
          </a:p>
          <a:p>
            <a:r>
              <a:rPr lang="zh-CN" altLang="zh-CN" dirty="0"/>
              <a:t>共享的资源包括计算资源如加法器和乘法器、寄存器以及存储器及其访问端口</a:t>
            </a:r>
            <a:endParaRPr lang="en-US" altLang="zh-CN" dirty="0"/>
          </a:p>
          <a:p>
            <a:r>
              <a:rPr lang="zh-CN" altLang="zh-CN" dirty="0"/>
              <a:t>在绑定中，寄存器对应于操作数的绑定，计算资源绑定对应于操作本身的绑定</a:t>
            </a:r>
            <a:endParaRPr kumimoji="1" lang="zh-CN" altLang="en-US" dirty="0"/>
          </a:p>
        </p:txBody>
      </p:sp>
    </p:spTree>
    <p:extLst>
      <p:ext uri="{BB962C8B-B14F-4D97-AF65-F5344CB8AC3E}">
        <p14:creationId xmlns:p14="http://schemas.microsoft.com/office/powerpoint/2010/main" val="34579531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2BB9C-1587-194F-84B7-F02D38A5A09B}"/>
              </a:ext>
            </a:extLst>
          </p:cNvPr>
          <p:cNvSpPr>
            <a:spLocks noGrp="1"/>
          </p:cNvSpPr>
          <p:nvPr>
            <p:ph type="title"/>
          </p:nvPr>
        </p:nvSpPr>
        <p:spPr/>
        <p:txBody>
          <a:bodyPr/>
          <a:lstStyle/>
          <a:p>
            <a:r>
              <a:rPr kumimoji="1" lang="zh-CN" altLang="en-US" dirty="0"/>
              <a:t>寄存器的生存周期</a:t>
            </a:r>
          </a:p>
        </p:txBody>
      </p:sp>
      <p:sp>
        <p:nvSpPr>
          <p:cNvPr id="3" name="内容占位符 2">
            <a:extLst>
              <a:ext uri="{FF2B5EF4-FFF2-40B4-BE49-F238E27FC236}">
                <a16:creationId xmlns:a16="http://schemas.microsoft.com/office/drawing/2014/main" id="{6FECBC48-C2E3-8C49-91AD-0676ED49B63D}"/>
              </a:ext>
            </a:extLst>
          </p:cNvPr>
          <p:cNvSpPr>
            <a:spLocks noGrp="1"/>
          </p:cNvSpPr>
          <p:nvPr>
            <p:ph idx="1"/>
          </p:nvPr>
        </p:nvSpPr>
        <p:spPr/>
        <p:txBody>
          <a:bodyPr/>
          <a:lstStyle/>
          <a:p>
            <a:r>
              <a:rPr lang="zh-CN" altLang="zh-CN" sz="2800" dirty="0"/>
              <a:t>生存周期是指数据（包括输入数据以及各计算部件产生的输出）从一个计算部件输出产生到被另一个计算部件使用所占据的时钟周期区间</a:t>
            </a:r>
            <a:endParaRPr lang="zh-CN" altLang="en-US" sz="2800" dirty="0"/>
          </a:p>
          <a:p>
            <a:endParaRPr kumimoji="1" lang="zh-CN" altLang="en-US" dirty="0"/>
          </a:p>
        </p:txBody>
      </p:sp>
      <p:pic>
        <p:nvPicPr>
          <p:cNvPr id="4" name="图片 3">
            <a:extLst>
              <a:ext uri="{FF2B5EF4-FFF2-40B4-BE49-F238E27FC236}">
                <a16:creationId xmlns:a16="http://schemas.microsoft.com/office/drawing/2014/main" id="{19CBAF0B-4EF7-8E4C-AAB5-808FBA01A5D1}"/>
              </a:ext>
            </a:extLst>
          </p:cNvPr>
          <p:cNvPicPr>
            <a:picLocks noChangeAspect="1"/>
          </p:cNvPicPr>
          <p:nvPr/>
        </p:nvPicPr>
        <p:blipFill>
          <a:blip r:embed="rId2"/>
          <a:stretch>
            <a:fillRect/>
          </a:stretch>
        </p:blipFill>
        <p:spPr>
          <a:xfrm>
            <a:off x="2639616" y="2652989"/>
            <a:ext cx="6706929" cy="3913882"/>
          </a:xfrm>
          <a:prstGeom prst="rect">
            <a:avLst/>
          </a:prstGeom>
        </p:spPr>
      </p:pic>
    </p:spTree>
    <p:extLst>
      <p:ext uri="{BB962C8B-B14F-4D97-AF65-F5344CB8AC3E}">
        <p14:creationId xmlns:p14="http://schemas.microsoft.com/office/powerpoint/2010/main" val="5528618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A5EDF-76D8-DA49-A721-1569C7802BBD}"/>
              </a:ext>
            </a:extLst>
          </p:cNvPr>
          <p:cNvSpPr>
            <a:spLocks noGrp="1"/>
          </p:cNvSpPr>
          <p:nvPr>
            <p:ph type="title"/>
          </p:nvPr>
        </p:nvSpPr>
        <p:spPr/>
        <p:txBody>
          <a:bodyPr/>
          <a:lstStyle/>
          <a:p>
            <a:r>
              <a:rPr kumimoji="1" lang="zh-CN" altLang="en-US" dirty="0"/>
              <a:t>相容图与相斥图</a:t>
            </a:r>
          </a:p>
        </p:txBody>
      </p:sp>
      <p:sp>
        <p:nvSpPr>
          <p:cNvPr id="3" name="内容占位符 2">
            <a:extLst>
              <a:ext uri="{FF2B5EF4-FFF2-40B4-BE49-F238E27FC236}">
                <a16:creationId xmlns:a16="http://schemas.microsoft.com/office/drawing/2014/main" id="{7BF5FAF6-1D60-6F47-8252-4D9A4032A659}"/>
              </a:ext>
            </a:extLst>
          </p:cNvPr>
          <p:cNvSpPr>
            <a:spLocks noGrp="1"/>
          </p:cNvSpPr>
          <p:nvPr>
            <p:ph idx="1"/>
          </p:nvPr>
        </p:nvSpPr>
        <p:spPr/>
        <p:txBody>
          <a:bodyPr/>
          <a:lstStyle/>
          <a:p>
            <a:r>
              <a:rPr lang="zh-CN" altLang="en-US" dirty="0"/>
              <a:t>生存周期不重叠的变量可以共享寄存器</a:t>
            </a:r>
            <a:endParaRPr lang="en-US" altLang="zh-CN" dirty="0"/>
          </a:p>
          <a:p>
            <a:r>
              <a:rPr kumimoji="1" lang="zh-CN" altLang="en-US" dirty="0"/>
              <a:t>相容图是相斥图的补图</a:t>
            </a:r>
            <a:endParaRPr kumimoji="1" lang="en-US" altLang="zh-CN" dirty="0"/>
          </a:p>
          <a:p>
            <a:r>
              <a:rPr kumimoji="1" lang="zh-CN" altLang="en-US" dirty="0"/>
              <a:t>相斥图上的寄存器共享问题：最小染色问题</a:t>
            </a:r>
            <a:endParaRPr kumimoji="1" lang="en-US" altLang="zh-CN" dirty="0"/>
          </a:p>
          <a:p>
            <a:r>
              <a:rPr lang="zh-CN" altLang="en-US" dirty="0"/>
              <a:t>相容图上的寄存器共享问题：最小团覆盖问题</a:t>
            </a:r>
            <a:endParaRPr kumimoji="1" lang="zh-CN" altLang="en-US" dirty="0"/>
          </a:p>
        </p:txBody>
      </p:sp>
      <p:pic>
        <p:nvPicPr>
          <p:cNvPr id="4" name="Picture 5">
            <a:extLst>
              <a:ext uri="{FF2B5EF4-FFF2-40B4-BE49-F238E27FC236}">
                <a16:creationId xmlns:a16="http://schemas.microsoft.com/office/drawing/2014/main" id="{0847E7AA-F501-3D49-9559-D19481AAA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907" y="4005064"/>
            <a:ext cx="5596185"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1143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35417-3440-7645-938F-EE0D50E7C727}"/>
              </a:ext>
            </a:extLst>
          </p:cNvPr>
          <p:cNvSpPr>
            <a:spLocks noGrp="1"/>
          </p:cNvSpPr>
          <p:nvPr>
            <p:ph type="title"/>
          </p:nvPr>
        </p:nvSpPr>
        <p:spPr/>
        <p:txBody>
          <a:bodyPr/>
          <a:lstStyle/>
          <a:p>
            <a:r>
              <a:rPr kumimoji="1" lang="zh-CN" altLang="en-US" dirty="0"/>
              <a:t>寄存器分配的快速求解方法</a:t>
            </a:r>
            <a:r>
              <a:rPr kumimoji="1" lang="en-US" altLang="zh-CN" dirty="0"/>
              <a:t>——</a:t>
            </a:r>
            <a:r>
              <a:rPr kumimoji="1" lang="zh-CN" altLang="en-US" dirty="0"/>
              <a:t>左边算法</a:t>
            </a:r>
          </a:p>
        </p:txBody>
      </p:sp>
      <p:sp>
        <p:nvSpPr>
          <p:cNvPr id="3" name="内容占位符 2">
            <a:extLst>
              <a:ext uri="{FF2B5EF4-FFF2-40B4-BE49-F238E27FC236}">
                <a16:creationId xmlns:a16="http://schemas.microsoft.com/office/drawing/2014/main" id="{DF8A5B04-31AF-1A42-BFE2-93B37B3FDF39}"/>
              </a:ext>
            </a:extLst>
          </p:cNvPr>
          <p:cNvSpPr>
            <a:spLocks noGrp="1"/>
          </p:cNvSpPr>
          <p:nvPr>
            <p:ph idx="1"/>
          </p:nvPr>
        </p:nvSpPr>
        <p:spPr>
          <a:xfrm>
            <a:off x="624416" y="1423988"/>
            <a:ext cx="11304232" cy="4813300"/>
          </a:xfrm>
        </p:spPr>
        <p:txBody>
          <a:bodyPr/>
          <a:lstStyle/>
          <a:p>
            <a:r>
              <a:rPr lang="zh-CN" altLang="zh-CN" sz="2800" dirty="0"/>
              <a:t>对于区间图上的染色问题，可以通过左边算法来实现快速求解最优解</a:t>
            </a:r>
            <a:endParaRPr lang="en-US" altLang="zh-CN" sz="2800" dirty="0"/>
          </a:p>
          <a:p>
            <a:pPr lvl="1"/>
            <a:r>
              <a:rPr lang="zh-CN" altLang="zh-CN" sz="2400" dirty="0"/>
              <a:t>左边算法将区间图中的区间按其左边</a:t>
            </a:r>
            <a:r>
              <a:rPr lang="en-US" altLang="zh-CN" sz="2400" dirty="0"/>
              <a:t>(</a:t>
            </a:r>
            <a:r>
              <a:rPr lang="zh-CN" altLang="zh-CN" sz="2400" dirty="0"/>
              <a:t>区间起始点</a:t>
            </a:r>
            <a:r>
              <a:rPr lang="en-US" altLang="zh-CN" sz="2400" dirty="0"/>
              <a:t>)</a:t>
            </a:r>
            <a:r>
              <a:rPr lang="zh-CN" altLang="zh-CN" sz="2400" dirty="0"/>
              <a:t>排序</a:t>
            </a:r>
            <a:endParaRPr lang="en-US" altLang="zh-CN" sz="2400" dirty="0"/>
          </a:p>
          <a:p>
            <a:pPr lvl="1"/>
            <a:r>
              <a:rPr lang="zh-CN" altLang="zh-CN" sz="2400" dirty="0"/>
              <a:t>然后从排序的队列中，取出一个区间，逐个从剩下区间里根据左边顺序，逐个找到与前面区间不重叠区间，给相同着色</a:t>
            </a:r>
            <a:endParaRPr lang="en-US" altLang="zh-CN" sz="2400" dirty="0"/>
          </a:p>
          <a:p>
            <a:pPr lvl="1"/>
            <a:r>
              <a:rPr lang="zh-CN" altLang="zh-CN" sz="2400" dirty="0"/>
              <a:t>重复上述操作，知道所有区间均被正确着色</a:t>
            </a:r>
            <a:endParaRPr kumimoji="1" lang="zh-CN" altLang="en-US" sz="2400" dirty="0"/>
          </a:p>
        </p:txBody>
      </p:sp>
    </p:spTree>
    <p:extLst>
      <p:ext uri="{BB962C8B-B14F-4D97-AF65-F5344CB8AC3E}">
        <p14:creationId xmlns:p14="http://schemas.microsoft.com/office/powerpoint/2010/main" val="20734391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F866C-8799-774C-A625-F02B92E4A475}"/>
              </a:ext>
            </a:extLst>
          </p:cNvPr>
          <p:cNvSpPr>
            <a:spLocks noGrp="1"/>
          </p:cNvSpPr>
          <p:nvPr>
            <p:ph type="title"/>
          </p:nvPr>
        </p:nvSpPr>
        <p:spPr>
          <a:xfrm>
            <a:off x="624417" y="260349"/>
            <a:ext cx="10972800" cy="720725"/>
          </a:xfrm>
        </p:spPr>
        <p:txBody>
          <a:bodyPr/>
          <a:lstStyle/>
          <a:p>
            <a:r>
              <a:rPr kumimoji="1" lang="zh-CN" altLang="en-US" dirty="0"/>
              <a:t>计算资源的绑定问题</a:t>
            </a:r>
          </a:p>
        </p:txBody>
      </p:sp>
      <p:sp>
        <p:nvSpPr>
          <p:cNvPr id="3" name="内容占位符 2">
            <a:extLst>
              <a:ext uri="{FF2B5EF4-FFF2-40B4-BE49-F238E27FC236}">
                <a16:creationId xmlns:a16="http://schemas.microsoft.com/office/drawing/2014/main" id="{109FEC2F-7AC5-4945-B63D-59E309D6BC73}"/>
              </a:ext>
            </a:extLst>
          </p:cNvPr>
          <p:cNvSpPr>
            <a:spLocks noGrp="1"/>
          </p:cNvSpPr>
          <p:nvPr>
            <p:ph idx="1"/>
          </p:nvPr>
        </p:nvSpPr>
        <p:spPr/>
        <p:txBody>
          <a:bodyPr/>
          <a:lstStyle/>
          <a:p>
            <a:r>
              <a:rPr lang="zh-CN" altLang="zh-CN" dirty="0"/>
              <a:t>仅考虑资源共享问题，我们可以利用类似寄存器共享的思路来实现</a:t>
            </a:r>
            <a:endParaRPr lang="en-US" altLang="zh-CN" dirty="0"/>
          </a:p>
          <a:p>
            <a:r>
              <a:rPr lang="zh-CN" altLang="zh-CN" dirty="0"/>
              <a:t>每个计算资源同样存在执行周期，有的计算如乘法可能会持续数个周期，那么执行周期也会跨越多个周期</a:t>
            </a:r>
            <a:endParaRPr lang="en-US" altLang="zh-CN" dirty="0"/>
          </a:p>
          <a:p>
            <a:r>
              <a:rPr lang="zh-CN" altLang="zh-CN" dirty="0"/>
              <a:t>因此，这些计算资源的共享问题也可以同样构成一个有区间关系构成的相斥图</a:t>
            </a:r>
            <a:endParaRPr lang="en-US" altLang="zh-CN" dirty="0"/>
          </a:p>
          <a:p>
            <a:r>
              <a:rPr lang="zh-CN" altLang="zh-CN" dirty="0"/>
              <a:t>对于该问题，我们可以借助左边算法来有效的求解其资源共享问题</a:t>
            </a:r>
            <a:endParaRPr kumimoji="1" lang="zh-CN" altLang="en-US" dirty="0"/>
          </a:p>
        </p:txBody>
      </p:sp>
    </p:spTree>
    <p:extLst>
      <p:ext uri="{BB962C8B-B14F-4D97-AF65-F5344CB8AC3E}">
        <p14:creationId xmlns:p14="http://schemas.microsoft.com/office/powerpoint/2010/main" val="25071647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ABB34-B829-1A4B-B59F-F37D7835858B}"/>
              </a:ext>
            </a:extLst>
          </p:cNvPr>
          <p:cNvSpPr>
            <a:spLocks noGrp="1"/>
          </p:cNvSpPr>
          <p:nvPr>
            <p:ph type="title"/>
          </p:nvPr>
        </p:nvSpPr>
        <p:spPr/>
        <p:txBody>
          <a:bodyPr/>
          <a:lstStyle/>
          <a:p>
            <a:r>
              <a:rPr kumimoji="1" lang="zh-CN" altLang="en-US" dirty="0"/>
              <a:t>二分图匹配模型</a:t>
            </a:r>
          </a:p>
        </p:txBody>
      </p:sp>
      <p:sp>
        <p:nvSpPr>
          <p:cNvPr id="3" name="内容占位符 2">
            <a:extLst>
              <a:ext uri="{FF2B5EF4-FFF2-40B4-BE49-F238E27FC236}">
                <a16:creationId xmlns:a16="http://schemas.microsoft.com/office/drawing/2014/main" id="{7AC420B7-D2F2-7149-8400-97122B712ABF}"/>
              </a:ext>
            </a:extLst>
          </p:cNvPr>
          <p:cNvSpPr>
            <a:spLocks noGrp="1"/>
          </p:cNvSpPr>
          <p:nvPr>
            <p:ph idx="1"/>
          </p:nvPr>
        </p:nvSpPr>
        <p:spPr/>
        <p:txBody>
          <a:bodyPr/>
          <a:lstStyle/>
          <a:p>
            <a:r>
              <a:rPr lang="zh-CN" altLang="zh-CN" sz="2400" dirty="0"/>
              <a:t>二分图</a:t>
            </a:r>
            <a:r>
              <a:rPr lang="en-US" altLang="zh-CN" sz="2400" dirty="0"/>
              <a:t>G=(V</a:t>
            </a:r>
            <a:r>
              <a:rPr lang="en-US" altLang="zh-CN" sz="2400" baseline="-25000" dirty="0"/>
              <a:t>1</a:t>
            </a:r>
            <a:r>
              <a:rPr lang="en-US" altLang="zh-CN" sz="2400" dirty="0"/>
              <a:t>, V</a:t>
            </a:r>
            <a:r>
              <a:rPr lang="en-US" altLang="zh-CN" sz="2400" baseline="-25000" dirty="0"/>
              <a:t>2</a:t>
            </a:r>
            <a:r>
              <a:rPr lang="en-US" altLang="zh-CN" sz="2400" dirty="0"/>
              <a:t>, E)</a:t>
            </a:r>
            <a:r>
              <a:rPr lang="zh-CN" altLang="zh-CN" sz="2400" dirty="0"/>
              <a:t>，其中</a:t>
            </a:r>
            <a:r>
              <a:rPr lang="en-US" altLang="zh-CN" sz="2400" dirty="0"/>
              <a:t>V</a:t>
            </a:r>
            <a:r>
              <a:rPr lang="en-US" altLang="zh-CN" sz="2400" baseline="-25000" dirty="0"/>
              <a:t>1</a:t>
            </a:r>
            <a:r>
              <a:rPr lang="zh-CN" altLang="zh-CN" sz="2400" dirty="0"/>
              <a:t>表示计算节点，</a:t>
            </a:r>
            <a:r>
              <a:rPr lang="en-US" altLang="zh-CN" sz="2400" dirty="0"/>
              <a:t>V</a:t>
            </a:r>
            <a:r>
              <a:rPr lang="en-US" altLang="zh-CN" sz="2400" baseline="-25000" dirty="0"/>
              <a:t>2</a:t>
            </a:r>
            <a:r>
              <a:rPr lang="zh-CN" altLang="zh-CN" sz="2400" dirty="0"/>
              <a:t>表示计算资源节点，</a:t>
            </a:r>
            <a:r>
              <a:rPr lang="en-US" altLang="zh-CN" sz="2400" dirty="0"/>
              <a:t>E</a:t>
            </a:r>
            <a:r>
              <a:rPr lang="zh-CN" altLang="zh-CN" sz="2400" dirty="0"/>
              <a:t>表示绑定关系</a:t>
            </a:r>
            <a:endParaRPr lang="en-US" altLang="zh-CN" sz="2400" dirty="0"/>
          </a:p>
          <a:p>
            <a:r>
              <a:rPr lang="zh-CN" altLang="zh-CN" sz="2400" dirty="0"/>
              <a:t>由于是二分图，仅在</a:t>
            </a:r>
            <a:r>
              <a:rPr lang="en-US" altLang="zh-CN" sz="2400" dirty="0"/>
              <a:t>V</a:t>
            </a:r>
            <a:r>
              <a:rPr lang="en-US" altLang="zh-CN" sz="2400" baseline="-25000" dirty="0"/>
              <a:t>1</a:t>
            </a:r>
            <a:r>
              <a:rPr lang="zh-CN" altLang="zh-CN" sz="2400" dirty="0"/>
              <a:t>与</a:t>
            </a:r>
            <a:r>
              <a:rPr lang="en-US" altLang="zh-CN" sz="2400" dirty="0"/>
              <a:t>V</a:t>
            </a:r>
            <a:r>
              <a:rPr lang="en-US" altLang="zh-CN" sz="2400" baseline="-25000" dirty="0"/>
              <a:t>2</a:t>
            </a:r>
            <a:r>
              <a:rPr lang="zh-CN" altLang="zh-CN" sz="2400" dirty="0"/>
              <a:t>之间存在边</a:t>
            </a:r>
            <a:endParaRPr lang="en-US" altLang="zh-CN" sz="2400" dirty="0"/>
          </a:p>
          <a:p>
            <a:r>
              <a:rPr lang="zh-CN" altLang="zh-CN" sz="2400" dirty="0"/>
              <a:t>对于绑定关系</a:t>
            </a:r>
            <a:r>
              <a:rPr lang="en-US" altLang="zh-CN" sz="2400" dirty="0"/>
              <a:t>E</a:t>
            </a:r>
            <a:r>
              <a:rPr lang="zh-CN" altLang="zh-CN" sz="2400" dirty="0"/>
              <a:t>，可以给定权重，表示两个节点之间绑定的代价。绑定的代价可以通过综合考虑</a:t>
            </a:r>
            <a:r>
              <a:rPr lang="en-US" altLang="zh-CN" sz="2400" dirty="0"/>
              <a:t>MUX</a:t>
            </a:r>
            <a:r>
              <a:rPr lang="zh-CN" altLang="zh-CN" sz="2400" dirty="0"/>
              <a:t>开销、时序及寄存器共享关系来获得</a:t>
            </a:r>
            <a:endParaRPr kumimoji="1" lang="zh-CN" altLang="en-US" sz="2400" dirty="0"/>
          </a:p>
        </p:txBody>
      </p:sp>
      <p:pic>
        <p:nvPicPr>
          <p:cNvPr id="4" name="图片 3">
            <a:extLst>
              <a:ext uri="{FF2B5EF4-FFF2-40B4-BE49-F238E27FC236}">
                <a16:creationId xmlns:a16="http://schemas.microsoft.com/office/drawing/2014/main" id="{00C54805-D551-1C4E-978B-07D109BCED53}"/>
              </a:ext>
            </a:extLst>
          </p:cNvPr>
          <p:cNvPicPr>
            <a:picLocks noChangeAspect="1"/>
          </p:cNvPicPr>
          <p:nvPr/>
        </p:nvPicPr>
        <p:blipFill>
          <a:blip r:embed="rId2"/>
          <a:stretch>
            <a:fillRect/>
          </a:stretch>
        </p:blipFill>
        <p:spPr>
          <a:xfrm>
            <a:off x="3503712" y="3717032"/>
            <a:ext cx="5664233" cy="2699483"/>
          </a:xfrm>
          <a:prstGeom prst="rect">
            <a:avLst/>
          </a:prstGeom>
        </p:spPr>
      </p:pic>
    </p:spTree>
    <p:extLst>
      <p:ext uri="{BB962C8B-B14F-4D97-AF65-F5344CB8AC3E}">
        <p14:creationId xmlns:p14="http://schemas.microsoft.com/office/powerpoint/2010/main" val="41957621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3A9FD-4390-634C-8681-347977BD39DC}"/>
              </a:ext>
            </a:extLst>
          </p:cNvPr>
          <p:cNvSpPr>
            <a:spLocks noGrp="1"/>
          </p:cNvSpPr>
          <p:nvPr>
            <p:ph type="title"/>
          </p:nvPr>
        </p:nvSpPr>
        <p:spPr/>
        <p:txBody>
          <a:bodyPr/>
          <a:lstStyle/>
          <a:p>
            <a:r>
              <a:rPr kumimoji="1" lang="zh-CN" altLang="en-US" dirty="0"/>
              <a:t>最大匹配问题</a:t>
            </a:r>
          </a:p>
        </p:txBody>
      </p:sp>
      <p:sp>
        <p:nvSpPr>
          <p:cNvPr id="3" name="内容占位符 2">
            <a:extLst>
              <a:ext uri="{FF2B5EF4-FFF2-40B4-BE49-F238E27FC236}">
                <a16:creationId xmlns:a16="http://schemas.microsoft.com/office/drawing/2014/main" id="{64C672F9-6FA6-E94C-9654-FD658E08D274}"/>
              </a:ext>
            </a:extLst>
          </p:cNvPr>
          <p:cNvSpPr>
            <a:spLocks noGrp="1"/>
          </p:cNvSpPr>
          <p:nvPr>
            <p:ph idx="1"/>
          </p:nvPr>
        </p:nvSpPr>
        <p:spPr/>
        <p:txBody>
          <a:bodyPr/>
          <a:lstStyle/>
          <a:p>
            <a:r>
              <a:rPr kumimoji="1" lang="zh-CN" altLang="en-US" dirty="0"/>
              <a:t>首先考虑最大匹配问题</a:t>
            </a:r>
            <a:endParaRPr kumimoji="1" lang="en-US" altLang="zh-CN" dirty="0"/>
          </a:p>
          <a:p>
            <a:pPr lvl="1"/>
            <a:r>
              <a:rPr lang="zh-CN" altLang="en-US" dirty="0"/>
              <a:t>不考虑权重</a:t>
            </a:r>
            <a:endParaRPr lang="en-US" altLang="zh-CN" dirty="0"/>
          </a:p>
          <a:p>
            <a:pPr lvl="1"/>
            <a:r>
              <a:rPr kumimoji="1" lang="zh-CN" altLang="en-US" dirty="0"/>
              <a:t>最大化匹配数量</a:t>
            </a:r>
            <a:endParaRPr kumimoji="1" lang="en-US" altLang="zh-CN" dirty="0"/>
          </a:p>
          <a:p>
            <a:r>
              <a:rPr lang="zh-CN" altLang="en-US" dirty="0"/>
              <a:t>匈牙利算法</a:t>
            </a:r>
            <a:endParaRPr lang="en-US" altLang="zh-CN" dirty="0"/>
          </a:p>
          <a:p>
            <a:pPr lvl="1"/>
            <a:r>
              <a:rPr kumimoji="1" lang="zh-CN" altLang="en-US" dirty="0"/>
              <a:t>类似最大流算法</a:t>
            </a:r>
            <a:endParaRPr kumimoji="1" lang="en-US" altLang="zh-CN" dirty="0"/>
          </a:p>
          <a:p>
            <a:pPr lvl="1"/>
            <a:r>
              <a:rPr lang="zh-CN" altLang="en-US" dirty="0"/>
              <a:t>寻找增广路径，增加匹配</a:t>
            </a:r>
            <a:endParaRPr lang="en-US" altLang="zh-CN" dirty="0"/>
          </a:p>
          <a:p>
            <a:pPr lvl="1"/>
            <a:r>
              <a:rPr kumimoji="1" lang="zh-CN" altLang="en-US" dirty="0"/>
              <a:t>无法找到增广路径，循环结束</a:t>
            </a:r>
          </a:p>
        </p:txBody>
      </p:sp>
      <p:pic>
        <p:nvPicPr>
          <p:cNvPr id="4" name="图片 3">
            <a:extLst>
              <a:ext uri="{FF2B5EF4-FFF2-40B4-BE49-F238E27FC236}">
                <a16:creationId xmlns:a16="http://schemas.microsoft.com/office/drawing/2014/main" id="{FAD2F0C7-A774-C84A-BA53-CD4BB5728AB5}"/>
              </a:ext>
            </a:extLst>
          </p:cNvPr>
          <p:cNvPicPr>
            <a:picLocks noChangeAspect="1"/>
          </p:cNvPicPr>
          <p:nvPr/>
        </p:nvPicPr>
        <p:blipFill>
          <a:blip r:embed="rId2"/>
          <a:stretch>
            <a:fillRect/>
          </a:stretch>
        </p:blipFill>
        <p:spPr>
          <a:xfrm>
            <a:off x="7536160" y="2761757"/>
            <a:ext cx="3888432" cy="2672255"/>
          </a:xfrm>
          <a:prstGeom prst="rect">
            <a:avLst/>
          </a:prstGeom>
        </p:spPr>
      </p:pic>
    </p:spTree>
    <p:extLst>
      <p:ext uri="{BB962C8B-B14F-4D97-AF65-F5344CB8AC3E}">
        <p14:creationId xmlns:p14="http://schemas.microsoft.com/office/powerpoint/2010/main" val="40667987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AF250-9536-6341-87CD-823F16693669}"/>
              </a:ext>
            </a:extLst>
          </p:cNvPr>
          <p:cNvSpPr>
            <a:spLocks noGrp="1"/>
          </p:cNvSpPr>
          <p:nvPr>
            <p:ph type="title"/>
          </p:nvPr>
        </p:nvSpPr>
        <p:spPr/>
        <p:txBody>
          <a:bodyPr/>
          <a:lstStyle/>
          <a:p>
            <a:r>
              <a:rPr kumimoji="1" lang="zh-CN" altLang="en-US" dirty="0"/>
              <a:t>匈牙利算法</a:t>
            </a:r>
          </a:p>
        </p:txBody>
      </p:sp>
      <p:sp>
        <p:nvSpPr>
          <p:cNvPr id="3" name="内容占位符 2">
            <a:extLst>
              <a:ext uri="{FF2B5EF4-FFF2-40B4-BE49-F238E27FC236}">
                <a16:creationId xmlns:a16="http://schemas.microsoft.com/office/drawing/2014/main" id="{AB417ACB-FC89-E849-A982-B5917931298C}"/>
              </a:ext>
            </a:extLst>
          </p:cNvPr>
          <p:cNvSpPr>
            <a:spLocks noGrp="1"/>
          </p:cNvSpPr>
          <p:nvPr>
            <p:ph idx="1"/>
          </p:nvPr>
        </p:nvSpPr>
        <p:spPr/>
        <p:txBody>
          <a:bodyPr/>
          <a:lstStyle/>
          <a:p>
            <a:r>
              <a:rPr lang="zh-CN" altLang="zh-CN" sz="2800" dirty="0"/>
              <a:t>从未被匹配点出发，通过深度或广度优先搜索，寻找增广路径，增加匹配</a:t>
            </a:r>
            <a:endParaRPr lang="en-US" altLang="zh-CN" sz="2800" dirty="0"/>
          </a:p>
          <a:p>
            <a:r>
              <a:rPr lang="zh-CN" altLang="zh-CN" sz="2800" dirty="0"/>
              <a:t>直到无法找到增广路径，循环结束</a:t>
            </a:r>
          </a:p>
          <a:p>
            <a:endParaRPr kumimoji="1" lang="zh-CN" altLang="en-US" dirty="0"/>
          </a:p>
        </p:txBody>
      </p:sp>
      <p:pic>
        <p:nvPicPr>
          <p:cNvPr id="14338" name="Picture 2">
            <a:extLst>
              <a:ext uri="{FF2B5EF4-FFF2-40B4-BE49-F238E27FC236}">
                <a16:creationId xmlns:a16="http://schemas.microsoft.com/office/drawing/2014/main" id="{DCDF965C-A80A-EA4C-9C40-DFB123AAB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713" y="3216009"/>
            <a:ext cx="7968208" cy="302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7976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297CA-025C-6740-8B95-153C2BEDE21F}"/>
              </a:ext>
            </a:extLst>
          </p:cNvPr>
          <p:cNvSpPr>
            <a:spLocks noGrp="1"/>
          </p:cNvSpPr>
          <p:nvPr>
            <p:ph type="title"/>
          </p:nvPr>
        </p:nvSpPr>
        <p:spPr/>
        <p:txBody>
          <a:bodyPr/>
          <a:lstStyle/>
          <a:p>
            <a:r>
              <a:rPr kumimoji="1" lang="zh-CN" altLang="en-US" dirty="0"/>
              <a:t>最大匹配的网络流模型</a:t>
            </a:r>
          </a:p>
        </p:txBody>
      </p:sp>
      <p:sp>
        <p:nvSpPr>
          <p:cNvPr id="3" name="内容占位符 2">
            <a:extLst>
              <a:ext uri="{FF2B5EF4-FFF2-40B4-BE49-F238E27FC236}">
                <a16:creationId xmlns:a16="http://schemas.microsoft.com/office/drawing/2014/main" id="{15EFDD80-C8C9-BA41-AFAF-AE1930B867BD}"/>
              </a:ext>
            </a:extLst>
          </p:cNvPr>
          <p:cNvSpPr>
            <a:spLocks noGrp="1"/>
          </p:cNvSpPr>
          <p:nvPr>
            <p:ph idx="1"/>
          </p:nvPr>
        </p:nvSpPr>
        <p:spPr/>
        <p:txBody>
          <a:bodyPr/>
          <a:lstStyle/>
          <a:p>
            <a:r>
              <a:rPr kumimoji="1" lang="zh-CN" altLang="en-US" sz="2400" dirty="0"/>
              <a:t>最大匹配问题可以利用网络流模型来求解，增加</a:t>
            </a:r>
            <a:r>
              <a:rPr lang="en-US" altLang="zh-CN" sz="2400" dirty="0"/>
              <a:t>S</a:t>
            </a:r>
            <a:r>
              <a:rPr kumimoji="1" lang="zh-CN" altLang="en-US" sz="2400" dirty="0"/>
              <a:t>和</a:t>
            </a:r>
            <a:r>
              <a:rPr lang="en-US" altLang="zh-CN" sz="2400" dirty="0"/>
              <a:t>T</a:t>
            </a:r>
            <a:r>
              <a:rPr lang="zh-CN" altLang="en-US" sz="2400" dirty="0"/>
              <a:t>节点，网络流的容量均设为</a:t>
            </a:r>
            <a:r>
              <a:rPr lang="en-US" altLang="zh-CN" sz="2400" dirty="0"/>
              <a:t>1</a:t>
            </a:r>
          </a:p>
          <a:p>
            <a:r>
              <a:rPr lang="zh-CN" altLang="en-US" sz="2400" dirty="0"/>
              <a:t>目标：最大化流量</a:t>
            </a:r>
            <a:endParaRPr lang="en-US" altLang="zh-CN" sz="2400" dirty="0"/>
          </a:p>
          <a:p>
            <a:r>
              <a:rPr kumimoji="1" lang="zh-CN" altLang="en-US" sz="2400" dirty="0"/>
              <a:t>算法：寻找增广路径，匹配后增加反向边</a:t>
            </a:r>
          </a:p>
        </p:txBody>
      </p:sp>
      <p:pic>
        <p:nvPicPr>
          <p:cNvPr id="13314" name="Picture 2">
            <a:extLst>
              <a:ext uri="{FF2B5EF4-FFF2-40B4-BE49-F238E27FC236}">
                <a16:creationId xmlns:a16="http://schemas.microsoft.com/office/drawing/2014/main" id="{B17D1A6B-65D5-B045-97E0-A2DAD02E8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3212976"/>
            <a:ext cx="7536160" cy="293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1648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数字集成电路设计自动化基础</a:t>
            </a:r>
            <a:endParaRPr lang="zh-CN"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7010271-71BC-FD64-913D-767ED87A6B4F}"/>
              </a:ext>
            </a:extLst>
          </p:cNvPr>
          <p:cNvSpPr txBox="1"/>
          <p:nvPr/>
        </p:nvSpPr>
        <p:spPr>
          <a:xfrm>
            <a:off x="713132" y="982895"/>
            <a:ext cx="10297413" cy="5820311"/>
          </a:xfrm>
          <a:prstGeom prst="rect">
            <a:avLst/>
          </a:prstGeom>
          <a:noFill/>
        </p:spPr>
        <p:txBody>
          <a:bodyPr wrap="square">
            <a:spAutoFit/>
          </a:bodyPr>
          <a:lstStyle/>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5</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：高层次综合中的资源共享算法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第一节课：资源共享的整数线性规划方法；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第二节课：寄存器共享方法；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第三节课：存储器及端口共享算法。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6</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：高层次综合中的控制逻辑综合方法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第一节课：微码控制器方法；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第二节课：状态机方法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第三节课：层次化控制逻辑综合。</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7</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：两层组合逻辑优化方法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第一节课：逻辑综合的基本概念；</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第二节课：两层组合逻辑的优化方法；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第三节课：两层组合逻辑的优化方法。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8</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：多层组合逻辑优化方法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第一节课：多层组合逻辑的模型；</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第二节课：基于代数模型的多层组合逻辑优化方法；</a:t>
            </a:r>
          </a:p>
          <a:p>
            <a:pPr>
              <a:lnSpc>
                <a:spcPct val="130000"/>
              </a:lnSpc>
            </a:pPr>
            <a:r>
              <a:rPr lang="zh-CN" altLang="en-US" sz="1800" kern="100" dirty="0">
                <a:effectLst/>
                <a:latin typeface="SimHei" panose="02010609060101010101" pitchFamily="49" charset="-122"/>
                <a:ea typeface="SimHei" panose="02010609060101010101" pitchFamily="49" charset="-122"/>
                <a:cs typeface="Times New Roman" panose="02020603050405020304" pitchFamily="18" charset="0"/>
              </a:rPr>
              <a:t>  </a:t>
            </a:r>
            <a:r>
              <a:rPr lang="zh-CN" altLang="zh-CN" sz="1800" kern="100" dirty="0">
                <a:effectLst/>
                <a:latin typeface="SimHei" panose="02010609060101010101" pitchFamily="49" charset="-122"/>
                <a:ea typeface="SimHei" panose="02010609060101010101" pitchFamily="49" charset="-122"/>
                <a:cs typeface="Times New Roman" panose="02020603050405020304" pitchFamily="18" charset="0"/>
              </a:rPr>
              <a:t>第三节课：基于布尔模型的多层组合逻辑优化方法。</a:t>
            </a:r>
            <a:r>
              <a:rPr lang="zh-CN" altLang="zh-CN" dirty="0">
                <a:effectLst/>
                <a:latin typeface="SimHei" panose="02010609060101010101" pitchFamily="49" charset="-122"/>
                <a:ea typeface="SimHei" panose="02010609060101010101" pitchFamily="49" charset="-122"/>
              </a:rPr>
              <a:t> </a:t>
            </a:r>
            <a:endParaRPr lang="zh-CN" altLang="en-US" sz="1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9324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200F4-C9B5-AE4F-89E6-8CE7FE9573D5}"/>
              </a:ext>
            </a:extLst>
          </p:cNvPr>
          <p:cNvSpPr>
            <a:spLocks noGrp="1"/>
          </p:cNvSpPr>
          <p:nvPr>
            <p:ph type="title"/>
          </p:nvPr>
        </p:nvSpPr>
        <p:spPr/>
        <p:txBody>
          <a:bodyPr/>
          <a:lstStyle/>
          <a:p>
            <a:r>
              <a:rPr kumimoji="1" lang="zh-CN" altLang="en-US" dirty="0"/>
              <a:t>数据流的控制逻辑综合方法</a:t>
            </a:r>
          </a:p>
        </p:txBody>
      </p:sp>
      <p:sp>
        <p:nvSpPr>
          <p:cNvPr id="3" name="内容占位符 2">
            <a:extLst>
              <a:ext uri="{FF2B5EF4-FFF2-40B4-BE49-F238E27FC236}">
                <a16:creationId xmlns:a16="http://schemas.microsoft.com/office/drawing/2014/main" id="{6C375E9C-1543-214E-9CDD-1EE2371C7566}"/>
              </a:ext>
            </a:extLst>
          </p:cNvPr>
          <p:cNvSpPr>
            <a:spLocks noGrp="1"/>
          </p:cNvSpPr>
          <p:nvPr>
            <p:ph idx="1"/>
          </p:nvPr>
        </p:nvSpPr>
        <p:spPr/>
        <p:txBody>
          <a:bodyPr/>
          <a:lstStyle/>
          <a:p>
            <a:r>
              <a:rPr lang="zh-CN" altLang="zh-CN" sz="2400" dirty="0"/>
              <a:t>基本块内部的控制器可以通过计数器控制的微码控制器或者相应的有限状态机来实现</a:t>
            </a:r>
            <a:endParaRPr lang="en-US" altLang="zh-CN" sz="2400" dirty="0"/>
          </a:p>
          <a:p>
            <a:r>
              <a:rPr lang="zh-CN" altLang="zh-CN" sz="2400" dirty="0"/>
              <a:t>微码控制器在计数到某个周期时，输出对应的激活信号和</a:t>
            </a:r>
            <a:r>
              <a:rPr lang="en-US" altLang="zh-CN" sz="2400" dirty="0"/>
              <a:t>MUX</a:t>
            </a:r>
            <a:r>
              <a:rPr lang="zh-CN" altLang="zh-CN" sz="2400" dirty="0"/>
              <a:t>控制信号</a:t>
            </a:r>
            <a:endParaRPr lang="en-US" altLang="zh-CN" sz="2400" dirty="0"/>
          </a:p>
          <a:p>
            <a:r>
              <a:rPr lang="zh-CN" altLang="zh-CN" sz="2400" dirty="0"/>
              <a:t>由于控制信号众多，输出控制信号的存储量可能会较大</a:t>
            </a:r>
          </a:p>
          <a:p>
            <a:endParaRPr kumimoji="1" lang="zh-CN" altLang="en-US" dirty="0"/>
          </a:p>
        </p:txBody>
      </p:sp>
      <p:pic>
        <p:nvPicPr>
          <p:cNvPr id="4" name="图片 3">
            <a:extLst>
              <a:ext uri="{FF2B5EF4-FFF2-40B4-BE49-F238E27FC236}">
                <a16:creationId xmlns:a16="http://schemas.microsoft.com/office/drawing/2014/main" id="{28B179E1-F203-D74E-B237-118128386089}"/>
              </a:ext>
            </a:extLst>
          </p:cNvPr>
          <p:cNvPicPr>
            <a:picLocks noChangeAspect="1"/>
          </p:cNvPicPr>
          <p:nvPr/>
        </p:nvPicPr>
        <p:blipFill>
          <a:blip r:embed="rId2"/>
          <a:stretch>
            <a:fillRect/>
          </a:stretch>
        </p:blipFill>
        <p:spPr>
          <a:xfrm>
            <a:off x="3575720" y="3429000"/>
            <a:ext cx="4392488" cy="2969322"/>
          </a:xfrm>
          <a:prstGeom prst="rect">
            <a:avLst/>
          </a:prstGeom>
        </p:spPr>
      </p:pic>
    </p:spTree>
    <p:extLst>
      <p:ext uri="{BB962C8B-B14F-4D97-AF65-F5344CB8AC3E}">
        <p14:creationId xmlns:p14="http://schemas.microsoft.com/office/powerpoint/2010/main" val="30708950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831D7-6548-C34F-AC94-5BE69F414A45}"/>
              </a:ext>
            </a:extLst>
          </p:cNvPr>
          <p:cNvSpPr>
            <a:spLocks noGrp="1"/>
          </p:cNvSpPr>
          <p:nvPr>
            <p:ph type="title"/>
          </p:nvPr>
        </p:nvSpPr>
        <p:spPr/>
        <p:txBody>
          <a:bodyPr/>
          <a:lstStyle/>
          <a:p>
            <a:r>
              <a:rPr kumimoji="1" lang="zh-CN" altLang="en-US" dirty="0"/>
              <a:t>微码控制器的优化</a:t>
            </a:r>
          </a:p>
        </p:txBody>
      </p:sp>
      <p:sp>
        <p:nvSpPr>
          <p:cNvPr id="3" name="内容占位符 2">
            <a:extLst>
              <a:ext uri="{FF2B5EF4-FFF2-40B4-BE49-F238E27FC236}">
                <a16:creationId xmlns:a16="http://schemas.microsoft.com/office/drawing/2014/main" id="{F0BADF88-CED8-A140-A8E5-84CF1E94390A}"/>
              </a:ext>
            </a:extLst>
          </p:cNvPr>
          <p:cNvSpPr>
            <a:spLocks noGrp="1"/>
          </p:cNvSpPr>
          <p:nvPr>
            <p:ph idx="1"/>
          </p:nvPr>
        </p:nvSpPr>
        <p:spPr>
          <a:xfrm>
            <a:off x="624416" y="1423988"/>
            <a:ext cx="11232223" cy="4813300"/>
          </a:xfrm>
        </p:spPr>
        <p:txBody>
          <a:bodyPr/>
          <a:lstStyle/>
          <a:p>
            <a:r>
              <a:rPr lang="zh-CN" altLang="zh-CN" sz="2400" dirty="0"/>
              <a:t>为减少存储量，可以通过将控制信号进行分组，在每组内的信号不会被同时激活</a:t>
            </a:r>
            <a:endParaRPr lang="en-US" altLang="zh-CN" sz="2400" dirty="0"/>
          </a:p>
          <a:p>
            <a:r>
              <a:rPr lang="zh-CN" altLang="zh-CN" sz="2400" dirty="0"/>
              <a:t>分组算法可以用类似资源共享的相容相斥图来表征和求解</a:t>
            </a:r>
            <a:endParaRPr lang="en-US" altLang="zh-CN" sz="2400" dirty="0"/>
          </a:p>
          <a:p>
            <a:r>
              <a:rPr lang="zh-CN" altLang="zh-CN" sz="2400" dirty="0"/>
              <a:t>对于每个组内信号，可以再进行编码 </a:t>
            </a:r>
            <a:endParaRPr kumimoji="1" lang="zh-CN" altLang="en-US" sz="2400" dirty="0"/>
          </a:p>
        </p:txBody>
      </p:sp>
      <p:pic>
        <p:nvPicPr>
          <p:cNvPr id="4" name="图片 3">
            <a:extLst>
              <a:ext uri="{FF2B5EF4-FFF2-40B4-BE49-F238E27FC236}">
                <a16:creationId xmlns:a16="http://schemas.microsoft.com/office/drawing/2014/main" id="{46DEEA9F-F974-944E-99EA-1A137200D46D}"/>
              </a:ext>
            </a:extLst>
          </p:cNvPr>
          <p:cNvPicPr>
            <a:picLocks noChangeAspect="1"/>
          </p:cNvPicPr>
          <p:nvPr/>
        </p:nvPicPr>
        <p:blipFill>
          <a:blip r:embed="rId2"/>
          <a:stretch>
            <a:fillRect/>
          </a:stretch>
        </p:blipFill>
        <p:spPr>
          <a:xfrm>
            <a:off x="4655840" y="2924944"/>
            <a:ext cx="2383311" cy="3528689"/>
          </a:xfrm>
          <a:prstGeom prst="rect">
            <a:avLst/>
          </a:prstGeom>
        </p:spPr>
      </p:pic>
    </p:spTree>
    <p:extLst>
      <p:ext uri="{BB962C8B-B14F-4D97-AF65-F5344CB8AC3E}">
        <p14:creationId xmlns:p14="http://schemas.microsoft.com/office/powerpoint/2010/main" val="40129350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67720-B5A0-3A49-BFE4-F470D1DC9027}"/>
              </a:ext>
            </a:extLst>
          </p:cNvPr>
          <p:cNvSpPr>
            <a:spLocks noGrp="1"/>
          </p:cNvSpPr>
          <p:nvPr>
            <p:ph type="title"/>
          </p:nvPr>
        </p:nvSpPr>
        <p:spPr/>
        <p:txBody>
          <a:bodyPr/>
          <a:lstStyle/>
          <a:p>
            <a:r>
              <a:rPr kumimoji="1" lang="zh-CN" altLang="en-US" dirty="0"/>
              <a:t>循环流水</a:t>
            </a:r>
          </a:p>
        </p:txBody>
      </p:sp>
      <p:sp>
        <p:nvSpPr>
          <p:cNvPr id="3" name="内容占位符 2">
            <a:extLst>
              <a:ext uri="{FF2B5EF4-FFF2-40B4-BE49-F238E27FC236}">
                <a16:creationId xmlns:a16="http://schemas.microsoft.com/office/drawing/2014/main" id="{775D74BD-97B4-BC4B-BAE4-1B1076CECD37}"/>
              </a:ext>
            </a:extLst>
          </p:cNvPr>
          <p:cNvSpPr>
            <a:spLocks noGrp="1"/>
          </p:cNvSpPr>
          <p:nvPr>
            <p:ph idx="1"/>
          </p:nvPr>
        </p:nvSpPr>
        <p:spPr/>
        <p:txBody>
          <a:bodyPr/>
          <a:lstStyle/>
          <a:p>
            <a:r>
              <a:rPr lang="zh-CN" altLang="zh-CN" dirty="0"/>
              <a:t>循环流水通过将循环执行的计算通过流水线实现，从而提升效率 </a:t>
            </a:r>
            <a:endParaRPr kumimoji="1" lang="zh-CN" altLang="en-US" dirty="0"/>
          </a:p>
        </p:txBody>
      </p:sp>
      <p:pic>
        <p:nvPicPr>
          <p:cNvPr id="4" name="图片 3">
            <a:extLst>
              <a:ext uri="{FF2B5EF4-FFF2-40B4-BE49-F238E27FC236}">
                <a16:creationId xmlns:a16="http://schemas.microsoft.com/office/drawing/2014/main" id="{BD1733B2-B70C-714C-8BC6-2D92235CAE63}"/>
              </a:ext>
            </a:extLst>
          </p:cNvPr>
          <p:cNvPicPr>
            <a:picLocks noChangeAspect="1"/>
          </p:cNvPicPr>
          <p:nvPr/>
        </p:nvPicPr>
        <p:blipFill>
          <a:blip r:embed="rId2"/>
          <a:stretch>
            <a:fillRect/>
          </a:stretch>
        </p:blipFill>
        <p:spPr>
          <a:xfrm>
            <a:off x="263352" y="3300253"/>
            <a:ext cx="3855719" cy="1847532"/>
          </a:xfrm>
          <a:prstGeom prst="rect">
            <a:avLst/>
          </a:prstGeom>
        </p:spPr>
      </p:pic>
      <p:pic>
        <p:nvPicPr>
          <p:cNvPr id="5" name="图片 4">
            <a:extLst>
              <a:ext uri="{FF2B5EF4-FFF2-40B4-BE49-F238E27FC236}">
                <a16:creationId xmlns:a16="http://schemas.microsoft.com/office/drawing/2014/main" id="{42734724-A804-C34B-A3DE-E3F4CD32263F}"/>
              </a:ext>
            </a:extLst>
          </p:cNvPr>
          <p:cNvPicPr>
            <a:picLocks noChangeAspect="1"/>
          </p:cNvPicPr>
          <p:nvPr/>
        </p:nvPicPr>
        <p:blipFill>
          <a:blip r:embed="rId3"/>
          <a:stretch>
            <a:fillRect/>
          </a:stretch>
        </p:blipFill>
        <p:spPr>
          <a:xfrm>
            <a:off x="4176847" y="2987277"/>
            <a:ext cx="7751801" cy="1996280"/>
          </a:xfrm>
          <a:prstGeom prst="rect">
            <a:avLst/>
          </a:prstGeom>
        </p:spPr>
      </p:pic>
    </p:spTree>
    <p:extLst>
      <p:ext uri="{BB962C8B-B14F-4D97-AF65-F5344CB8AC3E}">
        <p14:creationId xmlns:p14="http://schemas.microsoft.com/office/powerpoint/2010/main" val="65730994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B62A0-BA84-D949-92AC-8F49856F82CA}"/>
              </a:ext>
            </a:extLst>
          </p:cNvPr>
          <p:cNvSpPr>
            <a:spLocks noGrp="1"/>
          </p:cNvSpPr>
          <p:nvPr>
            <p:ph type="title"/>
          </p:nvPr>
        </p:nvSpPr>
        <p:spPr/>
        <p:txBody>
          <a:bodyPr/>
          <a:lstStyle/>
          <a:p>
            <a:r>
              <a:rPr kumimoji="1" lang="zh-CN" altLang="en-US" dirty="0"/>
              <a:t>循环展开</a:t>
            </a:r>
          </a:p>
        </p:txBody>
      </p:sp>
      <p:sp>
        <p:nvSpPr>
          <p:cNvPr id="3" name="内容占位符 2">
            <a:extLst>
              <a:ext uri="{FF2B5EF4-FFF2-40B4-BE49-F238E27FC236}">
                <a16:creationId xmlns:a16="http://schemas.microsoft.com/office/drawing/2014/main" id="{2A9274CA-905A-7E47-9D3F-43F6D9495C2A}"/>
              </a:ext>
            </a:extLst>
          </p:cNvPr>
          <p:cNvSpPr>
            <a:spLocks noGrp="1"/>
          </p:cNvSpPr>
          <p:nvPr>
            <p:ph idx="1"/>
          </p:nvPr>
        </p:nvSpPr>
        <p:spPr/>
        <p:txBody>
          <a:bodyPr/>
          <a:lstStyle/>
          <a:p>
            <a:r>
              <a:rPr lang="zh-CN" altLang="zh-CN" dirty="0"/>
              <a:t>循环展开通过将循环内容展开，便于将循环内容并行实现，减少循环次数，提升执行效率 </a:t>
            </a:r>
            <a:endParaRPr kumimoji="1" lang="zh-CN" altLang="en-US" dirty="0"/>
          </a:p>
        </p:txBody>
      </p:sp>
      <p:sp>
        <p:nvSpPr>
          <p:cNvPr id="4" name="矩形 3">
            <a:extLst>
              <a:ext uri="{FF2B5EF4-FFF2-40B4-BE49-F238E27FC236}">
                <a16:creationId xmlns:a16="http://schemas.microsoft.com/office/drawing/2014/main" id="{7841EEE7-C6F3-1546-8576-FB1D9D7113A9}"/>
              </a:ext>
            </a:extLst>
          </p:cNvPr>
          <p:cNvSpPr/>
          <p:nvPr/>
        </p:nvSpPr>
        <p:spPr>
          <a:xfrm>
            <a:off x="695400" y="3429000"/>
            <a:ext cx="6096000" cy="1307537"/>
          </a:xfrm>
          <a:prstGeom prst="rect">
            <a:avLst/>
          </a:prstGeom>
        </p:spPr>
        <p:txBody>
          <a:bodyPr>
            <a:spAutoFit/>
          </a:bodyPr>
          <a:lstStyle/>
          <a:p>
            <a:pPr indent="304800" algn="just">
              <a:lnSpc>
                <a:spcPct val="150000"/>
              </a:lnSpc>
            </a:pPr>
            <a:r>
              <a:rPr lang="en-US" altLang="zh-CN" sz="2800" kern="100" dirty="0">
                <a:latin typeface="Times New Roman" panose="02020603050405020304" pitchFamily="18" charset="0"/>
              </a:rPr>
              <a:t>for(</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=0; </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 &lt; 100; </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a:t>
            </a:r>
            <a:endParaRPr lang="zh-CN" altLang="zh-CN" sz="2800" kern="100" dirty="0">
              <a:latin typeface="Times New Roman" panose="02020603050405020304" pitchFamily="18" charset="0"/>
            </a:endParaRPr>
          </a:p>
          <a:p>
            <a:pPr indent="304800" algn="just">
              <a:lnSpc>
                <a:spcPct val="150000"/>
              </a:lnSpc>
            </a:pPr>
            <a:r>
              <a:rPr lang="en-US" altLang="zh-CN" sz="2800" kern="100" dirty="0">
                <a:latin typeface="Times New Roman" panose="02020603050405020304" pitchFamily="18" charset="0"/>
              </a:rPr>
              <a:t>   a[</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 = b[</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 + c[</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a:t>
            </a:r>
            <a:endParaRPr lang="zh-CN" altLang="zh-CN" sz="2800" kern="100" dirty="0">
              <a:latin typeface="Times New Roman" panose="02020603050405020304" pitchFamily="18" charset="0"/>
            </a:endParaRPr>
          </a:p>
        </p:txBody>
      </p:sp>
      <p:sp>
        <p:nvSpPr>
          <p:cNvPr id="5" name="矩形 4">
            <a:extLst>
              <a:ext uri="{FF2B5EF4-FFF2-40B4-BE49-F238E27FC236}">
                <a16:creationId xmlns:a16="http://schemas.microsoft.com/office/drawing/2014/main" id="{E7D87721-BD1B-4543-806B-AB418B7FE240}"/>
              </a:ext>
            </a:extLst>
          </p:cNvPr>
          <p:cNvSpPr/>
          <p:nvPr/>
        </p:nvSpPr>
        <p:spPr>
          <a:xfrm>
            <a:off x="5735960" y="3212976"/>
            <a:ext cx="6096000" cy="3246530"/>
          </a:xfrm>
          <a:prstGeom prst="rect">
            <a:avLst/>
          </a:prstGeom>
        </p:spPr>
        <p:txBody>
          <a:bodyPr>
            <a:spAutoFit/>
          </a:bodyPr>
          <a:lstStyle/>
          <a:p>
            <a:pPr indent="304800" algn="just">
              <a:lnSpc>
                <a:spcPct val="150000"/>
              </a:lnSpc>
            </a:pPr>
            <a:r>
              <a:rPr lang="en-US" altLang="zh-CN" sz="2800" kern="100" dirty="0">
                <a:latin typeface="Times New Roman" panose="02020603050405020304" pitchFamily="18" charset="0"/>
              </a:rPr>
              <a:t>for(</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=0; </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 &lt; 100; </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+=2)</a:t>
            </a:r>
            <a:endParaRPr lang="zh-CN" altLang="zh-CN" sz="2000" kern="100" dirty="0">
              <a:latin typeface="Times New Roman" panose="02020603050405020304" pitchFamily="18" charset="0"/>
            </a:endParaRPr>
          </a:p>
          <a:p>
            <a:pPr indent="304800" algn="just">
              <a:lnSpc>
                <a:spcPct val="150000"/>
              </a:lnSpc>
            </a:pPr>
            <a:r>
              <a:rPr lang="en-US" altLang="zh-CN" sz="2800" kern="100" dirty="0">
                <a:latin typeface="Times New Roman" panose="02020603050405020304" pitchFamily="18" charset="0"/>
              </a:rPr>
              <a:t>{</a:t>
            </a:r>
            <a:endParaRPr lang="zh-CN" altLang="zh-CN" sz="2000" kern="100" dirty="0">
              <a:latin typeface="Times New Roman" panose="02020603050405020304" pitchFamily="18" charset="0"/>
            </a:endParaRPr>
          </a:p>
          <a:p>
            <a:pPr indent="304800" algn="just">
              <a:lnSpc>
                <a:spcPct val="150000"/>
              </a:lnSpc>
            </a:pPr>
            <a:r>
              <a:rPr lang="en-US" altLang="zh-CN" sz="2800" kern="100" dirty="0">
                <a:latin typeface="Times New Roman" panose="02020603050405020304" pitchFamily="18" charset="0"/>
              </a:rPr>
              <a:t>   a[</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 = b[</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 + c[</a:t>
            </a:r>
            <a:r>
              <a:rPr lang="en-US" altLang="zh-CN" sz="2800" kern="100" dirty="0" err="1">
                <a:latin typeface="Times New Roman" panose="02020603050405020304" pitchFamily="18" charset="0"/>
              </a:rPr>
              <a:t>i</a:t>
            </a:r>
            <a:r>
              <a:rPr lang="en-US" altLang="zh-CN" sz="2800" kern="100" dirty="0">
                <a:latin typeface="Times New Roman" panose="02020603050405020304" pitchFamily="18" charset="0"/>
              </a:rPr>
              <a:t>];</a:t>
            </a:r>
            <a:endParaRPr lang="zh-CN" altLang="zh-CN" sz="2000" kern="100" dirty="0">
              <a:latin typeface="Times New Roman" panose="02020603050405020304" pitchFamily="18" charset="0"/>
            </a:endParaRPr>
          </a:p>
          <a:p>
            <a:pPr indent="304800" algn="just">
              <a:lnSpc>
                <a:spcPct val="150000"/>
              </a:lnSpc>
            </a:pPr>
            <a:r>
              <a:rPr lang="en-US" altLang="zh-CN" sz="2800" kern="100" dirty="0">
                <a:latin typeface="Times New Roman" panose="02020603050405020304" pitchFamily="18" charset="0"/>
              </a:rPr>
              <a:t>   a[i+1] = b[i+1] + c[i+1];</a:t>
            </a:r>
            <a:endParaRPr lang="zh-CN" altLang="zh-CN" sz="2000" kern="100" dirty="0">
              <a:latin typeface="Times New Roman" panose="02020603050405020304" pitchFamily="18" charset="0"/>
            </a:endParaRPr>
          </a:p>
          <a:p>
            <a:pPr indent="304800" algn="just">
              <a:lnSpc>
                <a:spcPct val="150000"/>
              </a:lnSpc>
            </a:pPr>
            <a:r>
              <a:rPr lang="en-US" altLang="zh-CN" sz="2800" kern="100" dirty="0">
                <a:latin typeface="Times New Roman" panose="02020603050405020304" pitchFamily="18" charset="0"/>
              </a:rPr>
              <a:t>}</a:t>
            </a:r>
            <a:endParaRPr lang="zh-CN" altLang="zh-CN" sz="2000" kern="100" dirty="0">
              <a:latin typeface="Times New Roman" panose="02020603050405020304" pitchFamily="18" charset="0"/>
            </a:endParaRPr>
          </a:p>
        </p:txBody>
      </p:sp>
    </p:spTree>
    <p:extLst>
      <p:ext uri="{BB962C8B-B14F-4D97-AF65-F5344CB8AC3E}">
        <p14:creationId xmlns:p14="http://schemas.microsoft.com/office/powerpoint/2010/main" val="817862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30D96-8545-BE45-8709-FE6F9A8B80DC}"/>
              </a:ext>
            </a:extLst>
          </p:cNvPr>
          <p:cNvSpPr>
            <a:spLocks noGrp="1"/>
          </p:cNvSpPr>
          <p:nvPr>
            <p:ph type="title"/>
          </p:nvPr>
        </p:nvSpPr>
        <p:spPr/>
        <p:txBody>
          <a:bodyPr/>
          <a:lstStyle/>
          <a:p>
            <a:r>
              <a:rPr kumimoji="1" lang="zh-CN" altLang="en-US" dirty="0"/>
              <a:t>循环分块</a:t>
            </a:r>
          </a:p>
        </p:txBody>
      </p:sp>
      <p:sp>
        <p:nvSpPr>
          <p:cNvPr id="3" name="内容占位符 2">
            <a:extLst>
              <a:ext uri="{FF2B5EF4-FFF2-40B4-BE49-F238E27FC236}">
                <a16:creationId xmlns:a16="http://schemas.microsoft.com/office/drawing/2014/main" id="{5EAC8E31-AA43-354B-A0E8-BBF9F3881475}"/>
              </a:ext>
            </a:extLst>
          </p:cNvPr>
          <p:cNvSpPr>
            <a:spLocks noGrp="1"/>
          </p:cNvSpPr>
          <p:nvPr>
            <p:ph idx="1"/>
          </p:nvPr>
        </p:nvSpPr>
        <p:spPr/>
        <p:txBody>
          <a:bodyPr/>
          <a:lstStyle/>
          <a:p>
            <a:r>
              <a:rPr lang="zh-CN" altLang="zh-CN" sz="2800" dirty="0"/>
              <a:t>循环分块则是为了更好的适配缓存大小，改善数据的局域性</a:t>
            </a:r>
            <a:endParaRPr lang="en-US" altLang="zh-CN" sz="2800" dirty="0"/>
          </a:p>
          <a:p>
            <a:r>
              <a:rPr lang="zh-CN" altLang="zh-CN" sz="2800" dirty="0"/>
              <a:t>高层次综合时可以根据缓存大小，单次缓存一定大小数据，并进行处理 </a:t>
            </a:r>
            <a:endParaRPr lang="en-US" altLang="zh-CN" sz="2800" dirty="0"/>
          </a:p>
          <a:p>
            <a:endParaRPr lang="en-US" altLang="zh-CN" sz="2800" dirty="0"/>
          </a:p>
          <a:p>
            <a:endParaRPr lang="en-US" altLang="zh-CN" sz="2800" dirty="0"/>
          </a:p>
          <a:p>
            <a:pPr marL="0" indent="0">
              <a:buNone/>
            </a:pPr>
            <a:endParaRPr lang="en-US" altLang="zh-CN" sz="2800" dirty="0"/>
          </a:p>
          <a:p>
            <a:r>
              <a:rPr lang="zh-CN" altLang="zh-CN" sz="2800" dirty="0"/>
              <a:t>每次该程序读取数据</a:t>
            </a:r>
            <a:r>
              <a:rPr lang="en-US" altLang="zh-CN" sz="2800" dirty="0"/>
              <a:t>b</a:t>
            </a:r>
            <a:r>
              <a:rPr lang="zh-CN" altLang="zh-CN" sz="2800" dirty="0"/>
              <a:t>后，由于数据量过大，可能存在无法一次缓存的问题</a:t>
            </a:r>
            <a:endParaRPr lang="en-US" altLang="zh-CN" sz="2800" dirty="0"/>
          </a:p>
          <a:p>
            <a:r>
              <a:rPr lang="zh-CN" altLang="zh-CN" sz="2800" dirty="0"/>
              <a:t>如果每次缓存小部分数据则会在每次循环完后被丢弃，无法在后面被复用</a:t>
            </a:r>
            <a:r>
              <a:rPr lang="zh-CN" altLang="zh-CN" sz="2400" dirty="0"/>
              <a:t> </a:t>
            </a:r>
            <a:endParaRPr kumimoji="1" lang="zh-CN" altLang="en-US" sz="2400" dirty="0"/>
          </a:p>
        </p:txBody>
      </p:sp>
      <p:sp>
        <p:nvSpPr>
          <p:cNvPr id="4" name="矩形 3">
            <a:extLst>
              <a:ext uri="{FF2B5EF4-FFF2-40B4-BE49-F238E27FC236}">
                <a16:creationId xmlns:a16="http://schemas.microsoft.com/office/drawing/2014/main" id="{F8921083-C698-8149-AF5B-8DDE58732804}"/>
              </a:ext>
            </a:extLst>
          </p:cNvPr>
          <p:cNvSpPr/>
          <p:nvPr/>
        </p:nvSpPr>
        <p:spPr>
          <a:xfrm>
            <a:off x="3647728" y="2636912"/>
            <a:ext cx="6096000" cy="1687963"/>
          </a:xfrm>
          <a:prstGeom prst="rect">
            <a:avLst/>
          </a:prstGeom>
        </p:spPr>
        <p:txBody>
          <a:bodyPr>
            <a:spAutoFit/>
          </a:bodyPr>
          <a:lstStyle/>
          <a:p>
            <a:pPr indent="304800" algn="just">
              <a:lnSpc>
                <a:spcPct val="150000"/>
              </a:lnSpc>
            </a:pPr>
            <a:r>
              <a:rPr lang="en-US" altLang="zh-CN" sz="2400" kern="100" dirty="0">
                <a:latin typeface="Times New Roman" panose="02020603050405020304" pitchFamily="18" charset="0"/>
              </a:rPr>
              <a:t> for(</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&lt; 100;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    for(j=0; j &lt; 10000; </a:t>
            </a:r>
            <a:r>
              <a:rPr lang="en-US" altLang="zh-CN" sz="2400" kern="100" dirty="0" err="1">
                <a:latin typeface="Times New Roman" panose="02020603050405020304" pitchFamily="18" charset="0"/>
              </a:rPr>
              <a:t>j++</a:t>
            </a:r>
            <a:r>
              <a:rPr lang="en-US" altLang="zh-CN" sz="2400" kern="100" dirty="0">
                <a:latin typeface="Times New Roman" panose="02020603050405020304" pitchFamily="18" charset="0"/>
              </a:rPr>
              <a:t>)</a:t>
            </a:r>
            <a:endParaRPr lang="zh-CN" altLang="zh-CN"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       a[</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a[</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b[j];</a:t>
            </a:r>
            <a:endParaRPr lang="zh-CN" altLang="zh-CN" kern="100" dirty="0">
              <a:latin typeface="Times New Roman" panose="02020603050405020304" pitchFamily="18" charset="0"/>
            </a:endParaRPr>
          </a:p>
        </p:txBody>
      </p:sp>
    </p:spTree>
    <p:extLst>
      <p:ext uri="{BB962C8B-B14F-4D97-AF65-F5344CB8AC3E}">
        <p14:creationId xmlns:p14="http://schemas.microsoft.com/office/powerpoint/2010/main" val="24197242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D0CA7-710B-554A-9570-576AB440CCA3}"/>
              </a:ext>
            </a:extLst>
          </p:cNvPr>
          <p:cNvSpPr>
            <a:spLocks noGrp="1"/>
          </p:cNvSpPr>
          <p:nvPr>
            <p:ph type="title"/>
          </p:nvPr>
        </p:nvSpPr>
        <p:spPr/>
        <p:txBody>
          <a:bodyPr/>
          <a:lstStyle/>
          <a:p>
            <a:r>
              <a:rPr kumimoji="1" lang="zh-CN" altLang="en-US" dirty="0"/>
              <a:t>循环融合</a:t>
            </a:r>
          </a:p>
        </p:txBody>
      </p:sp>
      <p:sp>
        <p:nvSpPr>
          <p:cNvPr id="3" name="内容占位符 2">
            <a:extLst>
              <a:ext uri="{FF2B5EF4-FFF2-40B4-BE49-F238E27FC236}">
                <a16:creationId xmlns:a16="http://schemas.microsoft.com/office/drawing/2014/main" id="{72FB3ED8-A19B-FE4C-800F-B13C61A16D86}"/>
              </a:ext>
            </a:extLst>
          </p:cNvPr>
          <p:cNvSpPr>
            <a:spLocks noGrp="1"/>
          </p:cNvSpPr>
          <p:nvPr>
            <p:ph idx="1"/>
          </p:nvPr>
        </p:nvSpPr>
        <p:spPr/>
        <p:txBody>
          <a:bodyPr/>
          <a:lstStyle/>
          <a:p>
            <a:r>
              <a:rPr lang="zh-CN" altLang="zh-CN" dirty="0"/>
              <a:t>循环融合则将多个循环融合在一起，从而减少循环开销，提高流水的概率和数据访问开销 </a:t>
            </a:r>
            <a:endParaRPr kumimoji="1" lang="zh-CN" altLang="en-US" dirty="0"/>
          </a:p>
        </p:txBody>
      </p:sp>
      <p:sp>
        <p:nvSpPr>
          <p:cNvPr id="4" name="矩形 3">
            <a:extLst>
              <a:ext uri="{FF2B5EF4-FFF2-40B4-BE49-F238E27FC236}">
                <a16:creationId xmlns:a16="http://schemas.microsoft.com/office/drawing/2014/main" id="{DBC38898-0351-AC41-B860-2E70888EEAE1}"/>
              </a:ext>
            </a:extLst>
          </p:cNvPr>
          <p:cNvSpPr/>
          <p:nvPr/>
        </p:nvSpPr>
        <p:spPr>
          <a:xfrm>
            <a:off x="1199456" y="3140968"/>
            <a:ext cx="6096000" cy="2241960"/>
          </a:xfrm>
          <a:prstGeom prst="rect">
            <a:avLst/>
          </a:prstGeom>
        </p:spPr>
        <p:txBody>
          <a:bodyPr>
            <a:spAutoFit/>
          </a:bodyPr>
          <a:lstStyle/>
          <a:p>
            <a:pPr indent="304800" algn="just">
              <a:lnSpc>
                <a:spcPct val="150000"/>
              </a:lnSpc>
            </a:pPr>
            <a:r>
              <a:rPr lang="en-US" altLang="zh-CN" sz="2400" kern="100" dirty="0">
                <a:latin typeface="Times New Roman" panose="02020603050405020304" pitchFamily="18" charset="0"/>
              </a:rPr>
              <a:t>for(</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&lt; 100;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    a[</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2 * b[</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for(</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&lt; 100;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    c[</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a[</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d[</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p:txBody>
      </p:sp>
      <p:sp>
        <p:nvSpPr>
          <p:cNvPr id="5" name="矩形 4">
            <a:extLst>
              <a:ext uri="{FF2B5EF4-FFF2-40B4-BE49-F238E27FC236}">
                <a16:creationId xmlns:a16="http://schemas.microsoft.com/office/drawing/2014/main" id="{6181483E-B5F6-4D49-B489-5FA61ACAE491}"/>
              </a:ext>
            </a:extLst>
          </p:cNvPr>
          <p:cNvSpPr/>
          <p:nvPr/>
        </p:nvSpPr>
        <p:spPr>
          <a:xfrm>
            <a:off x="6600056" y="3140968"/>
            <a:ext cx="6096000" cy="2795958"/>
          </a:xfrm>
          <a:prstGeom prst="rect">
            <a:avLst/>
          </a:prstGeom>
        </p:spPr>
        <p:txBody>
          <a:bodyPr>
            <a:spAutoFit/>
          </a:bodyPr>
          <a:lstStyle/>
          <a:p>
            <a:pPr indent="304800" algn="just">
              <a:lnSpc>
                <a:spcPct val="150000"/>
              </a:lnSpc>
            </a:pPr>
            <a:r>
              <a:rPr lang="en-US" altLang="zh-CN" sz="2400" kern="100" dirty="0">
                <a:latin typeface="Times New Roman" panose="02020603050405020304" pitchFamily="18" charset="0"/>
              </a:rPr>
              <a:t>for(</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&lt; 100; </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    a[</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2 * b[</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    c[</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a[</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 + d[</a:t>
            </a:r>
            <a:r>
              <a:rPr lang="en-US" altLang="zh-CN" sz="2400" kern="100" dirty="0" err="1">
                <a:latin typeface="Times New Roman" panose="02020603050405020304" pitchFamily="18" charset="0"/>
              </a:rPr>
              <a:t>i</a:t>
            </a: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a:p>
            <a:pPr indent="304800" algn="just">
              <a:lnSpc>
                <a:spcPct val="150000"/>
              </a:lnSpc>
            </a:pPr>
            <a:r>
              <a:rPr lang="en-US" altLang="zh-CN" sz="2400" kern="100" dirty="0">
                <a:latin typeface="Times New Roman" panose="02020603050405020304" pitchFamily="18" charset="0"/>
              </a:rPr>
              <a:t>}</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2287981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652C6-103F-2C45-8B4A-2DC8E91592E4}"/>
              </a:ext>
            </a:extLst>
          </p:cNvPr>
          <p:cNvSpPr>
            <a:spLocks noGrp="1"/>
          </p:cNvSpPr>
          <p:nvPr>
            <p:ph type="title"/>
          </p:nvPr>
        </p:nvSpPr>
        <p:spPr/>
        <p:txBody>
          <a:bodyPr/>
          <a:lstStyle/>
          <a:p>
            <a:r>
              <a:rPr kumimoji="1" lang="zh-CN" altLang="en-US" dirty="0"/>
              <a:t>多面体模型</a:t>
            </a:r>
          </a:p>
        </p:txBody>
      </p:sp>
      <p:sp>
        <p:nvSpPr>
          <p:cNvPr id="3" name="内容占位符 2">
            <a:extLst>
              <a:ext uri="{FF2B5EF4-FFF2-40B4-BE49-F238E27FC236}">
                <a16:creationId xmlns:a16="http://schemas.microsoft.com/office/drawing/2014/main" id="{4961A7AE-850B-3F42-B0E7-4C260CB74DBA}"/>
              </a:ext>
            </a:extLst>
          </p:cNvPr>
          <p:cNvSpPr>
            <a:spLocks noGrp="1"/>
          </p:cNvSpPr>
          <p:nvPr>
            <p:ph idx="1"/>
          </p:nvPr>
        </p:nvSpPr>
        <p:spPr/>
        <p:txBody>
          <a:bodyPr/>
          <a:lstStyle/>
          <a:p>
            <a:r>
              <a:rPr lang="zh-CN" altLang="zh-CN" sz="2800" dirty="0"/>
              <a:t>该方法可以将循环表示为多面体模型，利用多面体来表征数据的依赖关系及循环范围</a:t>
            </a:r>
            <a:endParaRPr lang="en-US" altLang="zh-CN" sz="2800" dirty="0"/>
          </a:p>
          <a:p>
            <a:r>
              <a:rPr lang="zh-CN" altLang="zh-CN" sz="2800" dirty="0"/>
              <a:t>以数据局域性和可并行为优化目标</a:t>
            </a:r>
            <a:endParaRPr lang="en-US" altLang="zh-CN" sz="2800" dirty="0"/>
          </a:p>
          <a:p>
            <a:r>
              <a:rPr lang="zh-CN" altLang="zh-CN" sz="2800" dirty="0"/>
              <a:t>通过整数线性规划的求解来实现循环的自动优化</a:t>
            </a:r>
            <a:endParaRPr lang="en-US" altLang="zh-CN" sz="2800" dirty="0"/>
          </a:p>
          <a:p>
            <a:r>
              <a:rPr lang="zh-CN" altLang="en-US" sz="2800" dirty="0"/>
              <a:t>经典算法包括</a:t>
            </a:r>
            <a:r>
              <a:rPr lang="en-US" altLang="zh-CN" sz="2800" dirty="0" err="1"/>
              <a:t>pluto</a:t>
            </a:r>
            <a:r>
              <a:rPr lang="zh-CN" altLang="en-US" sz="2800" dirty="0"/>
              <a:t>、</a:t>
            </a:r>
            <a:r>
              <a:rPr lang="en-US" altLang="zh-CN" sz="2800" dirty="0" err="1"/>
              <a:t>isl</a:t>
            </a:r>
            <a:r>
              <a:rPr lang="zh-CN" altLang="en-US" sz="2800" dirty="0"/>
              <a:t>等，在</a:t>
            </a:r>
            <a:r>
              <a:rPr lang="en-US" altLang="zh-CN" sz="2800" dirty="0"/>
              <a:t>CPU</a:t>
            </a:r>
            <a:r>
              <a:rPr lang="zh-CN" altLang="en-US" sz="2800" dirty="0"/>
              <a:t>、</a:t>
            </a:r>
            <a:r>
              <a:rPr lang="en-US" altLang="zh-CN" sz="2800" dirty="0"/>
              <a:t>GPU</a:t>
            </a:r>
            <a:r>
              <a:rPr lang="zh-CN" altLang="en-US" sz="2800" dirty="0"/>
              <a:t>、</a:t>
            </a:r>
            <a:r>
              <a:rPr lang="en-US" altLang="zh-CN" sz="2800" dirty="0"/>
              <a:t>TPU</a:t>
            </a:r>
            <a:r>
              <a:rPr lang="zh-CN" altLang="en-US" sz="2800" dirty="0"/>
              <a:t>、</a:t>
            </a:r>
            <a:r>
              <a:rPr lang="en-US" altLang="zh-CN" sz="2800" dirty="0"/>
              <a:t>AI</a:t>
            </a:r>
            <a:r>
              <a:rPr lang="zh-CN" altLang="en-US" sz="2800" dirty="0"/>
              <a:t>、高层次综合中广泛应用</a:t>
            </a:r>
            <a:r>
              <a:rPr lang="zh-CN" altLang="zh-CN" sz="2800" dirty="0"/>
              <a:t> </a:t>
            </a:r>
            <a:endParaRPr kumimoji="1" lang="zh-CN" altLang="en-US" sz="2800" dirty="0"/>
          </a:p>
        </p:txBody>
      </p:sp>
    </p:spTree>
    <p:extLst>
      <p:ext uri="{BB962C8B-B14F-4D97-AF65-F5344CB8AC3E}">
        <p14:creationId xmlns:p14="http://schemas.microsoft.com/office/powerpoint/2010/main" val="308832282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EE408-E423-474D-AA6E-31D35392D89C}"/>
              </a:ext>
            </a:extLst>
          </p:cNvPr>
          <p:cNvSpPr>
            <a:spLocks noGrp="1"/>
          </p:cNvSpPr>
          <p:nvPr>
            <p:ph type="title"/>
          </p:nvPr>
        </p:nvSpPr>
        <p:spPr/>
        <p:txBody>
          <a:bodyPr/>
          <a:lstStyle/>
          <a:p>
            <a:r>
              <a:rPr kumimoji="1" lang="zh-CN" altLang="en-US" dirty="0"/>
              <a:t>循环中的数据访问</a:t>
            </a:r>
          </a:p>
        </p:txBody>
      </p:sp>
      <p:pic>
        <p:nvPicPr>
          <p:cNvPr id="25" name="图片 24">
            <a:extLst>
              <a:ext uri="{FF2B5EF4-FFF2-40B4-BE49-F238E27FC236}">
                <a16:creationId xmlns:a16="http://schemas.microsoft.com/office/drawing/2014/main" id="{01AE2863-79B5-D749-BB35-8074BF625872}"/>
              </a:ext>
            </a:extLst>
          </p:cNvPr>
          <p:cNvPicPr>
            <a:picLocks noChangeAspect="1"/>
          </p:cNvPicPr>
          <p:nvPr/>
        </p:nvPicPr>
        <p:blipFill>
          <a:blip r:embed="rId2"/>
          <a:stretch>
            <a:fillRect/>
          </a:stretch>
        </p:blipFill>
        <p:spPr>
          <a:xfrm>
            <a:off x="8310800" y="5092630"/>
            <a:ext cx="1389220" cy="1342948"/>
          </a:xfrm>
          <a:prstGeom prst="rect">
            <a:avLst/>
          </a:prstGeom>
          <a:ln>
            <a:solidFill>
              <a:schemeClr val="tx1"/>
            </a:solidFill>
          </a:ln>
        </p:spPr>
      </p:pic>
      <p:pic>
        <p:nvPicPr>
          <p:cNvPr id="26" name="图片 25">
            <a:extLst>
              <a:ext uri="{FF2B5EF4-FFF2-40B4-BE49-F238E27FC236}">
                <a16:creationId xmlns:a16="http://schemas.microsoft.com/office/drawing/2014/main" id="{D5A08D00-429E-7243-990D-0E3D8F0F1113}"/>
              </a:ext>
            </a:extLst>
          </p:cNvPr>
          <p:cNvPicPr>
            <a:picLocks noChangeAspect="1"/>
          </p:cNvPicPr>
          <p:nvPr/>
        </p:nvPicPr>
        <p:blipFill>
          <a:blip r:embed="rId3"/>
          <a:stretch>
            <a:fillRect/>
          </a:stretch>
        </p:blipFill>
        <p:spPr>
          <a:xfrm>
            <a:off x="1559075" y="1667251"/>
            <a:ext cx="8150444" cy="2358900"/>
          </a:xfrm>
          <a:prstGeom prst="rect">
            <a:avLst/>
          </a:prstGeom>
          <a:ln>
            <a:solidFill>
              <a:schemeClr val="tx1"/>
            </a:solidFill>
          </a:ln>
        </p:spPr>
      </p:pic>
      <p:grpSp>
        <p:nvGrpSpPr>
          <p:cNvPr id="27" name="组合 26">
            <a:extLst>
              <a:ext uri="{FF2B5EF4-FFF2-40B4-BE49-F238E27FC236}">
                <a16:creationId xmlns:a16="http://schemas.microsoft.com/office/drawing/2014/main" id="{49AB0461-5200-A84E-8F4E-D252A078612B}"/>
              </a:ext>
            </a:extLst>
          </p:cNvPr>
          <p:cNvGrpSpPr/>
          <p:nvPr/>
        </p:nvGrpSpPr>
        <p:grpSpPr>
          <a:xfrm>
            <a:off x="2859904" y="3045980"/>
            <a:ext cx="6521117" cy="1582801"/>
            <a:chOff x="1864894" y="2947738"/>
            <a:chExt cx="6521117" cy="1582801"/>
          </a:xfrm>
        </p:grpSpPr>
        <p:sp>
          <p:nvSpPr>
            <p:cNvPr id="28" name="矩形 27">
              <a:extLst>
                <a:ext uri="{FF2B5EF4-FFF2-40B4-BE49-F238E27FC236}">
                  <a16:creationId xmlns:a16="http://schemas.microsoft.com/office/drawing/2014/main" id="{ECD5511F-4277-BB4A-93EC-4C1F2B4593E0}"/>
                </a:ext>
              </a:extLst>
            </p:cNvPr>
            <p:cNvSpPr/>
            <p:nvPr/>
          </p:nvSpPr>
          <p:spPr>
            <a:xfrm>
              <a:off x="1864894" y="2947738"/>
              <a:ext cx="1383957" cy="233226"/>
            </a:xfrm>
            <a:prstGeom prst="rect">
              <a:avLst/>
            </a:prstGeom>
            <a:solidFill>
              <a:schemeClr val="accent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219F5BC-DBD6-7941-BF24-B17320433964}"/>
                    </a:ext>
                  </a:extLst>
                </p:cNvPr>
                <p:cNvSpPr txBox="1"/>
                <p:nvPr/>
              </p:nvSpPr>
              <p:spPr>
                <a:xfrm>
                  <a:off x="2483527" y="3453065"/>
                  <a:ext cx="5902484" cy="10774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400" b="1" i="1" dirty="0">
                      <a:solidFill>
                        <a:schemeClr val="accent2"/>
                      </a:solidFill>
                      <a:latin typeface="Times New Roman" panose="02020603050405020304" pitchFamily="18" charset="0"/>
                      <a:cs typeface="Times New Roman" panose="02020603050405020304" pitchFamily="18" charset="0"/>
                    </a:rPr>
                    <a:t>Affine memory reference</a:t>
                  </a:r>
                  <a:r>
                    <a:rPr lang="en-US" altLang="zh-CN" sz="2400" dirty="0"/>
                    <a:t> </a:t>
                  </a:r>
                  <a:endParaRPr lang="en-US" altLang="zh-CN"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1" i="1" smtClean="0">
                            <a:latin typeface="Cambria Math" panose="02040503050406030204" pitchFamily="18" charset="0"/>
                          </a:rPr>
                          <m:t>𝒊</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𝒄</m:t>
                        </m:r>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e>
                        </m:d>
                        <m:d>
                          <m:dPr>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𝑖</m:t>
                                  </m:r>
                                  <m:r>
                                    <a:rPr lang="en-US" altLang="zh-CN" sz="2400" b="0" i="1" baseline="-25000" smtClean="0">
                                      <a:latin typeface="Cambria Math" panose="02040503050406030204" pitchFamily="18" charset="0"/>
                                    </a:rPr>
                                    <m:t>0</m:t>
                                  </m:r>
                                </m:e>
                              </m:mr>
                              <m:mr>
                                <m:e>
                                  <m:r>
                                    <a:rPr lang="en-US" altLang="zh-CN" sz="2400" b="0" i="1" smtClean="0">
                                      <a:latin typeface="Cambria Math" panose="02040503050406030204" pitchFamily="18" charset="0"/>
                                    </a:rPr>
                                    <m:t>𝑖</m:t>
                                  </m:r>
                                  <m:r>
                                    <a:rPr lang="en-US" altLang="zh-CN" sz="2400" b="0" i="1" baseline="-25000" smtClean="0">
                                      <a:latin typeface="Cambria Math" panose="02040503050406030204" pitchFamily="18" charset="0"/>
                                    </a:rPr>
                                    <m:t>1</m:t>
                                  </m:r>
                                </m:e>
                              </m:mr>
                            </m:m>
                          </m:e>
                        </m:d>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2</m:t>
                                  </m:r>
                                </m:e>
                              </m:mr>
                            </m:m>
                          </m:e>
                        </m:d>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483527" y="3453065"/>
                  <a:ext cx="5902484" cy="1077474"/>
                </a:xfrm>
                <a:prstGeom prst="rect">
                  <a:avLst/>
                </a:prstGeom>
                <a:blipFill rotWithShape="0">
                  <a:blip r:embed="rId5"/>
                  <a:stretch>
                    <a:fillRect l="-1442" t="-4469" b="-559"/>
                  </a:stretch>
                </a:blipFill>
              </p:spPr>
              <p:txBody>
                <a:bodyPr/>
                <a:lstStyle/>
                <a:p>
                  <a:r>
                    <a:rPr lang="zh-CN" altLang="en-US">
                      <a:noFill/>
                    </a:rPr>
                    <a:t> </a:t>
                  </a:r>
                </a:p>
              </p:txBody>
            </p:sp>
          </mc:Fallback>
        </mc:AlternateContent>
        <p:cxnSp>
          <p:nvCxnSpPr>
            <p:cNvPr id="30" name="直接连接符 3">
              <a:extLst>
                <a:ext uri="{FF2B5EF4-FFF2-40B4-BE49-F238E27FC236}">
                  <a16:creationId xmlns:a16="http://schemas.microsoft.com/office/drawing/2014/main" id="{4BE45B48-A9F9-9943-AC62-FA7F20B1EDA2}"/>
                </a:ext>
              </a:extLst>
            </p:cNvPr>
            <p:cNvCxnSpPr/>
            <p:nvPr/>
          </p:nvCxnSpPr>
          <p:spPr>
            <a:xfrm flipH="1" flipV="1">
              <a:off x="2291022" y="3188370"/>
              <a:ext cx="192505" cy="264695"/>
            </a:xfrm>
            <a:prstGeom prst="line">
              <a:avLst/>
            </a:prstGeom>
            <a:ln w="19050"/>
          </p:spPr>
          <p:style>
            <a:lnRef idx="1">
              <a:schemeClr val="accent2"/>
            </a:lnRef>
            <a:fillRef idx="0">
              <a:schemeClr val="accent2"/>
            </a:fillRef>
            <a:effectRef idx="0">
              <a:schemeClr val="accent2"/>
            </a:effectRef>
            <a:fontRef idx="minor">
              <a:schemeClr val="tx1"/>
            </a:fontRef>
          </p:style>
        </p:cxnSp>
      </p:grpSp>
      <p:grpSp>
        <p:nvGrpSpPr>
          <p:cNvPr id="31" name="组合 30">
            <a:extLst>
              <a:ext uri="{FF2B5EF4-FFF2-40B4-BE49-F238E27FC236}">
                <a16:creationId xmlns:a16="http://schemas.microsoft.com/office/drawing/2014/main" id="{889CEBD4-8BBC-B74D-86C0-30EA35E3F633}"/>
              </a:ext>
            </a:extLst>
          </p:cNvPr>
          <p:cNvGrpSpPr/>
          <p:nvPr/>
        </p:nvGrpSpPr>
        <p:grpSpPr>
          <a:xfrm>
            <a:off x="2711624" y="1700808"/>
            <a:ext cx="7195885" cy="1344214"/>
            <a:chOff x="1541993" y="1677454"/>
            <a:chExt cx="7195885" cy="1344214"/>
          </a:xfrm>
        </p:grpSpPr>
        <p:sp>
          <p:nvSpPr>
            <p:cNvPr id="32" name="矩形 31">
              <a:extLst>
                <a:ext uri="{FF2B5EF4-FFF2-40B4-BE49-F238E27FC236}">
                  <a16:creationId xmlns:a16="http://schemas.microsoft.com/office/drawing/2014/main" id="{F457E009-9F8D-3645-AB87-2A730486DD42}"/>
                </a:ext>
              </a:extLst>
            </p:cNvPr>
            <p:cNvSpPr/>
            <p:nvPr/>
          </p:nvSpPr>
          <p:spPr>
            <a:xfrm>
              <a:off x="1541993" y="2099876"/>
              <a:ext cx="2001795" cy="539241"/>
            </a:xfrm>
            <a:prstGeom prst="rect">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6">
              <a:extLst>
                <a:ext uri="{FF2B5EF4-FFF2-40B4-BE49-F238E27FC236}">
                  <a16:creationId xmlns:a16="http://schemas.microsoft.com/office/drawing/2014/main" id="{E4E2F994-B396-7941-BB34-49E2CB70E0AD}"/>
                </a:ext>
              </a:extLst>
            </p:cNvPr>
            <p:cNvCxnSpPr>
              <a:stCxn id="32" idx="3"/>
            </p:cNvCxnSpPr>
            <p:nvPr/>
          </p:nvCxnSpPr>
          <p:spPr>
            <a:xfrm flipV="1">
              <a:off x="3543788" y="2329625"/>
              <a:ext cx="1061055" cy="39872"/>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18AA58A-912C-6749-B196-75D1CF590298}"/>
                    </a:ext>
                  </a:extLst>
                </p:cNvPr>
                <p:cNvSpPr txBox="1"/>
                <p:nvPr/>
              </p:nvSpPr>
              <p:spPr>
                <a:xfrm>
                  <a:off x="4464666" y="1677454"/>
                  <a:ext cx="4273212" cy="1344214"/>
                </a:xfrm>
                <a:prstGeom prst="rect">
                  <a:avLst/>
                </a:prstGeom>
                <a:solidFill>
                  <a:schemeClr val="bg1"/>
                </a:solidFill>
                <a:ln>
                  <a:solidFill>
                    <a:schemeClr val="accent1"/>
                  </a:solidFill>
                </a:ln>
              </p:spPr>
              <p:txBody>
                <a:bodyPr wrap="square" rtlCol="0">
                  <a:spAutoFit/>
                </a:bodyPr>
                <a:lstStyle/>
                <a:p>
                  <a:r>
                    <a:rPr lang="en-US" altLang="zh-CN" sz="2400" b="1" i="1" dirty="0">
                      <a:solidFill>
                        <a:schemeClr val="accent1"/>
                      </a:solidFill>
                      <a:latin typeface="Times New Roman" panose="02020603050405020304" pitchFamily="18" charset="0"/>
                      <a:cs typeface="Times New Roman" panose="02020603050405020304" pitchFamily="18" charset="0"/>
                    </a:rPr>
                    <a:t>Iteration space</a:t>
                  </a:r>
                  <a:r>
                    <a:rPr lang="en-US" altLang="zh-CN" sz="2400" dirty="0"/>
                    <a:t>: </a:t>
                  </a:r>
                  <a:endParaRPr lang="en-US" altLang="zh-CN" sz="2000"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sz="2000" b="0" i="1" smtClean="0">
                            <a:solidFill>
                              <a:schemeClr val="accent1"/>
                            </a:solidFill>
                            <a:latin typeface="Cambria Math" panose="02040503050406030204" pitchFamily="18" charset="0"/>
                          </a:rPr>
                          <m:t>𝔻</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𝒊</m:t>
                            </m:r>
                          </m:e>
                          <m:e>
                            <m:d>
                              <m:dPr>
                                <m:ctrlPr>
                                  <a:rPr lang="en-US" altLang="zh-CN" sz="2000" b="0" i="1" smtClean="0">
                                    <a:latin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0</m:t>
                                      </m:r>
                                    </m:e>
                                  </m:mr>
                                  <m:mr>
                                    <m:e>
                                      <m:r>
                                        <a:rPr lang="en-US" altLang="zh-CN" sz="2000" b="0" i="1" smtClean="0">
                                          <a:latin typeface="Cambria Math" panose="02040503050406030204" pitchFamily="18" charset="0"/>
                                        </a:rPr>
                                        <m:t>0</m:t>
                                      </m:r>
                                    </m:e>
                                  </m:mr>
                                </m:m>
                              </m:e>
                            </m:d>
                            <m:r>
                              <a:rPr lang="en-US" altLang="zh-CN" sz="2000"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𝒊</m:t>
                            </m:r>
                            <m:r>
                              <a:rPr lang="en-US" altLang="zh-CN" sz="2000" b="0" i="1" smtClean="0">
                                <a:latin typeface="Cambria Math" panose="02040503050406030204" pitchFamily="18" charset="0"/>
                                <a:ea typeface="Cambria Math" panose="02040503050406030204" pitchFamily="18" charset="0"/>
                              </a:rPr>
                              <m:t>&lt;</m:t>
                            </m:r>
                            <m:d>
                              <m:dPr>
                                <m:ctrlPr>
                                  <a:rPr lang="en-US" altLang="zh-CN"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0" i="1" smtClean="0">
                                        <a:latin typeface="Cambria Math" panose="02040503050406030204" pitchFamily="18" charset="0"/>
                                        <a:ea typeface="Cambria Math" panose="02040503050406030204" pitchFamily="18" charset="0"/>
                                      </a:rPr>
                                    </m:ctrlPr>
                                  </m:mPr>
                                  <m:mr>
                                    <m:e>
                                      <m:r>
                                        <m:rPr>
                                          <m:brk m:alnAt="7"/>
                                        </m:rP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918</m:t>
                                      </m:r>
                                    </m:e>
                                  </m:mr>
                                  <m:mr>
                                    <m:e>
                                      <m:r>
                                        <a:rPr lang="en-US" altLang="zh-CN" sz="2000" b="0" i="1" smtClean="0">
                                          <a:latin typeface="Cambria Math" panose="02040503050406030204" pitchFamily="18" charset="0"/>
                                          <a:ea typeface="Cambria Math" panose="02040503050406030204" pitchFamily="18" charset="0"/>
                                        </a:rPr>
                                        <m:t>1078</m:t>
                                      </m:r>
                                    </m:e>
                                  </m:mr>
                                </m:m>
                              </m:e>
                            </m:d>
                          </m:e>
                        </m:d>
                      </m:oMath>
                    </m:oMathPara>
                  </a14:m>
                  <a:endParaRPr lang="en-US" altLang="zh-CN" sz="2000" dirty="0"/>
                </a:p>
                <a:p>
                  <a:r>
                    <a:rPr lang="en-US" altLang="zh-CN" sz="2400" b="1" i="1" dirty="0" err="1">
                      <a:latin typeface="Times New Roman" panose="02020603050405020304" pitchFamily="18" charset="0"/>
                      <a:cs typeface="Times New Roman" panose="02020603050405020304" pitchFamily="18" charset="0"/>
                    </a:rPr>
                    <a:t>i</a:t>
                  </a:r>
                  <a:r>
                    <a:rPr lang="en-US" altLang="zh-CN" sz="2400" b="1"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 called </a:t>
                  </a:r>
                  <a:r>
                    <a:rPr lang="en-US" altLang="zh-CN" sz="2400" b="1" i="1" dirty="0">
                      <a:solidFill>
                        <a:schemeClr val="accent1"/>
                      </a:solidFill>
                      <a:latin typeface="Times New Roman" panose="02020603050405020304" pitchFamily="18" charset="0"/>
                      <a:cs typeface="Times New Roman" panose="02020603050405020304" pitchFamily="18" charset="0"/>
                    </a:rPr>
                    <a:t>iteration vector</a:t>
                  </a:r>
                  <a:endParaRPr lang="zh-CN" altLang="en-US" sz="2400" b="1" i="1"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464666" y="1677454"/>
                  <a:ext cx="4273212" cy="1344214"/>
                </a:xfrm>
                <a:prstGeom prst="rect">
                  <a:avLst/>
                </a:prstGeom>
                <a:blipFill rotWithShape="0">
                  <a:blip r:embed="rId6"/>
                  <a:stretch>
                    <a:fillRect l="-1991" t="-3587" b="-8969"/>
                  </a:stretch>
                </a:blipFill>
                <a:ln>
                  <a:solidFill>
                    <a:schemeClr val="accent1"/>
                  </a:solidFill>
                </a:ln>
              </p:spPr>
              <p:txBody>
                <a:bodyPr/>
                <a:lstStyle/>
                <a:p>
                  <a:r>
                    <a:rPr lang="zh-CN" altLang="en-US">
                      <a:noFill/>
                    </a:rPr>
                    <a:t> </a:t>
                  </a:r>
                </a:p>
              </p:txBody>
            </p:sp>
          </mc:Fallback>
        </mc:AlternateContent>
      </p:grpSp>
      <p:grpSp>
        <p:nvGrpSpPr>
          <p:cNvPr id="35" name="组合 34">
            <a:extLst>
              <a:ext uri="{FF2B5EF4-FFF2-40B4-BE49-F238E27FC236}">
                <a16:creationId xmlns:a16="http://schemas.microsoft.com/office/drawing/2014/main" id="{8ED8C8C8-D1F8-594B-8EE0-6E78811318B2}"/>
              </a:ext>
            </a:extLst>
          </p:cNvPr>
          <p:cNvGrpSpPr/>
          <p:nvPr/>
        </p:nvGrpSpPr>
        <p:grpSpPr>
          <a:xfrm>
            <a:off x="2859905" y="1185140"/>
            <a:ext cx="3335674" cy="872962"/>
            <a:chOff x="1690274" y="1161786"/>
            <a:chExt cx="3335674" cy="872962"/>
          </a:xfrm>
        </p:grpSpPr>
        <p:sp>
          <p:nvSpPr>
            <p:cNvPr id="36" name="矩形 35">
              <a:extLst>
                <a:ext uri="{FF2B5EF4-FFF2-40B4-BE49-F238E27FC236}">
                  <a16:creationId xmlns:a16="http://schemas.microsoft.com/office/drawing/2014/main" id="{87232A7D-CECA-2545-92BB-1D8B8B50AD53}"/>
                </a:ext>
              </a:extLst>
            </p:cNvPr>
            <p:cNvSpPr/>
            <p:nvPr/>
          </p:nvSpPr>
          <p:spPr>
            <a:xfrm>
              <a:off x="1690274" y="1781282"/>
              <a:ext cx="1567031" cy="253466"/>
            </a:xfrm>
            <a:prstGeom prst="rect">
              <a:avLst/>
            </a:prstGeom>
            <a:solidFill>
              <a:srgbClr val="00206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0F5A9BA-E81A-8B4D-83A2-5AB88B98F9AC}"/>
                    </a:ext>
                  </a:extLst>
                </p:cNvPr>
                <p:cNvSpPr txBox="1"/>
                <p:nvPr/>
              </p:nvSpPr>
              <p:spPr>
                <a:xfrm>
                  <a:off x="2844204" y="1161786"/>
                  <a:ext cx="2181744" cy="461665"/>
                </a:xfrm>
                <a:prstGeom prst="rect">
                  <a:avLst/>
                </a:prstGeom>
                <a:solidFill>
                  <a:schemeClr val="bg1"/>
                </a:solidFill>
                <a:ln>
                  <a:solidFill>
                    <a:srgbClr val="002060"/>
                  </a:solidFill>
                </a:ln>
              </p:spPr>
              <p:txBody>
                <a:bodyPr wrap="square" rtlCol="0">
                  <a:spAutoFit/>
                </a:bodyPr>
                <a:lstStyle/>
                <a:p>
                  <a:r>
                    <a:rPr lang="en-US" altLang="zh-CN" sz="2400" b="1" i="1" dirty="0">
                      <a:solidFill>
                        <a:srgbClr val="002060"/>
                      </a:solidFill>
                      <a:latin typeface="Times New Roman" panose="02020603050405020304" pitchFamily="18" charset="0"/>
                      <a:cs typeface="Times New Roman" panose="02020603050405020304" pitchFamily="18" charset="0"/>
                    </a:rPr>
                    <a:t>Data space</a:t>
                  </a:r>
                  <a:r>
                    <a:rPr lang="en-US" altLang="zh-CN" sz="2400" b="1" dirty="0">
                      <a:solidFill>
                        <a:srgbClr val="002060"/>
                      </a:solidFill>
                      <a:latin typeface="Times New Roman" panose="02020603050405020304" pitchFamily="18" charset="0"/>
                      <a:cs typeface="Times New Roman" panose="02020603050405020304" pitchFamily="18" charset="0"/>
                    </a:rPr>
                    <a:t>:</a:t>
                  </a:r>
                  <a:r>
                    <a:rPr lang="en-US" altLang="zh-CN" sz="2400" b="1" i="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400" b="1" i="1" smtClean="0">
                          <a:solidFill>
                            <a:srgbClr val="002060"/>
                          </a:solidFill>
                          <a:latin typeface="Cambria Math" panose="02040503050406030204" pitchFamily="18" charset="0"/>
                          <a:cs typeface="Times New Roman" panose="02020603050405020304" pitchFamily="18" charset="0"/>
                        </a:rPr>
                        <m:t>𝕄</m:t>
                      </m:r>
                    </m:oMath>
                  </a14:m>
                  <a:endParaRPr lang="zh-CN" altLang="en-US" sz="2400" b="1" i="1"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2844204" y="1161786"/>
                  <a:ext cx="2181744" cy="461665"/>
                </a:xfrm>
                <a:prstGeom prst="rect">
                  <a:avLst/>
                </a:prstGeom>
                <a:blipFill rotWithShape="0">
                  <a:blip r:embed="rId7"/>
                  <a:stretch>
                    <a:fillRect l="-4178" t="-9091" b="-28571"/>
                  </a:stretch>
                </a:blipFill>
                <a:ln>
                  <a:solidFill>
                    <a:srgbClr val="002060"/>
                  </a:solidFill>
                </a:ln>
              </p:spPr>
              <p:txBody>
                <a:bodyPr/>
                <a:lstStyle/>
                <a:p>
                  <a:r>
                    <a:rPr lang="zh-CN" altLang="en-US">
                      <a:noFill/>
                    </a:rPr>
                    <a:t> </a:t>
                  </a:r>
                </a:p>
              </p:txBody>
            </p:sp>
          </mc:Fallback>
        </mc:AlternateContent>
        <p:cxnSp>
          <p:nvCxnSpPr>
            <p:cNvPr id="38" name="直接连接符 21">
              <a:extLst>
                <a:ext uri="{FF2B5EF4-FFF2-40B4-BE49-F238E27FC236}">
                  <a16:creationId xmlns:a16="http://schemas.microsoft.com/office/drawing/2014/main" id="{1D97F866-36A6-DA4B-9CB2-05C5D982E5A9}"/>
                </a:ext>
              </a:extLst>
            </p:cNvPr>
            <p:cNvCxnSpPr>
              <a:stCxn id="37" idx="1"/>
            </p:cNvCxnSpPr>
            <p:nvPr/>
          </p:nvCxnSpPr>
          <p:spPr>
            <a:xfrm flipH="1">
              <a:off x="2288764" y="1392619"/>
              <a:ext cx="555440" cy="37743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925E29EE-20D5-D841-8479-6C8DAF5FD394}"/>
              </a:ext>
            </a:extLst>
          </p:cNvPr>
          <p:cNvGrpSpPr/>
          <p:nvPr/>
        </p:nvGrpSpPr>
        <p:grpSpPr>
          <a:xfrm>
            <a:off x="1266125" y="5103281"/>
            <a:ext cx="6749474" cy="1271438"/>
            <a:chOff x="96494" y="5079927"/>
            <a:chExt cx="6749474" cy="1271438"/>
          </a:xfrm>
        </p:grpSpPr>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2A50FFD8-6B44-D145-8267-DF2736406887}"/>
                    </a:ext>
                  </a:extLst>
                </p:cNvPr>
                <p:cNvSpPr/>
                <p:nvPr/>
              </p:nvSpPr>
              <p:spPr>
                <a:xfrm>
                  <a:off x="2483527" y="5079927"/>
                  <a:ext cx="4362441" cy="1271438"/>
                </a:xfrm>
                <a:prstGeom prst="rect">
                  <a:avLst/>
                </a:prstGeom>
                <a:ln>
                  <a:noFill/>
                </a:ln>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r>
                          <a:rPr lang="en-US" altLang="zh-CN" sz="2000" b="0" i="1" smtClean="0">
                            <a:solidFill>
                              <a:srgbClr val="7030A0"/>
                            </a:solidFill>
                            <a:effectLst/>
                            <a:latin typeface="Cambria Math" panose="02040503050406030204" pitchFamily="18" charset="0"/>
                          </a:rPr>
                          <m:t>𝑃</m:t>
                        </m:r>
                        <m:r>
                          <a:rPr lang="en-US" altLang="zh-CN" sz="2000" b="0" i="1" baseline="-25000" smtClean="0">
                            <a:solidFill>
                              <a:srgbClr val="7030A0"/>
                            </a:solidFill>
                            <a:effectLst/>
                            <a:latin typeface="Cambria Math" panose="02040503050406030204" pitchFamily="18" charset="0"/>
                          </a:rPr>
                          <m:t>𝐴</m:t>
                        </m:r>
                        <m:r>
                          <a:rPr lang="en-US" altLang="zh-CN" sz="2000" b="0" i="1" smtClean="0">
                            <a:solidFill>
                              <a:srgbClr val="000000"/>
                            </a:solidFill>
                            <a:effectLst/>
                            <a:latin typeface="Cambria Math" panose="02040503050406030204" pitchFamily="18" charset="0"/>
                          </a:rPr>
                          <m:t>=</m:t>
                        </m:r>
                        <m:d>
                          <m:dPr>
                            <m:begChr m:val="{"/>
                            <m:endChr m:val="}"/>
                            <m:ctrlPr>
                              <a:rPr lang="en-US" altLang="zh-CN" sz="2000" b="0" i="1" smtClean="0">
                                <a:solidFill>
                                  <a:srgbClr val="000000"/>
                                </a:solidFill>
                                <a:effectLst/>
                                <a:latin typeface="Cambria Math" panose="02040503050406030204" pitchFamily="18" charset="0"/>
                              </a:rPr>
                            </m:ctrlPr>
                          </m:dPr>
                          <m:e>
                            <m:m>
                              <m:mPr>
                                <m:mcs>
                                  <m:mc>
                                    <m:mcPr>
                                      <m:count m:val="1"/>
                                      <m:mcJc m:val="center"/>
                                    </m:mcPr>
                                  </m:mc>
                                </m:mcs>
                                <m:ctrlPr>
                                  <a:rPr lang="en-US" altLang="zh-CN" sz="2000" b="0" i="1" smtClean="0">
                                    <a:solidFill>
                                      <a:srgbClr val="000000"/>
                                    </a:solidFill>
                                    <a:effectLst/>
                                    <a:latin typeface="Cambria Math" panose="02040503050406030204" pitchFamily="18" charset="0"/>
                                  </a:rPr>
                                </m:ctrlPr>
                              </m:mPr>
                              <m:mr>
                                <m:e>
                                  <m:r>
                                    <m:rPr>
                                      <m:nor/>
                                    </m:rPr>
                                    <a:rPr lang="en-US" altLang="zh-CN" sz="2000" dirty="0">
                                      <a:solidFill>
                                        <a:srgbClr val="000000"/>
                                      </a:solidFill>
                                      <a:latin typeface="CMR9"/>
                                    </a:rPr>
                                    <m:t>(0</m:t>
                                  </m:r>
                                  <m:r>
                                    <m:rPr>
                                      <m:nor/>
                                    </m:rPr>
                                    <a:rPr lang="en-US" altLang="zh-CN" sz="2000" i="1" dirty="0">
                                      <a:solidFill>
                                        <a:srgbClr val="000000"/>
                                      </a:solidFill>
                                      <a:latin typeface="CMMI9"/>
                                    </a:rPr>
                                    <m:t>, </m:t>
                                  </m:r>
                                  <m:r>
                                    <m:rPr>
                                      <m:nor/>
                                    </m:rPr>
                                    <a:rPr lang="en-US" altLang="zh-CN" sz="2000" dirty="0">
                                      <a:solidFill>
                                        <a:srgbClr val="000000"/>
                                      </a:solidFill>
                                      <a:latin typeface="CMR9"/>
                                    </a:rPr>
                                    <m:t>0)</m:t>
                                  </m:r>
                                  <m:r>
                                    <m:rPr>
                                      <m:nor/>
                                    </m:rPr>
                                    <a:rPr lang="en-US" altLang="zh-CN" sz="2000" baseline="30000" dirty="0">
                                      <a:solidFill>
                                        <a:srgbClr val="000000"/>
                                      </a:solidFill>
                                      <a:latin typeface="CMR9"/>
                                    </a:rPr>
                                    <m:t>T</m:t>
                                  </m:r>
                                  <m:r>
                                    <m:rPr>
                                      <m:nor/>
                                    </m:rPr>
                                    <a:rPr lang="en-US" altLang="zh-CN" sz="2000" i="1" dirty="0">
                                      <a:solidFill>
                                        <a:srgbClr val="000000"/>
                                      </a:solidFill>
                                      <a:latin typeface="CMMI9"/>
                                    </a:rPr>
                                    <m:t> </m:t>
                                  </m:r>
                                  <m:r>
                                    <m:rPr>
                                      <m:nor/>
                                    </m:rPr>
                                    <a:rPr lang="en-US" altLang="zh-CN" sz="2000" b="0" i="1" dirty="0" smtClean="0">
                                      <a:solidFill>
                                        <a:srgbClr val="000000"/>
                                      </a:solidFill>
                                      <a:latin typeface="CMMI9"/>
                                    </a:rPr>
                                    <m:t> </m:t>
                                  </m:r>
                                  <m:r>
                                    <m:rPr>
                                      <m:nor/>
                                    </m:rPr>
                                    <a:rPr lang="en-US" altLang="zh-CN" sz="2000" dirty="0">
                                      <a:solidFill>
                                        <a:srgbClr val="000000"/>
                                      </a:solidFill>
                                      <a:latin typeface="CMR9"/>
                                    </a:rPr>
                                    <m:t>(0</m:t>
                                  </m:r>
                                  <m:r>
                                    <m:rPr>
                                      <m:nor/>
                                    </m:rPr>
                                    <a:rPr lang="en-US" altLang="zh-CN" sz="2000" i="1" dirty="0">
                                      <a:solidFill>
                                        <a:srgbClr val="000000"/>
                                      </a:solidFill>
                                      <a:latin typeface="CMMI9"/>
                                    </a:rPr>
                                    <m:t>, </m:t>
                                  </m:r>
                                  <m:r>
                                    <m:rPr>
                                      <m:nor/>
                                    </m:rPr>
                                    <a:rPr lang="en-US" altLang="zh-CN" sz="2000" dirty="0">
                                      <a:solidFill>
                                        <a:srgbClr val="000000"/>
                                      </a:solidFill>
                                      <a:latin typeface="CMR9"/>
                                    </a:rPr>
                                    <m:t>1)</m:t>
                                  </m:r>
                                  <m:r>
                                    <m:rPr>
                                      <m:nor/>
                                    </m:rPr>
                                    <a:rPr lang="en-US" altLang="zh-CN" sz="2000" baseline="30000" dirty="0">
                                      <a:solidFill>
                                        <a:srgbClr val="000000"/>
                                      </a:solidFill>
                                      <a:latin typeface="CMR9"/>
                                    </a:rPr>
                                    <m:t>T</m:t>
                                  </m:r>
                                  <m:r>
                                    <m:rPr>
                                      <m:nor/>
                                    </m:rPr>
                                    <a:rPr lang="en-US" altLang="zh-CN" sz="2000" i="1" dirty="0">
                                      <a:solidFill>
                                        <a:srgbClr val="000000"/>
                                      </a:solidFill>
                                      <a:latin typeface="CMMI9"/>
                                    </a:rPr>
                                    <m:t> </m:t>
                                  </m:r>
                                  <m:r>
                                    <m:rPr>
                                      <m:nor/>
                                    </m:rPr>
                                    <a:rPr lang="en-US" altLang="zh-CN" sz="2000" b="0" i="1" dirty="0" smtClean="0">
                                      <a:solidFill>
                                        <a:srgbClr val="000000"/>
                                      </a:solidFill>
                                      <a:latin typeface="CMMI9"/>
                                    </a:rPr>
                                    <m:t> </m:t>
                                  </m:r>
                                  <m:r>
                                    <m:rPr>
                                      <m:nor/>
                                    </m:rPr>
                                    <a:rPr lang="en-US" altLang="zh-CN" sz="2000" dirty="0">
                                      <a:solidFill>
                                        <a:srgbClr val="000000"/>
                                      </a:solidFill>
                                      <a:latin typeface="CMR9"/>
                                    </a:rPr>
                                    <m:t>(0</m:t>
                                  </m:r>
                                  <m:r>
                                    <m:rPr>
                                      <m:nor/>
                                    </m:rPr>
                                    <a:rPr lang="en-US" altLang="zh-CN" sz="2000" i="1" dirty="0">
                                      <a:solidFill>
                                        <a:srgbClr val="000000"/>
                                      </a:solidFill>
                                      <a:latin typeface="CMMI9"/>
                                    </a:rPr>
                                    <m:t>, </m:t>
                                  </m:r>
                                  <m:r>
                                    <m:rPr>
                                      <m:nor/>
                                    </m:rPr>
                                    <a:rPr lang="en-US" altLang="zh-CN" sz="2000" dirty="0">
                                      <a:solidFill>
                                        <a:srgbClr val="000000"/>
                                      </a:solidFill>
                                      <a:latin typeface="CMR9"/>
                                    </a:rPr>
                                    <m:t>2)</m:t>
                                  </m:r>
                                  <m:r>
                                    <m:rPr>
                                      <m:nor/>
                                    </m:rPr>
                                    <a:rPr lang="en-US" altLang="zh-CN" sz="2000" baseline="30000" dirty="0">
                                      <a:solidFill>
                                        <a:srgbClr val="000000"/>
                                      </a:solidFill>
                                      <a:latin typeface="CMR9"/>
                                    </a:rPr>
                                    <m:t>T</m:t>
                                  </m:r>
                                </m:e>
                              </m:mr>
                              <m:mr>
                                <m:e>
                                  <m:r>
                                    <m:rPr>
                                      <m:nor/>
                                    </m:rPr>
                                    <a:rPr lang="en-US" altLang="zh-CN" sz="2000" dirty="0">
                                      <a:solidFill>
                                        <a:srgbClr val="000000"/>
                                      </a:solidFill>
                                      <a:latin typeface="CMR9"/>
                                    </a:rPr>
                                    <m:t>(1</m:t>
                                  </m:r>
                                  <m:r>
                                    <m:rPr>
                                      <m:nor/>
                                    </m:rPr>
                                    <a:rPr lang="en-US" altLang="zh-CN" sz="2000" i="1" dirty="0">
                                      <a:solidFill>
                                        <a:srgbClr val="000000"/>
                                      </a:solidFill>
                                      <a:latin typeface="CMMI9"/>
                                    </a:rPr>
                                    <m:t>, </m:t>
                                  </m:r>
                                  <m:r>
                                    <m:rPr>
                                      <m:nor/>
                                    </m:rPr>
                                    <a:rPr lang="en-US" altLang="zh-CN" sz="2000" dirty="0">
                                      <a:solidFill>
                                        <a:srgbClr val="000000"/>
                                      </a:solidFill>
                                      <a:latin typeface="CMR9"/>
                                    </a:rPr>
                                    <m:t>0)</m:t>
                                  </m:r>
                                  <m:r>
                                    <m:rPr>
                                      <m:nor/>
                                    </m:rPr>
                                    <a:rPr lang="en-US" altLang="zh-CN" sz="2000" baseline="30000" dirty="0">
                                      <a:solidFill>
                                        <a:srgbClr val="000000"/>
                                      </a:solidFill>
                                      <a:latin typeface="CMR9"/>
                                    </a:rPr>
                                    <m:t>T</m:t>
                                  </m:r>
                                  <m:r>
                                    <m:rPr>
                                      <m:nor/>
                                    </m:rPr>
                                    <a:rPr lang="en-US" altLang="zh-CN" sz="2000" i="1" dirty="0">
                                      <a:solidFill>
                                        <a:srgbClr val="000000"/>
                                      </a:solidFill>
                                      <a:latin typeface="CMMI9"/>
                                    </a:rPr>
                                    <m:t>        </m:t>
                                  </m:r>
                                  <m:r>
                                    <m:rPr>
                                      <m:nor/>
                                    </m:rPr>
                                    <a:rPr lang="en-US" altLang="zh-CN" sz="2000" b="0" i="1" dirty="0" smtClean="0">
                                      <a:solidFill>
                                        <a:srgbClr val="000000"/>
                                      </a:solidFill>
                                      <a:latin typeface="CMMI9"/>
                                    </a:rPr>
                                    <m:t> </m:t>
                                  </m:r>
                                  <m:r>
                                    <m:rPr>
                                      <m:nor/>
                                    </m:rPr>
                                    <a:rPr lang="en-US" altLang="zh-CN" sz="2000" i="1" dirty="0">
                                      <a:solidFill>
                                        <a:srgbClr val="000000"/>
                                      </a:solidFill>
                                      <a:latin typeface="CMMI9"/>
                                    </a:rPr>
                                    <m:t>  </m:t>
                                  </m:r>
                                  <m:r>
                                    <m:rPr>
                                      <m:nor/>
                                    </m:rPr>
                                    <a:rPr lang="en-US" altLang="zh-CN" sz="2000" dirty="0">
                                      <a:solidFill>
                                        <a:srgbClr val="000000"/>
                                      </a:solidFill>
                                      <a:latin typeface="CMR9"/>
                                    </a:rPr>
                                    <m:t>(1</m:t>
                                  </m:r>
                                  <m:r>
                                    <m:rPr>
                                      <m:nor/>
                                    </m:rPr>
                                    <a:rPr lang="en-US" altLang="zh-CN" sz="2000" i="1" dirty="0">
                                      <a:solidFill>
                                        <a:srgbClr val="000000"/>
                                      </a:solidFill>
                                      <a:latin typeface="CMMI9"/>
                                    </a:rPr>
                                    <m:t>, </m:t>
                                  </m:r>
                                  <m:r>
                                    <m:rPr>
                                      <m:nor/>
                                    </m:rPr>
                                    <a:rPr lang="en-US" altLang="zh-CN" sz="2000" dirty="0">
                                      <a:solidFill>
                                        <a:srgbClr val="000000"/>
                                      </a:solidFill>
                                      <a:latin typeface="CMR9"/>
                                    </a:rPr>
                                    <m:t>2)</m:t>
                                  </m:r>
                                  <m:r>
                                    <m:rPr>
                                      <m:nor/>
                                    </m:rPr>
                                    <a:rPr lang="en-US" altLang="zh-CN" sz="2000" baseline="30000" dirty="0">
                                      <a:solidFill>
                                        <a:srgbClr val="000000"/>
                                      </a:solidFill>
                                      <a:latin typeface="CMR9"/>
                                    </a:rPr>
                                    <m:t>T</m:t>
                                  </m:r>
                                </m:e>
                              </m:mr>
                              <m:mr>
                                <m:e>
                                  <m:r>
                                    <m:rPr>
                                      <m:nor/>
                                    </m:rPr>
                                    <a:rPr lang="en-US" altLang="zh-CN" sz="2000" dirty="0">
                                      <a:solidFill>
                                        <a:srgbClr val="000000"/>
                                      </a:solidFill>
                                      <a:latin typeface="CMR9"/>
                                    </a:rPr>
                                    <m:t>(2</m:t>
                                  </m:r>
                                  <m:r>
                                    <m:rPr>
                                      <m:nor/>
                                    </m:rPr>
                                    <a:rPr lang="en-US" altLang="zh-CN" sz="2000" i="1" dirty="0">
                                      <a:solidFill>
                                        <a:srgbClr val="000000"/>
                                      </a:solidFill>
                                      <a:latin typeface="CMMI9"/>
                                    </a:rPr>
                                    <m:t>, </m:t>
                                  </m:r>
                                  <m:r>
                                    <m:rPr>
                                      <m:nor/>
                                    </m:rPr>
                                    <a:rPr lang="en-US" altLang="zh-CN" sz="2000" dirty="0">
                                      <a:solidFill>
                                        <a:srgbClr val="000000"/>
                                      </a:solidFill>
                                      <a:latin typeface="CMR9"/>
                                    </a:rPr>
                                    <m:t>0)</m:t>
                                  </m:r>
                                  <m:r>
                                    <m:rPr>
                                      <m:nor/>
                                    </m:rPr>
                                    <a:rPr lang="en-US" altLang="zh-CN" sz="2000" baseline="30000" dirty="0">
                                      <a:solidFill>
                                        <a:srgbClr val="000000"/>
                                      </a:solidFill>
                                      <a:latin typeface="CMR9"/>
                                    </a:rPr>
                                    <m:t>T</m:t>
                                  </m:r>
                                  <m:r>
                                    <m:rPr>
                                      <m:nor/>
                                    </m:rPr>
                                    <a:rPr lang="en-US" altLang="zh-CN" sz="2000" i="1" dirty="0">
                                      <a:solidFill>
                                        <a:srgbClr val="000000"/>
                                      </a:solidFill>
                                      <a:latin typeface="CMMI9"/>
                                    </a:rPr>
                                    <m:t> </m:t>
                                  </m:r>
                                  <m:r>
                                    <m:rPr>
                                      <m:nor/>
                                    </m:rPr>
                                    <a:rPr lang="en-US" altLang="zh-CN" sz="2000" b="0" i="1" dirty="0" smtClean="0">
                                      <a:solidFill>
                                        <a:srgbClr val="000000"/>
                                      </a:solidFill>
                                      <a:latin typeface="CMMI9"/>
                                    </a:rPr>
                                    <m:t> </m:t>
                                  </m:r>
                                  <m:r>
                                    <m:rPr>
                                      <m:nor/>
                                    </m:rPr>
                                    <a:rPr lang="en-US" altLang="zh-CN" sz="2000" dirty="0">
                                      <a:solidFill>
                                        <a:srgbClr val="000000"/>
                                      </a:solidFill>
                                      <a:latin typeface="CMR9"/>
                                    </a:rPr>
                                    <m:t>(2</m:t>
                                  </m:r>
                                  <m:r>
                                    <m:rPr>
                                      <m:nor/>
                                    </m:rPr>
                                    <a:rPr lang="en-US" altLang="zh-CN" sz="2000" i="1" dirty="0">
                                      <a:solidFill>
                                        <a:srgbClr val="000000"/>
                                      </a:solidFill>
                                      <a:latin typeface="CMMI9"/>
                                    </a:rPr>
                                    <m:t>, </m:t>
                                  </m:r>
                                  <m:r>
                                    <m:rPr>
                                      <m:nor/>
                                    </m:rPr>
                                    <a:rPr lang="en-US" altLang="zh-CN" sz="2000" dirty="0">
                                      <a:solidFill>
                                        <a:srgbClr val="000000"/>
                                      </a:solidFill>
                                      <a:latin typeface="CMR9"/>
                                    </a:rPr>
                                    <m:t>1)</m:t>
                                  </m:r>
                                  <m:r>
                                    <m:rPr>
                                      <m:nor/>
                                    </m:rPr>
                                    <a:rPr lang="en-US" altLang="zh-CN" sz="2000" baseline="30000" dirty="0">
                                      <a:solidFill>
                                        <a:srgbClr val="000000"/>
                                      </a:solidFill>
                                      <a:latin typeface="CMR9"/>
                                    </a:rPr>
                                    <m:t>T</m:t>
                                  </m:r>
                                  <m:r>
                                    <m:rPr>
                                      <m:nor/>
                                    </m:rPr>
                                    <a:rPr lang="en-US" altLang="zh-CN" sz="2000" b="0" i="1" baseline="30000" dirty="0" smtClean="0">
                                      <a:solidFill>
                                        <a:srgbClr val="000000"/>
                                      </a:solidFill>
                                      <a:latin typeface="CMR9"/>
                                    </a:rPr>
                                    <m:t> </m:t>
                                  </m:r>
                                  <m:r>
                                    <m:rPr>
                                      <m:nor/>
                                    </m:rPr>
                                    <a:rPr lang="en-US" altLang="zh-CN" sz="2000" i="1" dirty="0">
                                      <a:solidFill>
                                        <a:srgbClr val="000000"/>
                                      </a:solidFill>
                                      <a:latin typeface="CMMI9"/>
                                    </a:rPr>
                                    <m:t> </m:t>
                                  </m:r>
                                  <m:r>
                                    <m:rPr>
                                      <m:nor/>
                                    </m:rPr>
                                    <a:rPr lang="en-US" altLang="zh-CN" sz="2000" dirty="0">
                                      <a:solidFill>
                                        <a:srgbClr val="000000"/>
                                      </a:solidFill>
                                      <a:latin typeface="CMR9"/>
                                    </a:rPr>
                                    <m:t>(2</m:t>
                                  </m:r>
                                  <m:r>
                                    <m:rPr>
                                      <m:nor/>
                                    </m:rPr>
                                    <a:rPr lang="en-US" altLang="zh-CN" sz="2000" i="1" dirty="0">
                                      <a:solidFill>
                                        <a:srgbClr val="000000"/>
                                      </a:solidFill>
                                      <a:latin typeface="CMMI9"/>
                                    </a:rPr>
                                    <m:t>, </m:t>
                                  </m:r>
                                  <m:r>
                                    <m:rPr>
                                      <m:nor/>
                                    </m:rPr>
                                    <a:rPr lang="en-US" altLang="zh-CN" sz="2000" dirty="0">
                                      <a:solidFill>
                                        <a:srgbClr val="000000"/>
                                      </a:solidFill>
                                      <a:latin typeface="CMR9"/>
                                    </a:rPr>
                                    <m:t>2)</m:t>
                                  </m:r>
                                  <m:r>
                                    <m:rPr>
                                      <m:nor/>
                                    </m:rPr>
                                    <a:rPr lang="en-US" altLang="zh-CN" sz="2000" baseline="30000" dirty="0">
                                      <a:solidFill>
                                        <a:srgbClr val="000000"/>
                                      </a:solidFill>
                                      <a:latin typeface="CMR9"/>
                                    </a:rPr>
                                    <m:t>T</m:t>
                                  </m:r>
                                </m:e>
                              </m:mr>
                            </m:m>
                          </m:e>
                        </m:d>
                      </m:oMath>
                    </m:oMathPara>
                  </a14:m>
                  <a:endParaRPr lang="en-US" altLang="zh-CN" sz="2000" b="0" i="1" dirty="0">
                    <a:solidFill>
                      <a:srgbClr val="000000"/>
                    </a:solidFill>
                    <a:effectLst/>
                    <a:latin typeface="Cambria Math" panose="020405030504060302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483527" y="5079927"/>
                  <a:ext cx="4362441" cy="1271438"/>
                </a:xfrm>
                <a:prstGeom prst="rect">
                  <a:avLst/>
                </a:prstGeom>
                <a:blipFill rotWithShape="0">
                  <a:blip r:embed="rId8"/>
                  <a:stretch>
                    <a:fillRect/>
                  </a:stretch>
                </a:blipFill>
                <a:ln>
                  <a:noFill/>
                </a:ln>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70CB7C87-2F1C-6747-984C-E7B8A3B82F9B}"/>
                </a:ext>
              </a:extLst>
            </p:cNvPr>
            <p:cNvSpPr txBox="1"/>
            <p:nvPr/>
          </p:nvSpPr>
          <p:spPr>
            <a:xfrm>
              <a:off x="96494" y="5274147"/>
              <a:ext cx="2333644" cy="1077218"/>
            </a:xfrm>
            <a:prstGeom prst="rect">
              <a:avLst/>
            </a:prstGeom>
            <a:noFill/>
          </p:spPr>
          <p:txBody>
            <a:bodyPr wrap="square" rtlCol="0">
              <a:spAutoFit/>
            </a:bodyPr>
            <a:lstStyle/>
            <a:p>
              <a:pPr algn="ctr"/>
              <a:r>
                <a:rPr lang="en-US" altLang="zh-CN" sz="2400" b="1" i="1" dirty="0">
                  <a:solidFill>
                    <a:srgbClr val="7030A0"/>
                  </a:solidFill>
                  <a:latin typeface="Times New Roman" panose="02020603050405020304" pitchFamily="18" charset="0"/>
                  <a:cs typeface="Times New Roman" panose="02020603050405020304" pitchFamily="18" charset="0"/>
                </a:rPr>
                <a:t>Access Pattern</a:t>
              </a:r>
            </a:p>
            <a:p>
              <a:pPr algn="ctr"/>
              <a:r>
                <a:rPr lang="en-US" altLang="zh-CN" sz="2000" i="1" dirty="0">
                  <a:latin typeface="Times New Roman" panose="02020603050405020304" pitchFamily="18" charset="0"/>
                  <a:cs typeface="Times New Roman" panose="02020603050405020304" pitchFamily="18" charset="0"/>
                </a:rPr>
                <a:t>sharing the same coefficient matrix A</a:t>
              </a:r>
              <a:endParaRPr lang="zh-CN" altLang="en-US" sz="2000" i="1"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ACF82B86-95D1-FC47-8737-336AC9E00E4B}"/>
                </a:ext>
              </a:extLst>
            </p:cNvPr>
            <p:cNvSpPr/>
            <p:nvPr/>
          </p:nvSpPr>
          <p:spPr>
            <a:xfrm>
              <a:off x="216569" y="5274147"/>
              <a:ext cx="6460957" cy="107721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6062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BFA55-C225-F846-B92A-480785B64C4D}"/>
              </a:ext>
            </a:extLst>
          </p:cNvPr>
          <p:cNvSpPr>
            <a:spLocks noGrp="1"/>
          </p:cNvSpPr>
          <p:nvPr>
            <p:ph type="title"/>
          </p:nvPr>
        </p:nvSpPr>
        <p:spPr/>
        <p:txBody>
          <a:bodyPr/>
          <a:lstStyle/>
          <a:p>
            <a:r>
              <a:rPr kumimoji="1" lang="zh-CN" altLang="en-US" dirty="0"/>
              <a:t>存储划分</a:t>
            </a:r>
          </a:p>
        </p:txBody>
      </p:sp>
      <p:sp>
        <p:nvSpPr>
          <p:cNvPr id="3" name="内容占位符 2">
            <a:extLst>
              <a:ext uri="{FF2B5EF4-FFF2-40B4-BE49-F238E27FC236}">
                <a16:creationId xmlns:a16="http://schemas.microsoft.com/office/drawing/2014/main" id="{7514A262-F406-044E-8A5A-9B504FAF255C}"/>
              </a:ext>
            </a:extLst>
          </p:cNvPr>
          <p:cNvSpPr>
            <a:spLocks noGrp="1"/>
          </p:cNvSpPr>
          <p:nvPr>
            <p:ph idx="1"/>
          </p:nvPr>
        </p:nvSpPr>
        <p:spPr/>
        <p:txBody>
          <a:bodyPr/>
          <a:lstStyle/>
          <a:p>
            <a:r>
              <a:rPr lang="zh-CN" altLang="zh-CN" sz="2400" dirty="0"/>
              <a:t>循环流水化之后，循环的执行效率大幅提升</a:t>
            </a:r>
            <a:endParaRPr lang="en-US" altLang="zh-CN" sz="2400" dirty="0"/>
          </a:p>
          <a:p>
            <a:r>
              <a:rPr lang="zh-CN" altLang="zh-CN" sz="2400" dirty="0"/>
              <a:t>数据的访问带宽需要大幅提升才能满足循环流水后的数据访问需求</a:t>
            </a:r>
            <a:endParaRPr lang="en-US" altLang="zh-CN" sz="2400" dirty="0"/>
          </a:p>
          <a:p>
            <a:r>
              <a:rPr lang="zh-CN" altLang="zh-CN" sz="2400" dirty="0"/>
              <a:t>存储划分的目标是将数据根据需要同时访问数据个数</a:t>
            </a:r>
            <a:r>
              <a:rPr lang="en-US" altLang="zh-CN" sz="2400" dirty="0"/>
              <a:t>n</a:t>
            </a:r>
            <a:r>
              <a:rPr lang="zh-CN" altLang="zh-CN" sz="2400" dirty="0"/>
              <a:t>的需求，将存储数据划分到</a:t>
            </a:r>
            <a:r>
              <a:rPr lang="en-US" altLang="zh-CN" sz="2400" dirty="0"/>
              <a:t>n</a:t>
            </a:r>
            <a:r>
              <a:rPr lang="zh-CN" altLang="zh-CN" sz="2400" dirty="0"/>
              <a:t>个不同的</a:t>
            </a:r>
            <a:r>
              <a:rPr lang="en-US" altLang="zh-CN" sz="2400" dirty="0"/>
              <a:t>SRAM</a:t>
            </a:r>
            <a:r>
              <a:rPr lang="zh-CN" altLang="zh-CN" sz="2400" dirty="0"/>
              <a:t>的</a:t>
            </a:r>
            <a:r>
              <a:rPr lang="en-US" altLang="zh-CN" sz="2400" dirty="0"/>
              <a:t>bank</a:t>
            </a:r>
            <a:r>
              <a:rPr lang="zh-CN" altLang="zh-CN" sz="2400" dirty="0"/>
              <a:t>上去</a:t>
            </a:r>
            <a:endParaRPr lang="en-US" altLang="zh-CN" sz="2400" dirty="0"/>
          </a:p>
          <a:p>
            <a:r>
              <a:rPr lang="zh-CN" altLang="zh-CN" sz="2400" dirty="0"/>
              <a:t>可以提供</a:t>
            </a:r>
            <a:r>
              <a:rPr lang="en-US" altLang="zh-CN" sz="2400" dirty="0"/>
              <a:t>n</a:t>
            </a:r>
            <a:r>
              <a:rPr lang="zh-CN" altLang="zh-CN" sz="2400" dirty="0"/>
              <a:t>个不同的访问端口，实现并行的存储访问</a:t>
            </a:r>
            <a:endParaRPr kumimoji="1" lang="zh-CN" altLang="en-US" sz="2400" dirty="0"/>
          </a:p>
        </p:txBody>
      </p:sp>
      <p:pic>
        <p:nvPicPr>
          <p:cNvPr id="4" name="图片 3">
            <a:extLst>
              <a:ext uri="{FF2B5EF4-FFF2-40B4-BE49-F238E27FC236}">
                <a16:creationId xmlns:a16="http://schemas.microsoft.com/office/drawing/2014/main" id="{53019D72-FFC5-5B43-A0ED-8056BD1EE457}"/>
              </a:ext>
            </a:extLst>
          </p:cNvPr>
          <p:cNvPicPr>
            <a:picLocks noChangeAspect="1"/>
          </p:cNvPicPr>
          <p:nvPr/>
        </p:nvPicPr>
        <p:blipFill>
          <a:blip r:embed="rId2"/>
          <a:stretch>
            <a:fillRect/>
          </a:stretch>
        </p:blipFill>
        <p:spPr>
          <a:xfrm>
            <a:off x="4367808" y="3717032"/>
            <a:ext cx="2913868" cy="3006068"/>
          </a:xfrm>
          <a:prstGeom prst="rect">
            <a:avLst/>
          </a:prstGeom>
        </p:spPr>
      </p:pic>
    </p:spTree>
    <p:extLst>
      <p:ext uri="{BB962C8B-B14F-4D97-AF65-F5344CB8AC3E}">
        <p14:creationId xmlns:p14="http://schemas.microsoft.com/office/powerpoint/2010/main" val="296031768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40AAA-B171-D64C-BD38-49EE6374BCDD}"/>
              </a:ext>
            </a:extLst>
          </p:cNvPr>
          <p:cNvSpPr>
            <a:spLocks noGrp="1"/>
          </p:cNvSpPr>
          <p:nvPr>
            <p:ph type="title"/>
          </p:nvPr>
        </p:nvSpPr>
        <p:spPr/>
        <p:txBody>
          <a:bodyPr/>
          <a:lstStyle/>
          <a:p>
            <a:r>
              <a:rPr kumimoji="1" lang="zh-CN" altLang="en-US" dirty="0"/>
              <a:t>设计空间探索</a:t>
            </a:r>
          </a:p>
        </p:txBody>
      </p:sp>
      <p:sp>
        <p:nvSpPr>
          <p:cNvPr id="3" name="内容占位符 2">
            <a:extLst>
              <a:ext uri="{FF2B5EF4-FFF2-40B4-BE49-F238E27FC236}">
                <a16:creationId xmlns:a16="http://schemas.microsoft.com/office/drawing/2014/main" id="{4E81063F-341D-1B45-81D6-50901884B371}"/>
              </a:ext>
            </a:extLst>
          </p:cNvPr>
          <p:cNvSpPr>
            <a:spLocks noGrp="1"/>
          </p:cNvSpPr>
          <p:nvPr>
            <p:ph idx="1"/>
          </p:nvPr>
        </p:nvSpPr>
        <p:spPr/>
        <p:txBody>
          <a:bodyPr/>
          <a:lstStyle/>
          <a:p>
            <a:r>
              <a:rPr kumimoji="1" lang="zh-CN" altLang="en-US" dirty="0"/>
              <a:t>高层次综合中存在众多的优化选项</a:t>
            </a:r>
            <a:endParaRPr kumimoji="1" lang="en-US" altLang="zh-CN" dirty="0"/>
          </a:p>
          <a:p>
            <a:pPr lvl="1"/>
            <a:r>
              <a:rPr lang="zh-CN" altLang="zh-CN" dirty="0"/>
              <a:t>各种循环优化选项</a:t>
            </a:r>
            <a:endParaRPr lang="en-US" altLang="zh-CN" dirty="0"/>
          </a:p>
          <a:p>
            <a:pPr lvl="1"/>
            <a:r>
              <a:rPr lang="zh-CN" altLang="zh-CN" dirty="0"/>
              <a:t>存储划分选项</a:t>
            </a:r>
            <a:endParaRPr lang="en-US" altLang="zh-CN" dirty="0"/>
          </a:p>
          <a:p>
            <a:pPr lvl="1"/>
            <a:r>
              <a:rPr lang="zh-CN" altLang="zh-CN" dirty="0"/>
              <a:t>资源约束和</a:t>
            </a:r>
            <a:r>
              <a:rPr lang="en-US" altLang="zh-CN" dirty="0"/>
              <a:t>Latency</a:t>
            </a:r>
            <a:r>
              <a:rPr lang="zh-CN" altLang="zh-CN" dirty="0"/>
              <a:t>约束选项</a:t>
            </a:r>
            <a:endParaRPr lang="en-US" altLang="zh-CN" dirty="0"/>
          </a:p>
          <a:p>
            <a:r>
              <a:rPr lang="zh-CN" altLang="zh-CN" dirty="0"/>
              <a:t>这些选项会生成各种</a:t>
            </a:r>
            <a:r>
              <a:rPr lang="en-US" altLang="zh-CN" dirty="0"/>
              <a:t>Latency</a:t>
            </a:r>
            <a:r>
              <a:rPr lang="zh-CN" altLang="zh-CN" dirty="0"/>
              <a:t>和资源不一的设计，这些设计可以供用户根据设计的需求来进行选择</a:t>
            </a:r>
          </a:p>
          <a:p>
            <a:endParaRPr kumimoji="1" lang="zh-CN" altLang="en-US" dirty="0"/>
          </a:p>
        </p:txBody>
      </p:sp>
    </p:spTree>
    <p:extLst>
      <p:ext uri="{BB962C8B-B14F-4D97-AF65-F5344CB8AC3E}">
        <p14:creationId xmlns:p14="http://schemas.microsoft.com/office/powerpoint/2010/main" val="3125701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数字集成电路设计自动化基础</a:t>
            </a:r>
            <a:endParaRPr lang="zh-CN"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7010271-71BC-FD64-913D-767ED87A6B4F}"/>
              </a:ext>
            </a:extLst>
          </p:cNvPr>
          <p:cNvSpPr txBox="1"/>
          <p:nvPr/>
        </p:nvSpPr>
        <p:spPr>
          <a:xfrm>
            <a:off x="713132" y="982895"/>
            <a:ext cx="10297413" cy="5820311"/>
          </a:xfrm>
          <a:prstGeom prst="rect">
            <a:avLst/>
          </a:prstGeom>
          <a:noFill/>
        </p:spPr>
        <p:txBody>
          <a:bodyPr wrap="square">
            <a:spAutoFit/>
          </a:bodyPr>
          <a:lstStyle/>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9</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：时序逻辑优化方法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第一节课：时序逻辑优化的基本概念；</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第二节课：基于状态机的时序逻辑优化方法；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第三节课：基于状态机的时序逻辑优化方法。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10</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：时序逻辑优化方法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第一节课：基于网络模型的时序逻辑优化方法；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第二节课：基于网络模型的时序逻辑优化方法；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第三节课：重定时及逻辑变换的时序逻辑优化方法。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11</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：单元库建立及映射方法、时序分析方法。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第一节课：单元库模型及建立过程；</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第二节课：数字集成电路的时序分析方法；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第三节课：单元库映射的基本算法。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12</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：物理设计划分算法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第一节课：物理设计划分算法：</a:t>
            </a:r>
            <a:r>
              <a:rPr lang="en-US" altLang="zh-CN" sz="1800" kern="100" dirty="0">
                <a:effectLst/>
                <a:latin typeface="SimHei" panose="02010609060101010101" pitchFamily="49" charset="-122"/>
                <a:ea typeface="SimHei" panose="02010609060101010101" pitchFamily="49" charset="-122"/>
              </a:rPr>
              <a:t>KL</a:t>
            </a:r>
            <a:r>
              <a:rPr lang="zh-CN" altLang="zh-CN" sz="1800" kern="100" dirty="0">
                <a:effectLst/>
                <a:latin typeface="SimHei" panose="02010609060101010101" pitchFamily="49" charset="-122"/>
                <a:ea typeface="SimHei" panose="02010609060101010101" pitchFamily="49" charset="-122"/>
              </a:rPr>
              <a:t>；</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第二节课：物理设计划分算法：</a:t>
            </a:r>
            <a:r>
              <a:rPr lang="en-US" altLang="zh-CN" sz="1800" kern="100" dirty="0">
                <a:effectLst/>
                <a:latin typeface="SimHei" panose="02010609060101010101" pitchFamily="49" charset="-122"/>
                <a:ea typeface="SimHei" panose="02010609060101010101" pitchFamily="49" charset="-122"/>
              </a:rPr>
              <a:t>FM</a:t>
            </a:r>
            <a:r>
              <a:rPr lang="zh-CN" altLang="zh-CN" sz="1800" kern="100" dirty="0">
                <a:effectLst/>
                <a:latin typeface="SimHei" panose="02010609060101010101" pitchFamily="49" charset="-122"/>
                <a:ea typeface="SimHei" panose="02010609060101010101" pitchFamily="49" charset="-122"/>
              </a:rPr>
              <a:t>；</a:t>
            </a:r>
          </a:p>
          <a:p>
            <a:pPr>
              <a:lnSpc>
                <a:spcPct val="130000"/>
              </a:lnSpc>
            </a:pPr>
            <a:r>
              <a:rPr lang="zh-CN" altLang="en-US" sz="1800" kern="100" dirty="0">
                <a:effectLst/>
                <a:latin typeface="SimHei" panose="02010609060101010101" pitchFamily="49" charset="-122"/>
                <a:ea typeface="SimHei" panose="02010609060101010101" pitchFamily="49" charset="-122"/>
                <a:cs typeface="Times New Roman" panose="02020603050405020304" pitchFamily="18" charset="0"/>
              </a:rPr>
              <a:t>  </a:t>
            </a:r>
            <a:r>
              <a:rPr lang="zh-CN" altLang="zh-CN" sz="1800" kern="100" dirty="0">
                <a:effectLst/>
                <a:latin typeface="SimHei" panose="02010609060101010101" pitchFamily="49" charset="-122"/>
                <a:ea typeface="SimHei" panose="02010609060101010101" pitchFamily="49" charset="-122"/>
                <a:cs typeface="Times New Roman" panose="02020603050405020304" pitchFamily="18" charset="0"/>
              </a:rPr>
              <a:t>第三节课：物理设计划分算法：谱划分及网络流划分方法。</a:t>
            </a:r>
            <a:r>
              <a:rPr lang="zh-CN" altLang="zh-CN" dirty="0">
                <a:effectLst/>
                <a:latin typeface="SimHei" panose="02010609060101010101" pitchFamily="49" charset="-122"/>
                <a:ea typeface="SimHei" panose="02010609060101010101" pitchFamily="49" charset="-122"/>
              </a:rPr>
              <a:t>  </a:t>
            </a:r>
            <a:endParaRPr lang="zh-CN" altLang="en-US" sz="1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07938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4237E-3C82-2547-ADC5-42F0D56CB217}"/>
              </a:ext>
            </a:extLst>
          </p:cNvPr>
          <p:cNvSpPr>
            <a:spLocks noGrp="1"/>
          </p:cNvSpPr>
          <p:nvPr>
            <p:ph type="title"/>
          </p:nvPr>
        </p:nvSpPr>
        <p:spPr/>
        <p:txBody>
          <a:bodyPr/>
          <a:lstStyle/>
          <a:p>
            <a:r>
              <a:rPr kumimoji="1" lang="zh-CN" altLang="en-US" dirty="0"/>
              <a:t>多目标优化的</a:t>
            </a:r>
            <a:r>
              <a:rPr kumimoji="1" lang="en-US" altLang="zh-CN" dirty="0"/>
              <a:t>Pareto</a:t>
            </a:r>
            <a:r>
              <a:rPr kumimoji="1" lang="zh-CN" altLang="en-US" dirty="0"/>
              <a:t>前沿</a:t>
            </a:r>
          </a:p>
        </p:txBody>
      </p:sp>
      <p:sp>
        <p:nvSpPr>
          <p:cNvPr id="3" name="内容占位符 2">
            <a:extLst>
              <a:ext uri="{FF2B5EF4-FFF2-40B4-BE49-F238E27FC236}">
                <a16:creationId xmlns:a16="http://schemas.microsoft.com/office/drawing/2014/main" id="{CDFCCCC9-2CF0-F84F-9B72-285653E47D93}"/>
              </a:ext>
            </a:extLst>
          </p:cNvPr>
          <p:cNvSpPr>
            <a:spLocks noGrp="1"/>
          </p:cNvSpPr>
          <p:nvPr>
            <p:ph idx="1"/>
          </p:nvPr>
        </p:nvSpPr>
        <p:spPr/>
        <p:txBody>
          <a:bodyPr/>
          <a:lstStyle/>
          <a:p>
            <a:r>
              <a:rPr lang="zh-CN" altLang="zh-CN" sz="2800" dirty="0"/>
              <a:t>在多目标优化中，我们仅保留不被其他任何点支配的设计</a:t>
            </a:r>
            <a:endParaRPr lang="en-US" altLang="zh-CN" sz="2800" dirty="0"/>
          </a:p>
          <a:p>
            <a:r>
              <a:rPr lang="zh-CN" altLang="zh-CN" sz="2800" dirty="0"/>
              <a:t>被支配的点肯定差于被保留的设计</a:t>
            </a:r>
            <a:endParaRPr lang="en-US" altLang="zh-CN" sz="2800" dirty="0"/>
          </a:p>
          <a:p>
            <a:r>
              <a:rPr lang="zh-CN" altLang="zh-CN" sz="2800" dirty="0"/>
              <a:t>在保留的不被任何点支配的非支配点中，当一个指标更优时，另一个指标必然会变差，对应的设计指标之间的折中</a:t>
            </a:r>
            <a:endParaRPr kumimoji="1" lang="zh-CN" altLang="en-US" sz="2800" dirty="0"/>
          </a:p>
        </p:txBody>
      </p:sp>
      <p:pic>
        <p:nvPicPr>
          <p:cNvPr id="21" name="图片 20">
            <a:extLst>
              <a:ext uri="{FF2B5EF4-FFF2-40B4-BE49-F238E27FC236}">
                <a16:creationId xmlns:a16="http://schemas.microsoft.com/office/drawing/2014/main" id="{4D544489-6DDA-8141-81A1-AB3E2A47E5FA}"/>
              </a:ext>
            </a:extLst>
          </p:cNvPr>
          <p:cNvPicPr>
            <a:picLocks noChangeAspect="1"/>
          </p:cNvPicPr>
          <p:nvPr/>
        </p:nvPicPr>
        <p:blipFill>
          <a:blip r:embed="rId2"/>
          <a:stretch>
            <a:fillRect/>
          </a:stretch>
        </p:blipFill>
        <p:spPr>
          <a:xfrm>
            <a:off x="3264272" y="3756942"/>
            <a:ext cx="5663456" cy="2480346"/>
          </a:xfrm>
          <a:prstGeom prst="rect">
            <a:avLst/>
          </a:prstGeom>
        </p:spPr>
      </p:pic>
    </p:spTree>
    <p:extLst>
      <p:ext uri="{BB962C8B-B14F-4D97-AF65-F5344CB8AC3E}">
        <p14:creationId xmlns:p14="http://schemas.microsoft.com/office/powerpoint/2010/main" val="152406569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0C652-21A8-544D-8B66-F34BD1F10227}"/>
              </a:ext>
            </a:extLst>
          </p:cNvPr>
          <p:cNvSpPr>
            <a:spLocks noGrp="1"/>
          </p:cNvSpPr>
          <p:nvPr>
            <p:ph type="title"/>
          </p:nvPr>
        </p:nvSpPr>
        <p:spPr/>
        <p:txBody>
          <a:bodyPr/>
          <a:lstStyle/>
          <a:p>
            <a:r>
              <a:rPr lang="zh-CN" altLang="en-US" sz="3600" dirty="0"/>
              <a:t>第四章 逻辑综合、优化及仿真 </a:t>
            </a:r>
          </a:p>
        </p:txBody>
      </p:sp>
      <p:sp>
        <p:nvSpPr>
          <p:cNvPr id="3" name="内容占位符 2">
            <a:extLst>
              <a:ext uri="{FF2B5EF4-FFF2-40B4-BE49-F238E27FC236}">
                <a16:creationId xmlns:a16="http://schemas.microsoft.com/office/drawing/2014/main" id="{39B53E9C-0EC9-F14B-8AFF-926961E144AB}"/>
              </a:ext>
            </a:extLst>
          </p:cNvPr>
          <p:cNvSpPr>
            <a:spLocks noGrp="1"/>
          </p:cNvSpPr>
          <p:nvPr>
            <p:ph idx="1"/>
          </p:nvPr>
        </p:nvSpPr>
        <p:spPr/>
        <p:txBody>
          <a:bodyPr/>
          <a:lstStyle/>
          <a:p>
            <a:r>
              <a:rPr lang="zh-CN" altLang="en-US" dirty="0"/>
              <a:t>逻辑综合的前端</a:t>
            </a:r>
            <a:endParaRPr lang="en-US" altLang="zh-CN" dirty="0"/>
          </a:p>
          <a:p>
            <a:r>
              <a:rPr lang="zh-CN" altLang="en-US" dirty="0"/>
              <a:t>两层及多层逻辑综合</a:t>
            </a:r>
            <a:endParaRPr lang="en-US" altLang="zh-CN" dirty="0"/>
          </a:p>
          <a:p>
            <a:r>
              <a:rPr lang="en-US" altLang="zh-CN" dirty="0"/>
              <a:t>AIG</a:t>
            </a:r>
            <a:r>
              <a:rPr lang="zh-CN" altLang="zh-CN" dirty="0"/>
              <a:t>表示及基于</a:t>
            </a:r>
            <a:r>
              <a:rPr lang="en-US" altLang="zh-CN" dirty="0"/>
              <a:t>AIG</a:t>
            </a:r>
            <a:r>
              <a:rPr lang="zh-CN" altLang="zh-CN" dirty="0"/>
              <a:t>的逻辑优化</a:t>
            </a:r>
          </a:p>
          <a:p>
            <a:r>
              <a:rPr lang="en-US" altLang="zh-CN" dirty="0"/>
              <a:t> </a:t>
            </a:r>
            <a:r>
              <a:rPr lang="zh-CN" altLang="zh-CN" dirty="0"/>
              <a:t>时序逻辑综合与重定时</a:t>
            </a:r>
          </a:p>
          <a:p>
            <a:r>
              <a:rPr lang="en-US" altLang="zh-CN" dirty="0"/>
              <a:t> </a:t>
            </a:r>
            <a:r>
              <a:rPr lang="zh-CN" altLang="zh-CN" dirty="0"/>
              <a:t>工艺映射</a:t>
            </a:r>
          </a:p>
          <a:p>
            <a:r>
              <a:rPr lang="en-US" altLang="zh-CN" dirty="0"/>
              <a:t> </a:t>
            </a:r>
            <a:r>
              <a:rPr lang="zh-CN" altLang="zh-CN" dirty="0"/>
              <a:t>逻辑仿真</a:t>
            </a:r>
          </a:p>
          <a:p>
            <a:endParaRPr kumimoji="1" lang="zh-CN" altLang="en-US" dirty="0"/>
          </a:p>
        </p:txBody>
      </p:sp>
    </p:spTree>
    <p:extLst>
      <p:ext uri="{BB962C8B-B14F-4D97-AF65-F5344CB8AC3E}">
        <p14:creationId xmlns:p14="http://schemas.microsoft.com/office/powerpoint/2010/main" val="18624033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2CFDE-C8FF-D54D-B51F-6FA26DD89FA5}"/>
              </a:ext>
            </a:extLst>
          </p:cNvPr>
          <p:cNvSpPr>
            <a:spLocks noGrp="1"/>
          </p:cNvSpPr>
          <p:nvPr>
            <p:ph type="title"/>
          </p:nvPr>
        </p:nvSpPr>
        <p:spPr/>
        <p:txBody>
          <a:bodyPr/>
          <a:lstStyle/>
          <a:p>
            <a:r>
              <a:rPr kumimoji="1" lang="zh-CN" altLang="en-US" dirty="0"/>
              <a:t>逻辑综合基本过程</a:t>
            </a:r>
          </a:p>
        </p:txBody>
      </p:sp>
      <p:sp>
        <p:nvSpPr>
          <p:cNvPr id="4" name="矩形 3">
            <a:extLst>
              <a:ext uri="{FF2B5EF4-FFF2-40B4-BE49-F238E27FC236}">
                <a16:creationId xmlns:a16="http://schemas.microsoft.com/office/drawing/2014/main" id="{747F22AE-A401-1A46-A4F3-24D3E4C39060}"/>
              </a:ext>
            </a:extLst>
          </p:cNvPr>
          <p:cNvSpPr/>
          <p:nvPr/>
        </p:nvSpPr>
        <p:spPr>
          <a:xfrm>
            <a:off x="9624392" y="1556792"/>
            <a:ext cx="1547446"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RTL</a:t>
            </a:r>
            <a:r>
              <a:rPr kumimoji="1" lang="zh-CN" altLang="en-US" dirty="0">
                <a:solidFill>
                  <a:schemeClr val="tx1"/>
                </a:solidFill>
              </a:rPr>
              <a:t>语法解析</a:t>
            </a:r>
          </a:p>
        </p:txBody>
      </p:sp>
      <p:sp>
        <p:nvSpPr>
          <p:cNvPr id="5" name="矩形 4">
            <a:extLst>
              <a:ext uri="{FF2B5EF4-FFF2-40B4-BE49-F238E27FC236}">
                <a16:creationId xmlns:a16="http://schemas.microsoft.com/office/drawing/2014/main" id="{69082A8B-28B0-374E-BA2C-C1EB109BA926}"/>
              </a:ext>
            </a:extLst>
          </p:cNvPr>
          <p:cNvSpPr/>
          <p:nvPr/>
        </p:nvSpPr>
        <p:spPr>
          <a:xfrm>
            <a:off x="9624392" y="2581154"/>
            <a:ext cx="1547446"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中间表示及优化</a:t>
            </a:r>
          </a:p>
        </p:txBody>
      </p:sp>
      <p:sp>
        <p:nvSpPr>
          <p:cNvPr id="6" name="矩形 5">
            <a:extLst>
              <a:ext uri="{FF2B5EF4-FFF2-40B4-BE49-F238E27FC236}">
                <a16:creationId xmlns:a16="http://schemas.microsoft.com/office/drawing/2014/main" id="{77CC2FAB-B01C-894B-A267-A2D4485C5AE7}"/>
              </a:ext>
            </a:extLst>
          </p:cNvPr>
          <p:cNvSpPr/>
          <p:nvPr/>
        </p:nvSpPr>
        <p:spPr>
          <a:xfrm>
            <a:off x="9624392" y="3605516"/>
            <a:ext cx="1547446"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逻辑优化</a:t>
            </a:r>
          </a:p>
        </p:txBody>
      </p:sp>
      <p:sp>
        <p:nvSpPr>
          <p:cNvPr id="7" name="矩形 6">
            <a:extLst>
              <a:ext uri="{FF2B5EF4-FFF2-40B4-BE49-F238E27FC236}">
                <a16:creationId xmlns:a16="http://schemas.microsoft.com/office/drawing/2014/main" id="{69FE1F2D-7D3F-084D-A338-F4A0FAD3A70E}"/>
              </a:ext>
            </a:extLst>
          </p:cNvPr>
          <p:cNvSpPr/>
          <p:nvPr/>
        </p:nvSpPr>
        <p:spPr>
          <a:xfrm>
            <a:off x="9636115" y="4651098"/>
            <a:ext cx="1547446"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工艺映射</a:t>
            </a:r>
          </a:p>
        </p:txBody>
      </p:sp>
      <p:sp>
        <p:nvSpPr>
          <p:cNvPr id="8" name="内容占位符 2">
            <a:extLst>
              <a:ext uri="{FF2B5EF4-FFF2-40B4-BE49-F238E27FC236}">
                <a16:creationId xmlns:a16="http://schemas.microsoft.com/office/drawing/2014/main" id="{EA084513-D450-344B-AD8B-699670E93742}"/>
              </a:ext>
            </a:extLst>
          </p:cNvPr>
          <p:cNvSpPr>
            <a:spLocks noGrp="1"/>
          </p:cNvSpPr>
          <p:nvPr>
            <p:ph idx="1"/>
          </p:nvPr>
        </p:nvSpPr>
        <p:spPr>
          <a:xfrm>
            <a:off x="779396" y="1440528"/>
            <a:ext cx="7769351" cy="4050792"/>
          </a:xfrm>
        </p:spPr>
        <p:txBody>
          <a:bodyPr/>
          <a:lstStyle/>
          <a:p>
            <a:r>
              <a:rPr kumimoji="1" lang="zh-CN" altLang="en-US" sz="2800" dirty="0"/>
              <a:t>逻辑综合与高级语言编译类似，基于多层的中间表示和不同的</a:t>
            </a:r>
            <a:r>
              <a:rPr kumimoji="1" lang="en-US" altLang="zh-CN" sz="2800" dirty="0"/>
              <a:t>pass</a:t>
            </a:r>
            <a:r>
              <a:rPr kumimoji="1" lang="zh-CN" altLang="en-US" sz="2800" dirty="0"/>
              <a:t>对中间表示进行优化</a:t>
            </a:r>
            <a:endParaRPr kumimoji="1" lang="en-US" altLang="zh-CN" sz="2800" dirty="0"/>
          </a:p>
          <a:p>
            <a:r>
              <a:rPr kumimoji="1" lang="en-US" altLang="zh-CN" sz="2800" dirty="0"/>
              <a:t>RTL</a:t>
            </a:r>
            <a:r>
              <a:rPr kumimoji="1" lang="zh-CN" altLang="en-US" sz="2800" dirty="0"/>
              <a:t>级中间表示优化与前端语言无关，与工艺无关</a:t>
            </a:r>
            <a:endParaRPr kumimoji="1" lang="en-US" altLang="zh-CN" sz="2800" dirty="0"/>
          </a:p>
          <a:p>
            <a:r>
              <a:rPr lang="zh-CN" altLang="en-US" sz="2800" dirty="0"/>
              <a:t>逻辑优化通常也借助工艺无关中间表示来进行</a:t>
            </a:r>
            <a:endParaRPr kumimoji="1" lang="en-US" altLang="zh-CN" sz="2800" dirty="0"/>
          </a:p>
          <a:p>
            <a:r>
              <a:rPr kumimoji="1" lang="zh-CN" altLang="en-US" sz="2800" dirty="0"/>
              <a:t>后端工艺映射再将工艺无关优化结果映射为实际工艺实现</a:t>
            </a:r>
            <a:endParaRPr kumimoji="1" lang="en-US" altLang="zh-CN" sz="2800" dirty="0"/>
          </a:p>
          <a:p>
            <a:endParaRPr kumimoji="1" lang="en-US" altLang="zh-CN" sz="2800" dirty="0"/>
          </a:p>
        </p:txBody>
      </p:sp>
      <p:cxnSp>
        <p:nvCxnSpPr>
          <p:cNvPr id="10" name="直线箭头连接符 9">
            <a:extLst>
              <a:ext uri="{FF2B5EF4-FFF2-40B4-BE49-F238E27FC236}">
                <a16:creationId xmlns:a16="http://schemas.microsoft.com/office/drawing/2014/main" id="{A5517BBF-4FFD-8F4E-9726-6CC42BE04525}"/>
              </a:ext>
            </a:extLst>
          </p:cNvPr>
          <p:cNvCxnSpPr>
            <a:stCxn id="4" idx="2"/>
            <a:endCxn id="5" idx="0"/>
          </p:cNvCxnSpPr>
          <p:nvPr/>
        </p:nvCxnSpPr>
        <p:spPr>
          <a:xfrm>
            <a:off x="10398115" y="2178115"/>
            <a:ext cx="0" cy="403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A9930D3C-4916-A44A-BA3D-4222872A965E}"/>
              </a:ext>
            </a:extLst>
          </p:cNvPr>
          <p:cNvCxnSpPr/>
          <p:nvPr/>
        </p:nvCxnSpPr>
        <p:spPr>
          <a:xfrm>
            <a:off x="10398115" y="3202477"/>
            <a:ext cx="0" cy="403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6B92CA4D-FE96-1B4C-9FFA-39ACF22473D8}"/>
              </a:ext>
            </a:extLst>
          </p:cNvPr>
          <p:cNvCxnSpPr/>
          <p:nvPr/>
        </p:nvCxnSpPr>
        <p:spPr>
          <a:xfrm>
            <a:off x="10398115" y="4226839"/>
            <a:ext cx="0" cy="403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07428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FDC7-F8AF-2744-B935-2A17263EF211}"/>
              </a:ext>
            </a:extLst>
          </p:cNvPr>
          <p:cNvSpPr>
            <a:spLocks noGrp="1"/>
          </p:cNvSpPr>
          <p:nvPr>
            <p:ph type="title"/>
          </p:nvPr>
        </p:nvSpPr>
        <p:spPr/>
        <p:txBody>
          <a:bodyPr/>
          <a:lstStyle/>
          <a:p>
            <a:r>
              <a:rPr lang="zh-CN" altLang="en-US" dirty="0"/>
              <a:t>逻辑综合：前端</a:t>
            </a:r>
            <a:endParaRPr kumimoji="1" lang="zh-CN" altLang="en-US" dirty="0"/>
          </a:p>
        </p:txBody>
      </p:sp>
      <p:sp>
        <p:nvSpPr>
          <p:cNvPr id="3" name="内容占位符 2">
            <a:extLst>
              <a:ext uri="{FF2B5EF4-FFF2-40B4-BE49-F238E27FC236}">
                <a16:creationId xmlns:a16="http://schemas.microsoft.com/office/drawing/2014/main" id="{F439290D-00D5-E44C-9649-03857C0762FA}"/>
              </a:ext>
            </a:extLst>
          </p:cNvPr>
          <p:cNvSpPr>
            <a:spLocks noGrp="1"/>
          </p:cNvSpPr>
          <p:nvPr>
            <p:ph idx="1"/>
          </p:nvPr>
        </p:nvSpPr>
        <p:spPr/>
        <p:txBody>
          <a:bodyPr/>
          <a:lstStyle/>
          <a:p>
            <a:pPr marL="0" indent="0">
              <a:buNone/>
            </a:pPr>
            <a:r>
              <a:rPr lang="en-US" altLang="zh-CN" sz="2800" dirty="0"/>
              <a:t>RTL</a:t>
            </a:r>
            <a:r>
              <a:rPr lang="zh-CN" altLang="zh-CN" sz="2800" dirty="0"/>
              <a:t>语法解析将</a:t>
            </a:r>
            <a:r>
              <a:rPr lang="en-US" altLang="zh-CN" sz="2800" dirty="0"/>
              <a:t>RTL</a:t>
            </a:r>
            <a:r>
              <a:rPr lang="zh-CN" altLang="zh-CN" sz="2800" dirty="0"/>
              <a:t>语言转化为抽象语法树</a:t>
            </a:r>
            <a:r>
              <a:rPr lang="en-US" altLang="zh-CN" sz="2800" dirty="0"/>
              <a:t>(AST)</a:t>
            </a:r>
            <a:r>
              <a:rPr lang="zh-CN" altLang="zh-CN" sz="2800" dirty="0"/>
              <a:t>，并提供访问函数接口来遍历抽象语法树上的节点 </a:t>
            </a:r>
            <a:endParaRPr lang="en-US" altLang="zh-CN" sz="2800" dirty="0"/>
          </a:p>
          <a:p>
            <a:pPr marL="0" indent="0">
              <a:buNone/>
            </a:pPr>
            <a:endParaRPr lang="en-US" altLang="zh-CN" sz="2800" dirty="0"/>
          </a:p>
          <a:p>
            <a:pPr marL="0" indent="0">
              <a:buNone/>
            </a:pPr>
            <a:r>
              <a:rPr lang="en" altLang="zh-CN" sz="1800" dirty="0"/>
              <a:t>always @(x, in1, in2)</a:t>
            </a:r>
          </a:p>
          <a:p>
            <a:pPr marL="0" indent="0">
              <a:buNone/>
            </a:pPr>
            <a:r>
              <a:rPr lang="en" altLang="zh-CN" sz="1800" dirty="0"/>
              <a:t>begin</a:t>
            </a:r>
          </a:p>
          <a:p>
            <a:pPr marL="0" indent="0">
              <a:buNone/>
            </a:pPr>
            <a:r>
              <a:rPr lang="en" altLang="zh-CN" sz="1800" dirty="0"/>
              <a:t>        case (x)</a:t>
            </a:r>
          </a:p>
          <a:p>
            <a:pPr marL="0" indent="0">
              <a:buNone/>
            </a:pPr>
            <a:r>
              <a:rPr lang="en" altLang="zh-CN" sz="1800" dirty="0"/>
              <a:t>                2'b00: out = in1 * in2;                 // in1 * in2</a:t>
            </a:r>
          </a:p>
          <a:p>
            <a:pPr marL="0" indent="0">
              <a:buNone/>
            </a:pPr>
            <a:r>
              <a:rPr lang="en" altLang="zh-CN" sz="1800" dirty="0"/>
              <a:t>                2'b01: out = in1 &lt;&lt; in2[3:0];   // in1 * pow(2, in2[3:0])</a:t>
            </a:r>
          </a:p>
          <a:p>
            <a:pPr marL="0" indent="0">
              <a:buNone/>
            </a:pPr>
            <a:r>
              <a:rPr lang="en" altLang="zh-CN" sz="1800" dirty="0"/>
              <a:t>                2'b10: out = {in1[IN_WIDTH-2:1], in2[IN_WIDTH-1:2]}; </a:t>
            </a:r>
          </a:p>
          <a:p>
            <a:pPr marL="0" indent="0">
              <a:buNone/>
            </a:pPr>
            <a:r>
              <a:rPr lang="en" altLang="zh-CN" sz="1800" dirty="0"/>
              <a:t>                2'b11: out = in2[IN_WIDTH-1:0] + in1;</a:t>
            </a:r>
          </a:p>
          <a:p>
            <a:pPr marL="0" indent="0">
              <a:buNone/>
            </a:pPr>
            <a:r>
              <a:rPr lang="en" altLang="zh-CN" sz="1800" dirty="0"/>
              <a:t>        </a:t>
            </a:r>
            <a:r>
              <a:rPr lang="en" altLang="zh-CN" sz="1800" dirty="0" err="1"/>
              <a:t>endcase</a:t>
            </a:r>
            <a:r>
              <a:rPr lang="en" altLang="zh-CN" sz="1800" dirty="0"/>
              <a:t> </a:t>
            </a:r>
          </a:p>
          <a:p>
            <a:pPr marL="0" indent="0">
              <a:buNone/>
            </a:pPr>
            <a:r>
              <a:rPr lang="en" altLang="zh-CN" sz="1800" dirty="0"/>
              <a:t>end</a:t>
            </a:r>
          </a:p>
          <a:p>
            <a:endParaRPr kumimoji="1" lang="zh-CN" altLang="en-US" sz="2800" dirty="0"/>
          </a:p>
        </p:txBody>
      </p:sp>
      <p:pic>
        <p:nvPicPr>
          <p:cNvPr id="4" name="图片 3">
            <a:extLst>
              <a:ext uri="{FF2B5EF4-FFF2-40B4-BE49-F238E27FC236}">
                <a16:creationId xmlns:a16="http://schemas.microsoft.com/office/drawing/2014/main" id="{A17D6C56-209D-774A-9803-C7D1DBD4E1DA}"/>
              </a:ext>
            </a:extLst>
          </p:cNvPr>
          <p:cNvPicPr>
            <a:picLocks noChangeAspect="1"/>
          </p:cNvPicPr>
          <p:nvPr/>
        </p:nvPicPr>
        <p:blipFill>
          <a:blip r:embed="rId2"/>
          <a:stretch>
            <a:fillRect/>
          </a:stretch>
        </p:blipFill>
        <p:spPr>
          <a:xfrm>
            <a:off x="7346626" y="2564904"/>
            <a:ext cx="4845374" cy="3273319"/>
          </a:xfrm>
          <a:prstGeom prst="rect">
            <a:avLst/>
          </a:prstGeom>
        </p:spPr>
      </p:pic>
    </p:spTree>
    <p:extLst>
      <p:ext uri="{BB962C8B-B14F-4D97-AF65-F5344CB8AC3E}">
        <p14:creationId xmlns:p14="http://schemas.microsoft.com/office/powerpoint/2010/main" val="391258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501C2-408C-E449-A15A-5974BCBD104E}"/>
              </a:ext>
            </a:extLst>
          </p:cNvPr>
          <p:cNvSpPr>
            <a:spLocks noGrp="1"/>
          </p:cNvSpPr>
          <p:nvPr>
            <p:ph type="title"/>
          </p:nvPr>
        </p:nvSpPr>
        <p:spPr/>
        <p:txBody>
          <a:bodyPr/>
          <a:lstStyle/>
          <a:p>
            <a:r>
              <a:rPr lang="en-US" altLang="zh-CN" dirty="0"/>
              <a:t>RTL</a:t>
            </a:r>
            <a:r>
              <a:rPr lang="zh-CN" altLang="en-US" dirty="0"/>
              <a:t>语言工艺无关的中间表示</a:t>
            </a:r>
            <a:endParaRPr kumimoji="1" lang="zh-CN" altLang="en-US" dirty="0"/>
          </a:p>
        </p:txBody>
      </p:sp>
      <p:sp>
        <p:nvSpPr>
          <p:cNvPr id="3" name="内容占位符 2">
            <a:extLst>
              <a:ext uri="{FF2B5EF4-FFF2-40B4-BE49-F238E27FC236}">
                <a16:creationId xmlns:a16="http://schemas.microsoft.com/office/drawing/2014/main" id="{1BC584FE-6136-4048-80B2-8DB0E781932D}"/>
              </a:ext>
            </a:extLst>
          </p:cNvPr>
          <p:cNvSpPr>
            <a:spLocks noGrp="1"/>
          </p:cNvSpPr>
          <p:nvPr>
            <p:ph idx="1"/>
          </p:nvPr>
        </p:nvSpPr>
        <p:spPr/>
        <p:txBody>
          <a:bodyPr/>
          <a:lstStyle/>
          <a:p>
            <a:r>
              <a:rPr lang="zh-CN" altLang="zh-CN" sz="2400" dirty="0"/>
              <a:t>在生成抽象语法树后，逻辑综合的前端一般也会维持一个类似</a:t>
            </a:r>
            <a:r>
              <a:rPr lang="en-US" altLang="zh-CN" sz="2400" dirty="0"/>
              <a:t>LLVM</a:t>
            </a:r>
            <a:r>
              <a:rPr lang="zh-CN" altLang="zh-CN" sz="2400" dirty="0"/>
              <a:t>的中间表示结构</a:t>
            </a:r>
            <a:endParaRPr lang="en-US" altLang="zh-CN" sz="2400" dirty="0"/>
          </a:p>
          <a:p>
            <a:r>
              <a:rPr lang="zh-CN" altLang="zh-CN" sz="2400" dirty="0"/>
              <a:t>逻辑综合的</a:t>
            </a:r>
            <a:r>
              <a:rPr lang="en-US" altLang="zh-CN" sz="2400" dirty="0"/>
              <a:t>RTL</a:t>
            </a:r>
            <a:r>
              <a:rPr lang="zh-CN" altLang="zh-CN" sz="2400" dirty="0"/>
              <a:t>级中间表示，</a:t>
            </a:r>
            <a:endParaRPr lang="en-US" altLang="zh-CN" sz="2400" dirty="0"/>
          </a:p>
          <a:p>
            <a:pPr lvl="1"/>
            <a:r>
              <a:rPr lang="zh-CN" altLang="zh-CN" sz="2000" dirty="0"/>
              <a:t>基本的</a:t>
            </a:r>
            <a:r>
              <a:rPr lang="en-US" altLang="zh-CN" sz="2000" dirty="0"/>
              <a:t>module/procedure</a:t>
            </a:r>
            <a:r>
              <a:rPr lang="zh-CN" altLang="zh-CN" sz="2000" dirty="0"/>
              <a:t>等</a:t>
            </a:r>
            <a:r>
              <a:rPr lang="en-US" altLang="zh-CN" sz="2000" dirty="0"/>
              <a:t>RTL</a:t>
            </a:r>
            <a:r>
              <a:rPr lang="zh-CN" altLang="en-US" sz="2000" dirty="0"/>
              <a:t>级表示，</a:t>
            </a:r>
            <a:endParaRPr lang="en-US" altLang="zh-CN" sz="2000" dirty="0"/>
          </a:p>
          <a:p>
            <a:pPr lvl="1"/>
            <a:r>
              <a:rPr lang="zh-CN" altLang="zh-CN" sz="2000" dirty="0"/>
              <a:t>基本的抽象逻辑、计算单元和原语如寄存器、与或非单元、加减乘除基本运算单元、</a:t>
            </a:r>
            <a:r>
              <a:rPr lang="en-US" altLang="zh-CN" sz="2000" dirty="0"/>
              <a:t>MUX</a:t>
            </a:r>
            <a:r>
              <a:rPr lang="zh-CN" altLang="zh-CN" sz="2000" dirty="0"/>
              <a:t>单元、存储器等</a:t>
            </a:r>
            <a:endParaRPr kumimoji="1" lang="zh-CN" altLang="en-US" sz="2000" dirty="0"/>
          </a:p>
        </p:txBody>
      </p:sp>
    </p:spTree>
    <p:extLst>
      <p:ext uri="{BB962C8B-B14F-4D97-AF65-F5344CB8AC3E}">
        <p14:creationId xmlns:p14="http://schemas.microsoft.com/office/powerpoint/2010/main" val="146351605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63FEC-84E0-434F-BB55-7037DDD5A41F}"/>
              </a:ext>
            </a:extLst>
          </p:cNvPr>
          <p:cNvSpPr>
            <a:spLocks noGrp="1"/>
          </p:cNvSpPr>
          <p:nvPr>
            <p:ph type="title"/>
          </p:nvPr>
        </p:nvSpPr>
        <p:spPr/>
        <p:txBody>
          <a:bodyPr/>
          <a:lstStyle/>
          <a:p>
            <a:r>
              <a:rPr kumimoji="1" lang="zh-CN" altLang="en-US" dirty="0"/>
              <a:t>抽象语法树到</a:t>
            </a:r>
            <a:r>
              <a:rPr kumimoji="1" lang="en-US" altLang="zh-CN" dirty="0"/>
              <a:t>RTL</a:t>
            </a:r>
            <a:r>
              <a:rPr kumimoji="1" lang="zh-CN" altLang="en-US" dirty="0"/>
              <a:t>中间表示的转换</a:t>
            </a:r>
          </a:p>
        </p:txBody>
      </p:sp>
      <p:sp>
        <p:nvSpPr>
          <p:cNvPr id="3" name="内容占位符 2">
            <a:extLst>
              <a:ext uri="{FF2B5EF4-FFF2-40B4-BE49-F238E27FC236}">
                <a16:creationId xmlns:a16="http://schemas.microsoft.com/office/drawing/2014/main" id="{2F5DEB76-007C-1545-AF64-3446FD798CE7}"/>
              </a:ext>
            </a:extLst>
          </p:cNvPr>
          <p:cNvSpPr>
            <a:spLocks noGrp="1"/>
          </p:cNvSpPr>
          <p:nvPr>
            <p:ph idx="1"/>
          </p:nvPr>
        </p:nvSpPr>
        <p:spPr/>
        <p:txBody>
          <a:bodyPr/>
          <a:lstStyle/>
          <a:p>
            <a:r>
              <a:rPr lang="zh-CN" altLang="zh-CN" sz="2800" dirty="0"/>
              <a:t>根据</a:t>
            </a:r>
            <a:r>
              <a:rPr lang="en-US" altLang="zh-CN" sz="2800" dirty="0"/>
              <a:t>RTL</a:t>
            </a:r>
            <a:r>
              <a:rPr lang="zh-CN" altLang="zh-CN" sz="2800" dirty="0"/>
              <a:t>语法进行推断转换，将一些控制、计算转换成对应抽象逻辑、计算单元和原语，这些转换包括但不限于：</a:t>
            </a:r>
          </a:p>
          <a:p>
            <a:pPr lvl="1"/>
            <a:r>
              <a:rPr lang="zh-CN" altLang="zh-CN" sz="2400" dirty="0"/>
              <a:t>将</a:t>
            </a:r>
            <a:r>
              <a:rPr lang="en-US" altLang="zh-CN" sz="2400" dirty="0"/>
              <a:t>if/else</a:t>
            </a:r>
            <a:r>
              <a:rPr lang="zh-CN" altLang="zh-CN" sz="2400" dirty="0"/>
              <a:t>和</a:t>
            </a:r>
            <a:r>
              <a:rPr lang="en-US" altLang="zh-CN" sz="2400" dirty="0"/>
              <a:t>switch/case</a:t>
            </a:r>
            <a:r>
              <a:rPr lang="zh-CN" altLang="zh-CN" sz="2400" dirty="0"/>
              <a:t>等语法转化为</a:t>
            </a:r>
            <a:r>
              <a:rPr lang="en-US" altLang="zh-CN" sz="2400" dirty="0"/>
              <a:t>MUX</a:t>
            </a:r>
            <a:r>
              <a:rPr lang="zh-CN" altLang="zh-CN" sz="2400" dirty="0"/>
              <a:t>原语；</a:t>
            </a:r>
          </a:p>
          <a:p>
            <a:pPr lvl="1"/>
            <a:r>
              <a:rPr lang="zh-CN" altLang="zh-CN" sz="2400" dirty="0"/>
              <a:t>将基本的与或非转化为基本抽象逻辑单元；</a:t>
            </a:r>
          </a:p>
          <a:p>
            <a:pPr lvl="1"/>
            <a:r>
              <a:rPr lang="zh-CN" altLang="zh-CN" sz="2400" dirty="0"/>
              <a:t>将加减乘除等操作转化为基本的抽象计算单元；</a:t>
            </a:r>
          </a:p>
          <a:p>
            <a:pPr lvl="1"/>
            <a:r>
              <a:rPr lang="zh-CN" altLang="zh-CN" sz="2400" dirty="0"/>
              <a:t>根据</a:t>
            </a:r>
            <a:r>
              <a:rPr lang="en-US" altLang="zh-CN" sz="2400" dirty="0"/>
              <a:t>RTL</a:t>
            </a:r>
            <a:r>
              <a:rPr lang="zh-CN" altLang="zh-CN" sz="2400" dirty="0"/>
              <a:t>语义，推断出寄存器单元和存储单元 </a:t>
            </a:r>
            <a:endParaRPr kumimoji="1" lang="zh-CN" altLang="en-US" sz="2400" dirty="0"/>
          </a:p>
        </p:txBody>
      </p:sp>
      <p:pic>
        <p:nvPicPr>
          <p:cNvPr id="4" name="图片 3">
            <a:extLst>
              <a:ext uri="{FF2B5EF4-FFF2-40B4-BE49-F238E27FC236}">
                <a16:creationId xmlns:a16="http://schemas.microsoft.com/office/drawing/2014/main" id="{1243D223-594A-5F4E-87D0-ECDCDE77B01B}"/>
              </a:ext>
            </a:extLst>
          </p:cNvPr>
          <p:cNvPicPr>
            <a:picLocks noChangeAspect="1"/>
          </p:cNvPicPr>
          <p:nvPr/>
        </p:nvPicPr>
        <p:blipFill>
          <a:blip r:embed="rId2"/>
          <a:stretch>
            <a:fillRect/>
          </a:stretch>
        </p:blipFill>
        <p:spPr>
          <a:xfrm>
            <a:off x="839416" y="4329112"/>
            <a:ext cx="5562600" cy="2209800"/>
          </a:xfrm>
          <a:prstGeom prst="rect">
            <a:avLst/>
          </a:prstGeom>
        </p:spPr>
      </p:pic>
      <p:pic>
        <p:nvPicPr>
          <p:cNvPr id="5" name="图片 4">
            <a:extLst>
              <a:ext uri="{FF2B5EF4-FFF2-40B4-BE49-F238E27FC236}">
                <a16:creationId xmlns:a16="http://schemas.microsoft.com/office/drawing/2014/main" id="{278F94E1-3C70-2947-BDD1-B297F605DBEE}"/>
              </a:ext>
            </a:extLst>
          </p:cNvPr>
          <p:cNvPicPr>
            <a:picLocks noChangeAspect="1"/>
          </p:cNvPicPr>
          <p:nvPr/>
        </p:nvPicPr>
        <p:blipFill>
          <a:blip r:embed="rId3"/>
          <a:stretch>
            <a:fillRect/>
          </a:stretch>
        </p:blipFill>
        <p:spPr>
          <a:xfrm>
            <a:off x="8184232" y="3781376"/>
            <a:ext cx="2751212" cy="3076624"/>
          </a:xfrm>
          <a:prstGeom prst="rect">
            <a:avLst/>
          </a:prstGeom>
        </p:spPr>
      </p:pic>
      <p:sp>
        <p:nvSpPr>
          <p:cNvPr id="6" name="右箭头 5">
            <a:extLst>
              <a:ext uri="{FF2B5EF4-FFF2-40B4-BE49-F238E27FC236}">
                <a16:creationId xmlns:a16="http://schemas.microsoft.com/office/drawing/2014/main" id="{F4C0C708-9A69-8147-B6C9-67C7B126FB7A}"/>
              </a:ext>
            </a:extLst>
          </p:cNvPr>
          <p:cNvSpPr/>
          <p:nvPr/>
        </p:nvSpPr>
        <p:spPr bwMode="auto">
          <a:xfrm>
            <a:off x="7104112" y="5434012"/>
            <a:ext cx="432048" cy="371252"/>
          </a:xfrm>
          <a:prstGeom prst="rightArrow">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5582664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EDFD0-0DE5-4242-BB70-733BD81732CE}"/>
              </a:ext>
            </a:extLst>
          </p:cNvPr>
          <p:cNvSpPr>
            <a:spLocks noGrp="1"/>
          </p:cNvSpPr>
          <p:nvPr>
            <p:ph type="title"/>
          </p:nvPr>
        </p:nvSpPr>
        <p:spPr/>
        <p:txBody>
          <a:bodyPr/>
          <a:lstStyle/>
          <a:p>
            <a:r>
              <a:rPr kumimoji="1" lang="zh-CN" altLang="en-US" dirty="0"/>
              <a:t>逻辑优化前的前端优化</a:t>
            </a:r>
          </a:p>
        </p:txBody>
      </p:sp>
      <p:sp>
        <p:nvSpPr>
          <p:cNvPr id="3" name="内容占位符 2">
            <a:extLst>
              <a:ext uri="{FF2B5EF4-FFF2-40B4-BE49-F238E27FC236}">
                <a16:creationId xmlns:a16="http://schemas.microsoft.com/office/drawing/2014/main" id="{6CB68C23-E939-874E-9055-AAB746FF95A3}"/>
              </a:ext>
            </a:extLst>
          </p:cNvPr>
          <p:cNvSpPr>
            <a:spLocks noGrp="1"/>
          </p:cNvSpPr>
          <p:nvPr>
            <p:ph idx="1"/>
          </p:nvPr>
        </p:nvSpPr>
        <p:spPr/>
        <p:txBody>
          <a:bodyPr/>
          <a:lstStyle/>
          <a:p>
            <a:r>
              <a:rPr lang="zh-CN" altLang="zh-CN" sz="2800" dirty="0"/>
              <a:t>在完成上述变换后，基于这样的中间表示，逻辑综合器会进行逻辑优化前的各种前端优化，包括但不限于：</a:t>
            </a:r>
          </a:p>
          <a:p>
            <a:pPr lvl="1"/>
            <a:r>
              <a:rPr lang="zh-CN" altLang="zh-CN" sz="2400" dirty="0"/>
              <a:t>表达式优化：常量传递及优化</a:t>
            </a:r>
          </a:p>
          <a:p>
            <a:pPr lvl="1"/>
            <a:r>
              <a:rPr lang="en-US" altLang="zh-CN" sz="2400" dirty="0"/>
              <a:t>MUX</a:t>
            </a:r>
            <a:r>
              <a:rPr lang="zh-CN" altLang="zh-CN" sz="2400" dirty="0"/>
              <a:t>树的优化 </a:t>
            </a:r>
          </a:p>
          <a:p>
            <a:pPr lvl="1"/>
            <a:r>
              <a:rPr lang="en-US" altLang="zh-CN" sz="2400" dirty="0"/>
              <a:t>Dead signal/module</a:t>
            </a:r>
            <a:r>
              <a:rPr lang="zh-CN" altLang="zh-CN" sz="2400" dirty="0"/>
              <a:t>删除 </a:t>
            </a:r>
          </a:p>
          <a:p>
            <a:pPr lvl="1"/>
            <a:r>
              <a:rPr lang="zh-CN" altLang="zh-CN" sz="2400" dirty="0"/>
              <a:t>输入固定寄存器的删除 </a:t>
            </a:r>
          </a:p>
          <a:p>
            <a:pPr lvl="1"/>
            <a:r>
              <a:rPr lang="zh-CN" altLang="zh-CN" sz="2400" dirty="0"/>
              <a:t>相同功能模块的复用</a:t>
            </a:r>
          </a:p>
          <a:p>
            <a:endParaRPr kumimoji="1" lang="zh-CN" altLang="en-US" sz="2800" dirty="0"/>
          </a:p>
        </p:txBody>
      </p:sp>
      <p:pic>
        <p:nvPicPr>
          <p:cNvPr id="4" name="图片 3">
            <a:extLst>
              <a:ext uri="{FF2B5EF4-FFF2-40B4-BE49-F238E27FC236}">
                <a16:creationId xmlns:a16="http://schemas.microsoft.com/office/drawing/2014/main" id="{A2084938-F567-3642-A6C7-75CB9B317704}"/>
              </a:ext>
            </a:extLst>
          </p:cNvPr>
          <p:cNvPicPr>
            <a:picLocks noChangeAspect="1"/>
          </p:cNvPicPr>
          <p:nvPr/>
        </p:nvPicPr>
        <p:blipFill>
          <a:blip r:embed="rId2"/>
          <a:stretch>
            <a:fillRect/>
          </a:stretch>
        </p:blipFill>
        <p:spPr>
          <a:xfrm>
            <a:off x="6240016" y="2852936"/>
            <a:ext cx="4622800" cy="2159000"/>
          </a:xfrm>
          <a:prstGeom prst="rect">
            <a:avLst/>
          </a:prstGeom>
        </p:spPr>
      </p:pic>
      <p:pic>
        <p:nvPicPr>
          <p:cNvPr id="5" name="图片 4">
            <a:extLst>
              <a:ext uri="{FF2B5EF4-FFF2-40B4-BE49-F238E27FC236}">
                <a16:creationId xmlns:a16="http://schemas.microsoft.com/office/drawing/2014/main" id="{D147BBB3-F0C0-984E-84BB-2B2800207BC4}"/>
              </a:ext>
            </a:extLst>
          </p:cNvPr>
          <p:cNvPicPr>
            <a:picLocks noChangeAspect="1"/>
          </p:cNvPicPr>
          <p:nvPr/>
        </p:nvPicPr>
        <p:blipFill>
          <a:blip r:embed="rId3"/>
          <a:stretch>
            <a:fillRect/>
          </a:stretch>
        </p:blipFill>
        <p:spPr>
          <a:xfrm>
            <a:off x="6289228" y="4958556"/>
            <a:ext cx="4559300" cy="774700"/>
          </a:xfrm>
          <a:prstGeom prst="rect">
            <a:avLst/>
          </a:prstGeom>
        </p:spPr>
      </p:pic>
    </p:spTree>
    <p:extLst>
      <p:ext uri="{BB962C8B-B14F-4D97-AF65-F5344CB8AC3E}">
        <p14:creationId xmlns:p14="http://schemas.microsoft.com/office/powerpoint/2010/main" val="41865940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FCDF0-897D-9047-96F8-5DA01EBFB62F}"/>
              </a:ext>
            </a:extLst>
          </p:cNvPr>
          <p:cNvSpPr>
            <a:spLocks noGrp="1"/>
          </p:cNvSpPr>
          <p:nvPr>
            <p:ph type="title"/>
          </p:nvPr>
        </p:nvSpPr>
        <p:spPr/>
        <p:txBody>
          <a:bodyPr/>
          <a:lstStyle/>
          <a:p>
            <a:r>
              <a:rPr lang="zh-CN" altLang="en-US" dirty="0"/>
              <a:t>逻辑优化</a:t>
            </a:r>
            <a:endParaRPr kumimoji="1" lang="zh-CN" altLang="en-US" dirty="0"/>
          </a:p>
        </p:txBody>
      </p:sp>
      <p:sp>
        <p:nvSpPr>
          <p:cNvPr id="3" name="内容占位符 2">
            <a:extLst>
              <a:ext uri="{FF2B5EF4-FFF2-40B4-BE49-F238E27FC236}">
                <a16:creationId xmlns:a16="http://schemas.microsoft.com/office/drawing/2014/main" id="{8CA6FD78-A578-B643-9C98-0DD9B58B7953}"/>
              </a:ext>
            </a:extLst>
          </p:cNvPr>
          <p:cNvSpPr>
            <a:spLocks noGrp="1"/>
          </p:cNvSpPr>
          <p:nvPr>
            <p:ph idx="1"/>
          </p:nvPr>
        </p:nvSpPr>
        <p:spPr/>
        <p:txBody>
          <a:bodyPr/>
          <a:lstStyle/>
          <a:p>
            <a:pPr>
              <a:lnSpc>
                <a:spcPct val="150000"/>
              </a:lnSpc>
            </a:pPr>
            <a:r>
              <a:rPr lang="zh-CN" altLang="en-US" sz="2800" dirty="0"/>
              <a:t>逻辑优化是逻辑综合的关键步骤</a:t>
            </a:r>
            <a:endParaRPr lang="en-US" altLang="zh-CN" sz="2800" dirty="0"/>
          </a:p>
          <a:p>
            <a:pPr lvl="1">
              <a:lnSpc>
                <a:spcPct val="150000"/>
              </a:lnSpc>
            </a:pPr>
            <a:r>
              <a:rPr lang="zh-CN" altLang="en-US" sz="2400" dirty="0"/>
              <a:t>早期的逻辑优化：工艺相关的逻辑优化。基于规则，针对门级网表，构建一个优化窗口，对窗口内的门电路依据实际实现进行优化。规则多，且随着单元电路加入会快速增加</a:t>
            </a:r>
            <a:endParaRPr lang="en-US" altLang="zh-CN" sz="2400" dirty="0"/>
          </a:p>
          <a:p>
            <a:pPr lvl="1">
              <a:lnSpc>
                <a:spcPct val="150000"/>
              </a:lnSpc>
            </a:pPr>
            <a:r>
              <a:rPr lang="zh-CN" altLang="en-US" sz="2400" dirty="0"/>
              <a:t>逻辑优化的发展：工艺无关的逻辑优化</a:t>
            </a:r>
            <a:r>
              <a:rPr lang="en-US" altLang="zh-CN" sz="2400" dirty="0"/>
              <a:t>+</a:t>
            </a:r>
            <a:r>
              <a:rPr lang="zh-CN" altLang="en-US" sz="2400" dirty="0"/>
              <a:t>工艺映射。中间表示与工艺无关，但可以表征最终实现后的代价。工艺映射再将中间表示面向特定工艺进行映射</a:t>
            </a:r>
            <a:endParaRPr lang="en-US" altLang="zh-CN" sz="2400" dirty="0"/>
          </a:p>
          <a:p>
            <a:pPr lvl="1">
              <a:lnSpc>
                <a:spcPct val="150000"/>
              </a:lnSpc>
            </a:pPr>
            <a:r>
              <a:rPr lang="zh-CN" altLang="en-US" sz="2400" dirty="0"/>
              <a:t>商用工具：工艺无关优化</a:t>
            </a:r>
            <a:r>
              <a:rPr lang="en-US" altLang="zh-CN" sz="2400" dirty="0"/>
              <a:t>+</a:t>
            </a:r>
            <a:r>
              <a:rPr lang="zh-CN" altLang="en-US" sz="2400" dirty="0"/>
              <a:t>逻辑映射</a:t>
            </a:r>
            <a:r>
              <a:rPr lang="en-US" altLang="zh-CN" sz="2400" dirty="0"/>
              <a:t>+</a:t>
            </a:r>
            <a:r>
              <a:rPr lang="zh-CN" altLang="en-US" sz="2400" dirty="0"/>
              <a:t>基于规则的映射后优化</a:t>
            </a:r>
            <a:endParaRPr kumimoji="1" lang="zh-CN" altLang="en-US" sz="2400" dirty="0"/>
          </a:p>
        </p:txBody>
      </p:sp>
    </p:spTree>
    <p:extLst>
      <p:ext uri="{BB962C8B-B14F-4D97-AF65-F5344CB8AC3E}">
        <p14:creationId xmlns:p14="http://schemas.microsoft.com/office/powerpoint/2010/main" val="174474576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5A7C3-BE01-BE44-A261-44B10B7440D1}"/>
              </a:ext>
            </a:extLst>
          </p:cNvPr>
          <p:cNvSpPr>
            <a:spLocks noGrp="1"/>
          </p:cNvSpPr>
          <p:nvPr>
            <p:ph type="title"/>
          </p:nvPr>
        </p:nvSpPr>
        <p:spPr/>
        <p:txBody>
          <a:bodyPr/>
          <a:lstStyle/>
          <a:p>
            <a:r>
              <a:rPr lang="zh-CN" altLang="en-US" dirty="0"/>
              <a:t>逻辑级工艺无关中间表示</a:t>
            </a:r>
            <a:endParaRPr kumimoji="1" lang="zh-CN" altLang="en-US" dirty="0"/>
          </a:p>
        </p:txBody>
      </p:sp>
      <p:sp>
        <p:nvSpPr>
          <p:cNvPr id="3" name="内容占位符 2">
            <a:extLst>
              <a:ext uri="{FF2B5EF4-FFF2-40B4-BE49-F238E27FC236}">
                <a16:creationId xmlns:a16="http://schemas.microsoft.com/office/drawing/2014/main" id="{FDE5E908-00FA-7F4D-B08C-C43059BA4B81}"/>
              </a:ext>
            </a:extLst>
          </p:cNvPr>
          <p:cNvSpPr>
            <a:spLocks noGrp="1"/>
          </p:cNvSpPr>
          <p:nvPr>
            <p:ph idx="1"/>
          </p:nvPr>
        </p:nvSpPr>
        <p:spPr/>
        <p:txBody>
          <a:bodyPr/>
          <a:lstStyle/>
          <a:p>
            <a:pPr>
              <a:lnSpc>
                <a:spcPct val="150000"/>
              </a:lnSpc>
            </a:pPr>
            <a:r>
              <a:rPr lang="zh-CN" altLang="en-US" dirty="0"/>
              <a:t>逻辑优化中间表示：快速、高效、能够反映最终映射后的代价</a:t>
            </a:r>
            <a:endParaRPr lang="en-US" altLang="zh-CN" dirty="0"/>
          </a:p>
          <a:p>
            <a:pPr lvl="1">
              <a:lnSpc>
                <a:spcPct val="150000"/>
              </a:lnSpc>
            </a:pPr>
            <a:r>
              <a:rPr lang="zh-CN" altLang="en-US" dirty="0"/>
              <a:t>两层逻辑：</a:t>
            </a:r>
            <a:r>
              <a:rPr lang="en-US" altLang="zh-CN" dirty="0"/>
              <a:t>SOP/POS</a:t>
            </a:r>
          </a:p>
          <a:p>
            <a:pPr lvl="1">
              <a:lnSpc>
                <a:spcPct val="150000"/>
              </a:lnSpc>
            </a:pPr>
            <a:r>
              <a:rPr lang="zh-CN" altLang="en-US" dirty="0"/>
              <a:t>多层逻辑：</a:t>
            </a:r>
            <a:r>
              <a:rPr lang="en-US" altLang="zh-CN" dirty="0"/>
              <a:t>DAG/Factored Forms</a:t>
            </a:r>
          </a:p>
          <a:p>
            <a:pPr lvl="1">
              <a:lnSpc>
                <a:spcPct val="150000"/>
              </a:lnSpc>
            </a:pPr>
            <a:r>
              <a:rPr lang="zh-CN" altLang="en-US" dirty="0"/>
              <a:t>基本单元</a:t>
            </a:r>
            <a:r>
              <a:rPr lang="en-US" altLang="zh-CN" dirty="0"/>
              <a:t>DAG</a:t>
            </a:r>
            <a:r>
              <a:rPr lang="zh-CN" altLang="en-US" dirty="0"/>
              <a:t>中间表示：</a:t>
            </a:r>
            <a:r>
              <a:rPr lang="en-US" altLang="zh-CN" dirty="0"/>
              <a:t>AIG/MIG</a:t>
            </a:r>
            <a:endParaRPr lang="zh-CN" altLang="en-US" dirty="0"/>
          </a:p>
          <a:p>
            <a:endParaRPr kumimoji="1" lang="zh-CN" altLang="en-US" dirty="0"/>
          </a:p>
        </p:txBody>
      </p:sp>
    </p:spTree>
    <p:extLst>
      <p:ext uri="{BB962C8B-B14F-4D97-AF65-F5344CB8AC3E}">
        <p14:creationId xmlns:p14="http://schemas.microsoft.com/office/powerpoint/2010/main" val="333609617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7F47E-EA99-9348-8D82-3692ADD5FA5E}"/>
              </a:ext>
            </a:extLst>
          </p:cNvPr>
          <p:cNvSpPr>
            <a:spLocks noGrp="1"/>
          </p:cNvSpPr>
          <p:nvPr>
            <p:ph type="title"/>
          </p:nvPr>
        </p:nvSpPr>
        <p:spPr/>
        <p:txBody>
          <a:bodyPr/>
          <a:lstStyle/>
          <a:p>
            <a:r>
              <a:rPr kumimoji="1" lang="zh-CN" altLang="en-US" dirty="0"/>
              <a:t>两层逻辑优化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A4E9D-9D2C-3045-B77C-2C4E96A8D4E0}"/>
                  </a:ext>
                </a:extLst>
              </p:cNvPr>
              <p:cNvSpPr>
                <a:spLocks noGrp="1"/>
              </p:cNvSpPr>
              <p:nvPr>
                <p:ph idx="1"/>
              </p:nvPr>
            </p:nvSpPr>
            <p:spPr/>
            <p:txBody>
              <a:bodyPr/>
              <a:lstStyle/>
              <a:p>
                <a:pPr>
                  <a:lnSpc>
                    <a:spcPct val="150000"/>
                  </a:lnSpc>
                </a:pPr>
                <a:r>
                  <a:rPr lang="zh-CN" altLang="zh-CN" sz="2400" dirty="0"/>
                  <a:t>两层逻辑是最为经典的逻辑函数表达形式，可以分为</a:t>
                </a:r>
                <a:r>
                  <a:rPr lang="en-US" altLang="zh-CN" sz="2400" dirty="0"/>
                  <a:t>SOP(Sum of  Products)</a:t>
                </a:r>
                <a:r>
                  <a:rPr lang="zh-CN" altLang="zh-CN" sz="2400" dirty="0"/>
                  <a:t>以及</a:t>
                </a:r>
                <a:r>
                  <a:rPr lang="en-US" altLang="zh-CN" sz="2400" dirty="0"/>
                  <a:t>POS(Product of Sums)</a:t>
                </a:r>
                <a:r>
                  <a:rPr lang="zh-CN" altLang="zh-CN" sz="2400" dirty="0"/>
                  <a:t>。</a:t>
                </a:r>
                <a:r>
                  <a:rPr lang="en-US" altLang="zh-CN" sz="2400" dirty="0"/>
                  <a:t>SOP</a:t>
                </a:r>
                <a:r>
                  <a:rPr lang="zh-CN" altLang="zh-CN" sz="2400" dirty="0"/>
                  <a:t>形式将逻辑函数表示为多个输入项或输入项求反相与后再或的形式，例如：</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𝑐</m:t>
                          </m:r>
                        </m:e>
                      </m:d>
                      <m:r>
                        <a:rPr lang="en-US" altLang="zh-CN" sz="2400" i="1">
                          <a:latin typeface="Cambria Math" panose="02040503050406030204" pitchFamily="18" charset="0"/>
                        </a:rPr>
                        <m:t>=</m:t>
                      </m:r>
                      <m:r>
                        <a:rPr lang="en-US" altLang="zh-CN" sz="2400" i="1">
                          <a:latin typeface="Cambria Math" panose="02040503050406030204" pitchFamily="18" charset="0"/>
                        </a:rPr>
                        <m:t>𝑎𝑏</m:t>
                      </m:r>
                      <m:r>
                        <a:rPr lang="en-US" altLang="zh-CN" sz="2400" i="1">
                          <a:latin typeface="Cambria Math" panose="02040503050406030204" pitchFamily="18" charset="0"/>
                        </a:rPr>
                        <m:t>+</m:t>
                      </m:r>
                      <m:r>
                        <a:rPr lang="en-US" altLang="zh-CN" sz="2400" i="1">
                          <a:latin typeface="Cambria Math" panose="02040503050406030204" pitchFamily="18" charset="0"/>
                        </a:rPr>
                        <m:t>𝑏𝑐</m:t>
                      </m:r>
                      <m:r>
                        <a:rPr lang="en-US" altLang="zh-CN" sz="2400" i="1">
                          <a:latin typeface="Cambria Math" panose="02040503050406030204" pitchFamily="18" charset="0"/>
                        </a:rPr>
                        <m:t>+</m:t>
                      </m:r>
                      <m:r>
                        <a:rPr lang="en-US" altLang="zh-CN" sz="2400" i="1">
                          <a:latin typeface="Cambria Math" panose="02040503050406030204" pitchFamily="18" charset="0"/>
                        </a:rPr>
                        <m:t>𝑎</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𝑐</m:t>
                          </m:r>
                        </m:e>
                      </m:acc>
                    </m:oMath>
                  </m:oMathPara>
                </a14:m>
                <a:endParaRPr lang="zh-CN" altLang="zh-CN" sz="2400" dirty="0"/>
              </a:p>
              <a:p>
                <a:pPr>
                  <a:lnSpc>
                    <a:spcPct val="150000"/>
                  </a:lnSpc>
                </a:pPr>
                <a:r>
                  <a:rPr lang="en-US" altLang="zh-CN" sz="2400" dirty="0"/>
                  <a:t>POS</a:t>
                </a:r>
                <a:r>
                  <a:rPr lang="zh-CN" altLang="zh-CN" sz="2400" dirty="0"/>
                  <a:t>的表达形式则相反，将逻辑函数表示为多个输入项或输入项求反求或之后再向与的形式，例如：</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𝑐</m:t>
                          </m:r>
                        </m:e>
                      </m:d>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𝑐</m:t>
                          </m:r>
                        </m:e>
                      </m:acc>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oMath>
                  </m:oMathPara>
                </a14:m>
                <a:endParaRPr lang="zh-CN" altLang="zh-CN" sz="2400" dirty="0"/>
              </a:p>
              <a:p>
                <a:pPr>
                  <a:lnSpc>
                    <a:spcPct val="150000"/>
                  </a:lnSpc>
                </a:pPr>
                <a:r>
                  <a:rPr lang="zh-CN" altLang="en-US" sz="2400" dirty="0"/>
                  <a:t>这里</a:t>
                </a:r>
                <a:r>
                  <a:rPr lang="zh-CN" altLang="zh-CN" sz="2400" dirty="0"/>
                  <a:t>考虑</a:t>
                </a:r>
                <a:r>
                  <a:rPr lang="en-US" altLang="zh-CN" sz="2400" dirty="0"/>
                  <a:t>SOP</a:t>
                </a:r>
                <a:r>
                  <a:rPr lang="zh-CN" altLang="zh-CN" sz="2400" dirty="0"/>
                  <a:t>的形式，</a:t>
                </a:r>
                <a:r>
                  <a:rPr lang="en-US" altLang="zh-CN" sz="2400" dirty="0"/>
                  <a:t>POS</a:t>
                </a:r>
                <a:r>
                  <a:rPr lang="zh-CN" altLang="zh-CN" sz="2400" dirty="0"/>
                  <a:t>的形式通过德·摩根定理可以转换为积之和的形式</a:t>
                </a:r>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074A4E9D-9D2C-3045-B77C-2C4E96A8D4E0}"/>
                  </a:ext>
                </a:extLst>
              </p:cNvPr>
              <p:cNvSpPr>
                <a:spLocks noGrp="1" noRot="1" noChangeAspect="1" noMove="1" noResize="1" noEditPoints="1" noAdjustHandles="1" noChangeArrowheads="1" noChangeShapeType="1" noTextEdit="1"/>
              </p:cNvSpPr>
              <p:nvPr>
                <p:ph idx="1"/>
              </p:nvPr>
            </p:nvSpPr>
            <p:spPr>
              <a:blipFill>
                <a:blip r:embed="rId2"/>
                <a:stretch>
                  <a:fillRect l="-694" r="-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85099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数字集成电路设计自动化基础</a:t>
            </a:r>
            <a:endParaRPr lang="zh-CN"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7010271-71BC-FD64-913D-767ED87A6B4F}"/>
              </a:ext>
            </a:extLst>
          </p:cNvPr>
          <p:cNvSpPr txBox="1"/>
          <p:nvPr/>
        </p:nvSpPr>
        <p:spPr>
          <a:xfrm>
            <a:off x="713132" y="982895"/>
            <a:ext cx="10297413" cy="6128601"/>
          </a:xfrm>
          <a:prstGeom prst="rect">
            <a:avLst/>
          </a:prstGeom>
          <a:noFill/>
        </p:spPr>
        <p:txBody>
          <a:bodyPr wrap="square">
            <a:spAutoFit/>
          </a:bodyPr>
          <a:lstStyle/>
          <a:p>
            <a:pPr lvl="0" algn="just">
              <a:lnSpc>
                <a:spcPct val="130000"/>
              </a:lnSpc>
            </a:pPr>
            <a:r>
              <a:rPr lang="zh-CN" altLang="zh-CN" b="1" u="sng" kern="100" dirty="0">
                <a:effectLst/>
                <a:latin typeface="SimHei" panose="02010609060101010101" pitchFamily="49" charset="-122"/>
                <a:ea typeface="SimHei" panose="02010609060101010101" pitchFamily="49" charset="-122"/>
              </a:rPr>
              <a:t>第</a:t>
            </a:r>
            <a:r>
              <a:rPr lang="en-US" altLang="zh-CN" b="1" u="sng" kern="100" dirty="0">
                <a:effectLst/>
                <a:latin typeface="SimHei" panose="02010609060101010101" pitchFamily="49" charset="-122"/>
                <a:ea typeface="SimHei" panose="02010609060101010101" pitchFamily="49" charset="-122"/>
              </a:rPr>
              <a:t>13</a:t>
            </a:r>
            <a:r>
              <a:rPr lang="zh-CN" altLang="zh-CN" b="1" u="sng" kern="100" dirty="0">
                <a:effectLst/>
                <a:latin typeface="SimHei" panose="02010609060101010101" pitchFamily="49" charset="-122"/>
                <a:ea typeface="SimHei" panose="02010609060101010101" pitchFamily="49" charset="-122"/>
              </a:rPr>
              <a:t>周</a:t>
            </a:r>
            <a:r>
              <a:rPr lang="zh-CN" altLang="zh-CN" kern="100" dirty="0">
                <a:effectLst/>
                <a:latin typeface="SimHei" panose="02010609060101010101" pitchFamily="49" charset="-122"/>
                <a:ea typeface="SimHei" panose="02010609060101010101" pitchFamily="49" charset="-122"/>
              </a:rPr>
              <a:t>：物理设计中的布图规划算法。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第一节课：正则波兰表达式方法、整数线性规划方法；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第二节课：序列对方法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a:t>
            </a:r>
            <a:r>
              <a:rPr lang="en-US" altLang="zh-CN" sz="1800" kern="100" dirty="0">
                <a:effectLst/>
                <a:latin typeface="SimHei" panose="02010609060101010101" pitchFamily="49" charset="-122"/>
                <a:ea typeface="SimHei" panose="02010609060101010101" pitchFamily="49" charset="-122"/>
              </a:rPr>
              <a:t>B*</a:t>
            </a:r>
            <a:r>
              <a:rPr lang="zh-CN" altLang="zh-CN" sz="1800" kern="100" dirty="0">
                <a:effectLst/>
                <a:latin typeface="SimHei" panose="02010609060101010101" pitchFamily="49" charset="-122"/>
                <a:ea typeface="SimHei" panose="02010609060101010101" pitchFamily="49" charset="-122"/>
              </a:rPr>
              <a:t>树系列方法。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14</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：物理设计中的布局算法。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第一节课：布局的基本概念；</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第二节课：基于模拟退火的布局算法；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第三节课：基于划分的布局算法；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15</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：物理设计中的布局算法。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第一节课：解析布局算法；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第二节课：解析布局算法；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第三节课：详细布局方法。</a:t>
            </a:r>
          </a:p>
          <a:p>
            <a:pPr lvl="0" algn="just">
              <a:lnSpc>
                <a:spcPct val="130000"/>
              </a:lnSpc>
            </a:pPr>
            <a:r>
              <a:rPr lang="zh-CN" altLang="zh-CN" sz="1800" b="1" u="sng" kern="100" dirty="0">
                <a:effectLst/>
                <a:latin typeface="SimHei" panose="02010609060101010101" pitchFamily="49" charset="-122"/>
                <a:ea typeface="SimHei" panose="02010609060101010101" pitchFamily="49" charset="-122"/>
              </a:rPr>
              <a:t>第</a:t>
            </a:r>
            <a:r>
              <a:rPr lang="en-US" altLang="zh-CN" sz="1800" b="1" u="sng" kern="100" dirty="0">
                <a:effectLst/>
                <a:latin typeface="SimHei" panose="02010609060101010101" pitchFamily="49" charset="-122"/>
                <a:ea typeface="SimHei" panose="02010609060101010101" pitchFamily="49" charset="-122"/>
              </a:rPr>
              <a:t>16</a:t>
            </a:r>
            <a:r>
              <a:rPr lang="zh-CN" altLang="zh-CN" sz="1800" b="1" u="sng" kern="100" dirty="0">
                <a:effectLst/>
                <a:latin typeface="SimHei" panose="02010609060101010101" pitchFamily="49" charset="-122"/>
                <a:ea typeface="SimHei" panose="02010609060101010101" pitchFamily="49" charset="-122"/>
              </a:rPr>
              <a:t>周</a:t>
            </a:r>
            <a:r>
              <a:rPr lang="zh-CN" altLang="zh-CN" sz="1800" kern="100" dirty="0">
                <a:effectLst/>
                <a:latin typeface="SimHei" panose="02010609060101010101" pitchFamily="49" charset="-122"/>
                <a:ea typeface="SimHei" panose="02010609060101010101" pitchFamily="49" charset="-122"/>
              </a:rPr>
              <a:t>：物理设计中的布线算法。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第一节课：布线的基本概念； </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第二节课：全局布线算法；</a:t>
            </a:r>
          </a:p>
          <a:p>
            <a:pPr marL="266700" algn="just">
              <a:lnSpc>
                <a:spcPct val="130000"/>
              </a:lnSpc>
            </a:pPr>
            <a:r>
              <a:rPr lang="zh-CN" altLang="zh-CN" sz="1800" kern="100" dirty="0">
                <a:effectLst/>
                <a:latin typeface="SimHei" panose="02010609060101010101" pitchFamily="49" charset="-122"/>
                <a:ea typeface="SimHei" panose="02010609060101010101" pitchFamily="49" charset="-122"/>
              </a:rPr>
              <a:t>第三节课：详细布线算法。</a:t>
            </a:r>
          </a:p>
          <a:p>
            <a:pPr>
              <a:lnSpc>
                <a:spcPct val="130000"/>
              </a:lnSpc>
            </a:pPr>
            <a:endParaRPr lang="zh-CN" altLang="en-US" sz="16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28821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2A0490-8A7F-954C-933F-D0E30EEA8CF0}"/>
              </a:ext>
            </a:extLst>
          </p:cNvPr>
          <p:cNvSpPr>
            <a:spLocks noGrp="1"/>
          </p:cNvSpPr>
          <p:nvPr>
            <p:ph type="title"/>
          </p:nvPr>
        </p:nvSpPr>
        <p:spPr/>
        <p:txBody>
          <a:bodyPr/>
          <a:lstStyle/>
          <a:p>
            <a:r>
              <a:rPr lang="en-US" altLang="zh-CN" dirty="0"/>
              <a:t>Quine-McCluskey</a:t>
            </a:r>
            <a:r>
              <a:rPr lang="zh-CN" altLang="en-US" dirty="0"/>
              <a:t>算法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072684-7CA9-074B-88D0-A61379F887EF}"/>
                  </a:ext>
                </a:extLst>
              </p:cNvPr>
              <p:cNvSpPr>
                <a:spLocks noGrp="1"/>
              </p:cNvSpPr>
              <p:nvPr>
                <p:ph idx="1"/>
              </p:nvPr>
            </p:nvSpPr>
            <p:spPr/>
            <p:txBody>
              <a:bodyPr/>
              <a:lstStyle/>
              <a:p>
                <a:r>
                  <a:rPr lang="en-US" altLang="zh-CN" sz="2800" dirty="0"/>
                  <a:t>Quine-McCluskey</a:t>
                </a:r>
                <a:r>
                  <a:rPr lang="zh-CN" altLang="zh-CN" sz="2800" dirty="0"/>
                  <a:t>是一种精确两级逻辑最优化的方法</a:t>
                </a:r>
                <a:endParaRPr lang="en-US" altLang="zh-CN" sz="2800" dirty="0"/>
              </a:p>
              <a:p>
                <a:pPr lvl="1"/>
                <a:r>
                  <a:rPr lang="zh-CN" altLang="zh-CN" sz="2400" dirty="0"/>
                  <a:t>首先寻找质蕴含项，</a:t>
                </a:r>
                <a:endParaRPr lang="en-US" altLang="zh-CN" sz="2400" dirty="0"/>
              </a:p>
              <a:p>
                <a:pPr lvl="1"/>
                <a:r>
                  <a:rPr lang="zh-CN" altLang="en-US" sz="2400" dirty="0"/>
                  <a:t>然后</a:t>
                </a:r>
                <a:r>
                  <a:rPr lang="zh-CN" altLang="zh-CN" sz="2400" dirty="0"/>
                  <a:t>从质蕴含项中选择最少数目项来覆盖所有的最小项 </a:t>
                </a:r>
                <a:endParaRPr lang="en-US" altLang="zh-CN" sz="2400" dirty="0"/>
              </a:p>
              <a:p>
                <a:r>
                  <a:rPr lang="zh-CN" altLang="en-US" sz="2800" dirty="0"/>
                  <a:t>寻找质蕴含项选择向量</a:t>
                </a:r>
                <a14:m>
                  <m:oMath xmlns:m="http://schemas.openxmlformats.org/officeDocument/2006/math">
                    <m:r>
                      <a:rPr lang="en-US" altLang="zh-CN" sz="2800" b="1" i="1">
                        <a:latin typeface="Cambria Math" panose="02040503050406030204" pitchFamily="18" charset="0"/>
                      </a:rPr>
                      <m:t>𝒙</m:t>
                    </m:r>
                  </m:oMath>
                </a14:m>
                <a:r>
                  <a:rPr lang="zh-CN" altLang="en-US" sz="2800" dirty="0"/>
                  <a:t>，使得</a:t>
                </a: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𝐴</m:t>
                      </m:r>
                      <m:r>
                        <a:rPr lang="en-US" altLang="zh-CN" sz="2800" b="1" i="1">
                          <a:latin typeface="Cambria Math" panose="02040503050406030204" pitchFamily="18" charset="0"/>
                        </a:rPr>
                        <m:t>𝒙</m:t>
                      </m:r>
                      <m:r>
                        <a:rPr lang="en-US" altLang="zh-CN" sz="2800"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oMath>
                  </m:oMathPara>
                </a14:m>
                <a:endParaRPr lang="en-US" altLang="zh-CN" sz="2800" b="1" dirty="0"/>
              </a:p>
              <a:p>
                <a:r>
                  <a:rPr lang="zh-CN" altLang="en-US" sz="2800" dirty="0"/>
                  <a:t>矩阵规模指数膨胀，无法求解大规模问题</a:t>
                </a:r>
              </a:p>
              <a:p>
                <a:pPr marL="0" indent="0">
                  <a:buNone/>
                </a:pPr>
                <a:endParaRPr lang="en-US" altLang="zh-CN" sz="2800" b="1" dirty="0"/>
              </a:p>
              <a:p>
                <a:pPr lvl="1"/>
                <a:endParaRPr kumimoji="1" lang="zh-CN" altLang="en-US" sz="2400" dirty="0"/>
              </a:p>
            </p:txBody>
          </p:sp>
        </mc:Choice>
        <mc:Fallback xmlns="">
          <p:sp>
            <p:nvSpPr>
              <p:cNvPr id="3" name="内容占位符 2">
                <a:extLst>
                  <a:ext uri="{FF2B5EF4-FFF2-40B4-BE49-F238E27FC236}">
                    <a16:creationId xmlns:a16="http://schemas.microsoft.com/office/drawing/2014/main" id="{6B072684-7CA9-074B-88D0-A61379F887EF}"/>
                  </a:ext>
                </a:extLst>
              </p:cNvPr>
              <p:cNvSpPr>
                <a:spLocks noGrp="1" noRot="1" noChangeAspect="1" noMove="1" noResize="1" noEditPoints="1" noAdjustHandles="1" noChangeArrowheads="1" noChangeShapeType="1" noTextEdit="1"/>
              </p:cNvSpPr>
              <p:nvPr>
                <p:ph idx="1"/>
              </p:nvPr>
            </p:nvSpPr>
            <p:spPr>
              <a:blipFill>
                <a:blip r:embed="rId2"/>
                <a:stretch>
                  <a:fillRect l="-925" t="-1579"/>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CECE6378-92E8-3449-A5CD-8B874CDCCD8C}"/>
              </a:ext>
            </a:extLst>
          </p:cNvPr>
          <p:cNvSpPr>
            <a:spLocks noChangeArrowheads="1"/>
          </p:cNvSpPr>
          <p:nvPr/>
        </p:nvSpPr>
        <p:spPr bwMode="blackWhite">
          <a:xfrm>
            <a:off x="8036442" y="4551040"/>
            <a:ext cx="3581400" cy="1905000"/>
          </a:xfrm>
          <a:prstGeom prst="rect">
            <a:avLst/>
          </a:prstGeom>
          <a:solidFill>
            <a:srgbClr val="FF33CC"/>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 name="Text Box 5">
            <a:extLst>
              <a:ext uri="{FF2B5EF4-FFF2-40B4-BE49-F238E27FC236}">
                <a16:creationId xmlns:a16="http://schemas.microsoft.com/office/drawing/2014/main" id="{1834B1D3-F005-0640-A0F0-19EC6607AFE4}"/>
              </a:ext>
            </a:extLst>
          </p:cNvPr>
          <p:cNvSpPr txBox="1">
            <a:spLocks noChangeArrowheads="1"/>
          </p:cNvSpPr>
          <p:nvPr/>
        </p:nvSpPr>
        <p:spPr bwMode="blackWhite">
          <a:xfrm>
            <a:off x="9947792" y="5541640"/>
            <a:ext cx="3111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rPr>
              <a:t>0</a:t>
            </a:r>
          </a:p>
        </p:txBody>
      </p:sp>
      <p:sp>
        <p:nvSpPr>
          <p:cNvPr id="6" name="Text Box 6">
            <a:extLst>
              <a:ext uri="{FF2B5EF4-FFF2-40B4-BE49-F238E27FC236}">
                <a16:creationId xmlns:a16="http://schemas.microsoft.com/office/drawing/2014/main" id="{5CE036E9-B165-6640-B520-5FEFC5B10015}"/>
              </a:ext>
            </a:extLst>
          </p:cNvPr>
          <p:cNvSpPr txBox="1">
            <a:spLocks noChangeArrowheads="1"/>
          </p:cNvSpPr>
          <p:nvPr/>
        </p:nvSpPr>
        <p:spPr bwMode="blackWhite">
          <a:xfrm>
            <a:off x="8804792" y="4779640"/>
            <a:ext cx="3111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rPr>
              <a:t>1</a:t>
            </a:r>
          </a:p>
        </p:txBody>
      </p:sp>
      <p:sp>
        <p:nvSpPr>
          <p:cNvPr id="7" name="Text Box 7">
            <a:extLst>
              <a:ext uri="{FF2B5EF4-FFF2-40B4-BE49-F238E27FC236}">
                <a16:creationId xmlns:a16="http://schemas.microsoft.com/office/drawing/2014/main" id="{DFFBB16B-6A75-A145-9C67-AE39BB325705}"/>
              </a:ext>
            </a:extLst>
          </p:cNvPr>
          <p:cNvSpPr txBox="1">
            <a:spLocks noChangeArrowheads="1"/>
          </p:cNvSpPr>
          <p:nvPr/>
        </p:nvSpPr>
        <p:spPr bwMode="blackWhite">
          <a:xfrm>
            <a:off x="11090792" y="5313040"/>
            <a:ext cx="3111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rPr>
              <a:t>0</a:t>
            </a:r>
          </a:p>
        </p:txBody>
      </p:sp>
      <p:sp>
        <p:nvSpPr>
          <p:cNvPr id="8" name="Text Box 8">
            <a:extLst>
              <a:ext uri="{FF2B5EF4-FFF2-40B4-BE49-F238E27FC236}">
                <a16:creationId xmlns:a16="http://schemas.microsoft.com/office/drawing/2014/main" id="{72B1C38C-3F55-BF44-8AD3-657F630681A5}"/>
              </a:ext>
            </a:extLst>
          </p:cNvPr>
          <p:cNvSpPr txBox="1">
            <a:spLocks noChangeArrowheads="1"/>
          </p:cNvSpPr>
          <p:nvPr/>
        </p:nvSpPr>
        <p:spPr bwMode="blackWhite">
          <a:xfrm>
            <a:off x="10862192" y="4627240"/>
            <a:ext cx="3111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rPr>
              <a:t>0</a:t>
            </a:r>
          </a:p>
        </p:txBody>
      </p:sp>
      <p:sp>
        <p:nvSpPr>
          <p:cNvPr id="9" name="Text Box 9">
            <a:extLst>
              <a:ext uri="{FF2B5EF4-FFF2-40B4-BE49-F238E27FC236}">
                <a16:creationId xmlns:a16="http://schemas.microsoft.com/office/drawing/2014/main" id="{1FB251BF-1EB7-D74C-82EC-C03AC07D5E4E}"/>
              </a:ext>
            </a:extLst>
          </p:cNvPr>
          <p:cNvSpPr txBox="1">
            <a:spLocks noChangeArrowheads="1"/>
          </p:cNvSpPr>
          <p:nvPr/>
        </p:nvSpPr>
        <p:spPr bwMode="blackWhite">
          <a:xfrm>
            <a:off x="10633592" y="5846440"/>
            <a:ext cx="3111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rPr>
              <a:t>1</a:t>
            </a:r>
          </a:p>
        </p:txBody>
      </p:sp>
      <p:sp>
        <p:nvSpPr>
          <p:cNvPr id="10" name="Text Box 10">
            <a:extLst>
              <a:ext uri="{FF2B5EF4-FFF2-40B4-BE49-F238E27FC236}">
                <a16:creationId xmlns:a16="http://schemas.microsoft.com/office/drawing/2014/main" id="{499CDCDF-2F80-DE49-97AB-1589FF766ABF}"/>
              </a:ext>
            </a:extLst>
          </p:cNvPr>
          <p:cNvSpPr txBox="1">
            <a:spLocks noChangeArrowheads="1"/>
          </p:cNvSpPr>
          <p:nvPr/>
        </p:nvSpPr>
        <p:spPr bwMode="blackWhite">
          <a:xfrm>
            <a:off x="8271392" y="5846440"/>
            <a:ext cx="3111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rPr>
              <a:t>0</a:t>
            </a:r>
          </a:p>
        </p:txBody>
      </p:sp>
      <p:sp>
        <p:nvSpPr>
          <p:cNvPr id="11" name="Text Box 11">
            <a:extLst>
              <a:ext uri="{FF2B5EF4-FFF2-40B4-BE49-F238E27FC236}">
                <a16:creationId xmlns:a16="http://schemas.microsoft.com/office/drawing/2014/main" id="{26C2942B-3839-D942-A632-9B8C5FE42D19}"/>
              </a:ext>
            </a:extLst>
          </p:cNvPr>
          <p:cNvSpPr txBox="1">
            <a:spLocks noChangeArrowheads="1"/>
          </p:cNvSpPr>
          <p:nvPr/>
        </p:nvSpPr>
        <p:spPr bwMode="auto">
          <a:xfrm>
            <a:off x="9447730" y="4170040"/>
            <a:ext cx="585787"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sym typeface="Symbol" pitchFamily="2" charset="2"/>
              </a:rPr>
              <a:t>3</a:t>
            </a:r>
            <a:r>
              <a:rPr lang="en-US" altLang="zh-CN" sz="1800" baseline="30000">
                <a:ea typeface="宋体" panose="02010600030101010101" pitchFamily="2" charset="-122"/>
                <a:sym typeface="Symbol" pitchFamily="2" charset="2"/>
              </a:rPr>
              <a:t>n</a:t>
            </a:r>
            <a:r>
              <a:rPr lang="en-US" altLang="zh-CN" sz="1800">
                <a:ea typeface="宋体" panose="02010600030101010101" pitchFamily="2" charset="-122"/>
                <a:sym typeface="Symbol" pitchFamily="2" charset="2"/>
              </a:rPr>
              <a:t>/n</a:t>
            </a:r>
          </a:p>
        </p:txBody>
      </p:sp>
      <p:sp>
        <p:nvSpPr>
          <p:cNvPr id="12" name="Text Box 12">
            <a:extLst>
              <a:ext uri="{FF2B5EF4-FFF2-40B4-BE49-F238E27FC236}">
                <a16:creationId xmlns:a16="http://schemas.microsoft.com/office/drawing/2014/main" id="{1CE3C8AB-FD48-4040-838E-13D7857E82D4}"/>
              </a:ext>
            </a:extLst>
          </p:cNvPr>
          <p:cNvSpPr txBox="1">
            <a:spLocks noChangeArrowheads="1"/>
          </p:cNvSpPr>
          <p:nvPr/>
        </p:nvSpPr>
        <p:spPr bwMode="auto">
          <a:xfrm>
            <a:off x="6461642" y="5313040"/>
            <a:ext cx="11239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solidFill>
                  <a:schemeClr val="tx2"/>
                </a:solidFill>
                <a:ea typeface="宋体" panose="02010600030101010101" pitchFamily="2" charset="-122"/>
              </a:rPr>
              <a:t>minterms</a:t>
            </a:r>
          </a:p>
        </p:txBody>
      </p:sp>
      <p:sp>
        <p:nvSpPr>
          <p:cNvPr id="13" name="Text Box 13">
            <a:extLst>
              <a:ext uri="{FF2B5EF4-FFF2-40B4-BE49-F238E27FC236}">
                <a16:creationId xmlns:a16="http://schemas.microsoft.com/office/drawing/2014/main" id="{55A059C5-02D7-FF41-A686-0F1061E7E030}"/>
              </a:ext>
            </a:extLst>
          </p:cNvPr>
          <p:cNvSpPr txBox="1">
            <a:spLocks noChangeArrowheads="1"/>
          </p:cNvSpPr>
          <p:nvPr/>
        </p:nvSpPr>
        <p:spPr bwMode="auto">
          <a:xfrm>
            <a:off x="9266755" y="3789040"/>
            <a:ext cx="8699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solidFill>
                  <a:schemeClr val="tx2"/>
                </a:solidFill>
                <a:ea typeface="宋体" panose="02010600030101010101" pitchFamily="2" charset="-122"/>
              </a:rPr>
              <a:t>primes</a:t>
            </a:r>
          </a:p>
        </p:txBody>
      </p:sp>
      <p:sp>
        <p:nvSpPr>
          <p:cNvPr id="14" name="Text Box 14">
            <a:extLst>
              <a:ext uri="{FF2B5EF4-FFF2-40B4-BE49-F238E27FC236}">
                <a16:creationId xmlns:a16="http://schemas.microsoft.com/office/drawing/2014/main" id="{7D5005CF-749A-344E-A34A-506FF71A787A}"/>
              </a:ext>
            </a:extLst>
          </p:cNvPr>
          <p:cNvSpPr txBox="1">
            <a:spLocks noChangeArrowheads="1"/>
          </p:cNvSpPr>
          <p:nvPr/>
        </p:nvSpPr>
        <p:spPr bwMode="auto">
          <a:xfrm>
            <a:off x="7596705" y="5313040"/>
            <a:ext cx="395287"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ea typeface="宋体" panose="02010600030101010101" pitchFamily="2" charset="-122"/>
                <a:sym typeface="Symbol" pitchFamily="2" charset="2"/>
              </a:rPr>
              <a:t>2</a:t>
            </a:r>
            <a:r>
              <a:rPr lang="en-US" altLang="zh-CN" sz="1800" baseline="30000">
                <a:ea typeface="宋体" panose="02010600030101010101" pitchFamily="2" charset="-122"/>
                <a:sym typeface="Symbol" pitchFamily="2" charset="2"/>
              </a:rPr>
              <a:t>n</a:t>
            </a:r>
          </a:p>
        </p:txBody>
      </p:sp>
      <p:sp>
        <p:nvSpPr>
          <p:cNvPr id="15" name="Line 15">
            <a:extLst>
              <a:ext uri="{FF2B5EF4-FFF2-40B4-BE49-F238E27FC236}">
                <a16:creationId xmlns:a16="http://schemas.microsoft.com/office/drawing/2014/main" id="{E57C216F-5CCD-674E-A7C0-28F46FEC2659}"/>
              </a:ext>
            </a:extLst>
          </p:cNvPr>
          <p:cNvSpPr>
            <a:spLocks noChangeShapeType="1"/>
          </p:cNvSpPr>
          <p:nvPr/>
        </p:nvSpPr>
        <p:spPr bwMode="auto">
          <a:xfrm>
            <a:off x="10093842" y="4322440"/>
            <a:ext cx="1524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16">
            <a:extLst>
              <a:ext uri="{FF2B5EF4-FFF2-40B4-BE49-F238E27FC236}">
                <a16:creationId xmlns:a16="http://schemas.microsoft.com/office/drawing/2014/main" id="{534FF223-7171-5E4B-A8CF-9B56B692E220}"/>
              </a:ext>
            </a:extLst>
          </p:cNvPr>
          <p:cNvSpPr>
            <a:spLocks noChangeShapeType="1"/>
          </p:cNvSpPr>
          <p:nvPr/>
        </p:nvSpPr>
        <p:spPr bwMode="auto">
          <a:xfrm flipH="1">
            <a:off x="8036442" y="4322440"/>
            <a:ext cx="1371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17">
            <a:extLst>
              <a:ext uri="{FF2B5EF4-FFF2-40B4-BE49-F238E27FC236}">
                <a16:creationId xmlns:a16="http://schemas.microsoft.com/office/drawing/2014/main" id="{2C37AE67-201B-2F43-B09E-1AA1AE70C8DF}"/>
              </a:ext>
            </a:extLst>
          </p:cNvPr>
          <p:cNvSpPr>
            <a:spLocks noChangeShapeType="1"/>
          </p:cNvSpPr>
          <p:nvPr/>
        </p:nvSpPr>
        <p:spPr bwMode="auto">
          <a:xfrm flipV="1">
            <a:off x="7731642" y="455104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18">
            <a:extLst>
              <a:ext uri="{FF2B5EF4-FFF2-40B4-BE49-F238E27FC236}">
                <a16:creationId xmlns:a16="http://schemas.microsoft.com/office/drawing/2014/main" id="{908D168C-B387-BD4B-A3F4-1C30F8A1F622}"/>
              </a:ext>
            </a:extLst>
          </p:cNvPr>
          <p:cNvSpPr>
            <a:spLocks noChangeShapeType="1"/>
          </p:cNvSpPr>
          <p:nvPr/>
        </p:nvSpPr>
        <p:spPr bwMode="auto">
          <a:xfrm>
            <a:off x="7731642" y="561784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5199367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BA078-86DD-F64A-9C13-299EEC04C767}"/>
              </a:ext>
            </a:extLst>
          </p:cNvPr>
          <p:cNvSpPr>
            <a:spLocks noGrp="1"/>
          </p:cNvSpPr>
          <p:nvPr>
            <p:ph type="title"/>
          </p:nvPr>
        </p:nvSpPr>
        <p:spPr/>
        <p:txBody>
          <a:bodyPr/>
          <a:lstStyle/>
          <a:p>
            <a:r>
              <a:rPr kumimoji="1" lang="zh-CN" altLang="en-US" dirty="0"/>
              <a:t>最小覆盖的求解方法</a:t>
            </a:r>
            <a:r>
              <a:rPr kumimoji="1" lang="en-US" altLang="zh-CN" dirty="0"/>
              <a:t>—</a:t>
            </a:r>
            <a:r>
              <a:rPr kumimoji="1" lang="zh-CN" altLang="en-US" dirty="0"/>
              <a:t>分支定界</a:t>
            </a:r>
          </a:p>
        </p:txBody>
      </p:sp>
      <p:sp>
        <p:nvSpPr>
          <p:cNvPr id="3" name="内容占位符 2">
            <a:extLst>
              <a:ext uri="{FF2B5EF4-FFF2-40B4-BE49-F238E27FC236}">
                <a16:creationId xmlns:a16="http://schemas.microsoft.com/office/drawing/2014/main" id="{3B9DAB5C-837E-244A-ACEB-907344770A54}"/>
              </a:ext>
            </a:extLst>
          </p:cNvPr>
          <p:cNvSpPr>
            <a:spLocks noGrp="1"/>
          </p:cNvSpPr>
          <p:nvPr>
            <p:ph idx="1"/>
          </p:nvPr>
        </p:nvSpPr>
        <p:spPr>
          <a:xfrm>
            <a:off x="625936" y="1268760"/>
            <a:ext cx="10972800" cy="4813300"/>
          </a:xfrm>
        </p:spPr>
        <p:txBody>
          <a:bodyPr/>
          <a:lstStyle/>
          <a:p>
            <a:r>
              <a:rPr kumimoji="1" lang="zh-CN" altLang="en-US" sz="2000" dirty="0"/>
              <a:t>对每一列元素，选择或不选择进行分支，通过覆盖数估计来定界</a:t>
            </a:r>
            <a:endParaRPr kumimoji="1" lang="en-US" altLang="zh-CN" sz="2000" dirty="0"/>
          </a:p>
          <a:p>
            <a:r>
              <a:rPr lang="en-US" altLang="zh-CN" sz="2000" dirty="0"/>
              <a:t>x</a:t>
            </a:r>
            <a:r>
              <a:rPr lang="zh-CN" altLang="en-US" sz="2000" dirty="0"/>
              <a:t>表示当前解，</a:t>
            </a:r>
            <a:r>
              <a:rPr lang="en-US" altLang="zh-CN" sz="2000" dirty="0"/>
              <a:t>b</a:t>
            </a:r>
            <a:r>
              <a:rPr lang="zh-CN" altLang="en-US" sz="2000" dirty="0"/>
              <a:t>表示最优解。</a:t>
            </a:r>
            <a:r>
              <a:rPr kumimoji="1" lang="zh-CN" altLang="en-US" sz="2000" dirty="0"/>
              <a:t>初始时，</a:t>
            </a:r>
            <a:r>
              <a:rPr kumimoji="1" lang="en-US" altLang="zh-CN" sz="2000" dirty="0"/>
              <a:t>b</a:t>
            </a:r>
            <a:r>
              <a:rPr kumimoji="1" lang="zh-CN" altLang="en-US" sz="2000" dirty="0"/>
              <a:t>为全</a:t>
            </a:r>
            <a:r>
              <a:rPr kumimoji="1" lang="en-US" altLang="zh-CN" sz="2000" dirty="0"/>
              <a:t>1</a:t>
            </a:r>
            <a:r>
              <a:rPr kumimoji="1" lang="zh-CN" altLang="en-US" sz="2000" dirty="0"/>
              <a:t>，</a:t>
            </a:r>
            <a:r>
              <a:rPr kumimoji="1" lang="en-US" altLang="zh-CN" sz="2000" dirty="0"/>
              <a:t>x</a:t>
            </a:r>
            <a:r>
              <a:rPr kumimoji="1" lang="zh-CN" altLang="en-US" sz="2000" dirty="0"/>
              <a:t>为全</a:t>
            </a:r>
            <a:r>
              <a:rPr kumimoji="1" lang="en-US" altLang="zh-CN" sz="2000" dirty="0"/>
              <a:t>0</a:t>
            </a:r>
            <a:endParaRPr kumimoji="1" lang="zh-CN" altLang="en-US" sz="20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B122E6C-D400-A941-B689-AFB330EF3DC9}"/>
                  </a:ext>
                </a:extLst>
              </p:cNvPr>
              <p:cNvSpPr/>
              <p:nvPr/>
            </p:nvSpPr>
            <p:spPr>
              <a:xfrm>
                <a:off x="1703512" y="1987010"/>
                <a:ext cx="6096000" cy="4852354"/>
              </a:xfrm>
              <a:prstGeom prst="rect">
                <a:avLst/>
              </a:prstGeom>
            </p:spPr>
            <p:txBody>
              <a:bodyPr>
                <a:spAutoFit/>
              </a:bodyPr>
              <a:lstStyle/>
              <a:p>
                <a:pPr algn="just"/>
                <a:r>
                  <a:rPr lang="en-US" altLang="zh-CN" sz="1600" kern="100" dirty="0">
                    <a:latin typeface="Times New Roman" panose="02020603050405020304" pitchFamily="18" charset="0"/>
                  </a:rPr>
                  <a:t>Algorithm Cover(A, x, b)</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Reduce matrix and update x;</a:t>
                </a:r>
                <a:endParaRPr lang="zh-CN" altLang="zh-CN" sz="1200" kern="100" dirty="0">
                  <a:latin typeface="Times New Roman" panose="02020603050405020304" pitchFamily="18" charset="0"/>
                </a:endParaRPr>
              </a:p>
              <a:p>
                <a:pPr algn="just"/>
                <a:r>
                  <a:rPr lang="en-US" altLang="zh-CN" sz="1600" kern="100" dirty="0" err="1">
                    <a:latin typeface="Times New Roman" panose="02020603050405020304" pitchFamily="18" charset="0"/>
                  </a:rPr>
                  <a:t>estimate_cover</a:t>
                </a:r>
                <a:r>
                  <a:rPr lang="en-US" altLang="zh-CN" sz="1600" kern="100" dirty="0">
                    <a:latin typeface="Times New Roman" panose="02020603050405020304" pitchFamily="18" charset="0"/>
                  </a:rPr>
                  <a:t> = </a:t>
                </a:r>
                <a:r>
                  <a:rPr lang="en-US" altLang="zh-CN" sz="1600" kern="100" dirty="0" err="1">
                    <a:latin typeface="Times New Roman" panose="02020603050405020304" pitchFamily="18" charset="0"/>
                  </a:rPr>
                  <a:t>estimate_cover</a:t>
                </a:r>
                <a:r>
                  <a:rPr lang="en-US" altLang="zh-CN" sz="1600" kern="100" dirty="0">
                    <a:latin typeface="Times New Roman" panose="02020603050405020304" pitchFamily="18" charset="0"/>
                  </a:rPr>
                  <a:t>(A, x, b);</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if(</a:t>
                </a:r>
                <a:r>
                  <a:rPr lang="en-US" altLang="zh-CN" sz="1600" kern="100" dirty="0" err="1">
                    <a:latin typeface="Times New Roman" panose="02020603050405020304" pitchFamily="18" charset="0"/>
                  </a:rPr>
                  <a:t>estimate_cover</a:t>
                </a:r>
                <a:r>
                  <a:rPr lang="en-US" altLang="zh-CN" sz="1600" kern="100" dirty="0">
                    <a:latin typeface="Times New Roman" panose="02020603050405020304" pitchFamily="18" charset="0"/>
                  </a:rPr>
                  <a:t> </a:t>
                </a:r>
                <a14:m>
                  <m:oMath xmlns:m="http://schemas.openxmlformats.org/officeDocument/2006/math">
                    <m:r>
                      <a:rPr lang="en-US" altLang="zh-CN" sz="1600" i="1" kern="100">
                        <a:latin typeface="Cambria Math" panose="02040503050406030204" pitchFamily="18" charset="0"/>
                      </a:rPr>
                      <m:t>≥|</m:t>
                    </m:r>
                    <m:r>
                      <a:rPr lang="en-US" altLang="zh-CN" sz="1600" i="1" kern="100">
                        <a:latin typeface="Cambria Math" panose="02040503050406030204" pitchFamily="18" charset="0"/>
                      </a:rPr>
                      <m:t>𝑏</m:t>
                    </m:r>
                    <m:r>
                      <a:rPr lang="en-US" altLang="zh-CN" sz="1600" i="1" kern="100">
                        <a:latin typeface="Cambria Math" panose="02040503050406030204" pitchFamily="18" charset="0"/>
                      </a:rPr>
                      <m:t>|</m:t>
                    </m:r>
                  </m:oMath>
                </a14:m>
                <a:r>
                  <a:rPr lang="en-US" altLang="zh-CN" sz="1600" kern="100" dirty="0">
                    <a:latin typeface="Times New Roman" panose="02020603050405020304" pitchFamily="18" charset="0"/>
                  </a:rPr>
                  <a:t>):</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 return b;</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if(A has no rows):</a:t>
                </a:r>
                <a:endParaRPr lang="zh-CN" altLang="zh-CN" sz="1200" kern="100" dirty="0">
                  <a:latin typeface="Times New Roman" panose="02020603050405020304" pitchFamily="18" charset="0"/>
                </a:endParaRPr>
              </a:p>
              <a:p>
                <a:pPr indent="152400" algn="just"/>
                <a:r>
                  <a:rPr lang="en-US" altLang="zh-CN" sz="1600" kern="100" dirty="0">
                    <a:latin typeface="Times New Roman" panose="02020603050405020304" pitchFamily="18" charset="0"/>
                  </a:rPr>
                  <a:t> return x;</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select a column c;</a:t>
                </a:r>
                <a:endParaRPr lang="zh-CN" altLang="zh-CN" sz="1200" kern="100" dirty="0">
                  <a:latin typeface="Times New Roman" panose="02020603050405020304" pitchFamily="18" charset="0"/>
                </a:endParaRPr>
              </a:p>
              <a:p>
                <a:pPr algn="just"/>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latin typeface="Cambria Math" panose="02040503050406030204" pitchFamily="18" charset="0"/>
                          </a:rPr>
                          <m:t>𝑥</m:t>
                        </m:r>
                      </m:e>
                      <m:sub>
                        <m:r>
                          <a:rPr lang="en-US" altLang="zh-CN" sz="1600" i="1" kern="100">
                            <a:latin typeface="Cambria Math" panose="02040503050406030204" pitchFamily="18" charset="0"/>
                          </a:rPr>
                          <m:t>𝑐</m:t>
                        </m:r>
                      </m:sub>
                    </m:sSub>
                  </m:oMath>
                </a14:m>
                <a:r>
                  <a:rPr lang="en-US" altLang="zh-CN" sz="1600" i="1" kern="100" dirty="0">
                    <a:latin typeface="Times New Roman" panose="02020603050405020304" pitchFamily="18" charset="0"/>
                  </a:rPr>
                  <a:t>=1;</a:t>
                </a:r>
                <a:endParaRPr lang="zh-CN" altLang="zh-CN" sz="1200" kern="100" dirty="0">
                  <a:latin typeface="Times New Roman" panose="02020603050405020304" pitchFamily="18" charset="0"/>
                </a:endParaRPr>
              </a:p>
              <a:p>
                <a:pPr algn="just"/>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𝐴</m:t>
                        </m:r>
                      </m:e>
                    </m:acc>
                    <m:r>
                      <a:rPr lang="en-US" altLang="zh-CN" sz="1600" i="1" kern="100">
                        <a:latin typeface="Cambria Math" panose="02040503050406030204" pitchFamily="18" charset="0"/>
                      </a:rPr>
                      <m:t>=</m:t>
                    </m:r>
                    <m:r>
                      <a:rPr lang="en-US" altLang="zh-CN" sz="1600" i="1" kern="100">
                        <a:latin typeface="Cambria Math" panose="02040503050406030204" pitchFamily="18" charset="0"/>
                      </a:rPr>
                      <m:t>𝐴</m:t>
                    </m:r>
                  </m:oMath>
                </a14:m>
                <a:r>
                  <a:rPr lang="en-US" altLang="zh-CN" sz="1600" i="1" kern="100" dirty="0">
                    <a:latin typeface="Times New Roman" panose="02020603050405020304" pitchFamily="18" charset="0"/>
                  </a:rPr>
                  <a:t> after deleting column c and the rows incident to column c;</a:t>
                </a:r>
                <a:endParaRPr lang="zh-CN" altLang="zh-CN" sz="1200" kern="100" dirty="0">
                  <a:latin typeface="Times New Roman" panose="02020603050405020304" pitchFamily="18" charset="0"/>
                </a:endParaRPr>
              </a:p>
              <a:p>
                <a:pPr algn="just"/>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𝑥</m:t>
                        </m:r>
                      </m:e>
                    </m:acc>
                    <m:r>
                      <a:rPr lang="en-US" altLang="zh-CN" sz="1600" i="1" kern="100">
                        <a:latin typeface="Cambria Math" panose="02040503050406030204" pitchFamily="18" charset="0"/>
                      </a:rPr>
                      <m:t>=</m:t>
                    </m:r>
                    <m:r>
                      <a:rPr lang="en-US" altLang="zh-CN" sz="1600" i="1" kern="100">
                        <a:latin typeface="Cambria Math" panose="02040503050406030204" pitchFamily="18" charset="0"/>
                      </a:rPr>
                      <m:t>𝑐𝑜𝑣𝑒𝑟</m:t>
                    </m:r>
                    <m:r>
                      <a:rPr lang="en-US" altLang="zh-CN" sz="1600" i="1" kern="100">
                        <a:latin typeface="Cambria Math" panose="02040503050406030204" pitchFamily="18" charset="0"/>
                      </a:rPr>
                      <m:t>(</m:t>
                    </m:r>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𝐴</m:t>
                        </m:r>
                      </m:e>
                    </m:acc>
                    <m:r>
                      <a:rPr lang="en-US" altLang="zh-CN" sz="1600" i="1" kern="100">
                        <a:latin typeface="Cambria Math" panose="02040503050406030204" pitchFamily="18" charset="0"/>
                      </a:rPr>
                      <m:t>, </m:t>
                    </m:r>
                    <m:r>
                      <a:rPr lang="en-US" altLang="zh-CN" sz="1600" i="1" kern="100">
                        <a:latin typeface="Cambria Math" panose="02040503050406030204" pitchFamily="18" charset="0"/>
                      </a:rPr>
                      <m:t>𝑥</m:t>
                    </m:r>
                    <m:r>
                      <a:rPr lang="en-US" altLang="zh-CN" sz="1600" i="1" kern="100">
                        <a:latin typeface="Cambria Math" panose="02040503050406030204" pitchFamily="18" charset="0"/>
                      </a:rPr>
                      <m:t>, </m:t>
                    </m:r>
                    <m:r>
                      <a:rPr lang="en-US" altLang="zh-CN" sz="1600" i="1" kern="100">
                        <a:latin typeface="Cambria Math" panose="02040503050406030204" pitchFamily="18" charset="0"/>
                      </a:rPr>
                      <m:t>𝑏</m:t>
                    </m:r>
                    <m:r>
                      <a:rPr lang="en-US" altLang="zh-CN" sz="1600" i="1" kern="100">
                        <a:latin typeface="Cambria Math" panose="02040503050406030204" pitchFamily="18" charset="0"/>
                      </a:rPr>
                      <m:t>)</m:t>
                    </m:r>
                  </m:oMath>
                </a14:m>
                <a:r>
                  <a:rPr lang="en-US" altLang="zh-CN" sz="1600" i="1" kern="100" dirty="0">
                    <a:latin typeface="Times New Roman" panose="02020603050405020304" pitchFamily="18" charset="0"/>
                  </a:rPr>
                  <a:t>;</a:t>
                </a:r>
                <a:endParaRPr lang="zh-CN" altLang="zh-CN" sz="1200" kern="100" dirty="0">
                  <a:latin typeface="Times New Roman" panose="02020603050405020304" pitchFamily="18" charset="0"/>
                </a:endParaRPr>
              </a:p>
              <a:p>
                <a:pPr algn="just"/>
                <a:r>
                  <a:rPr lang="en-US" altLang="zh-CN" sz="1600" b="1" kern="100" dirty="0">
                    <a:latin typeface="Times New Roman" panose="02020603050405020304" pitchFamily="18" charset="0"/>
                  </a:rPr>
                  <a:t>if(</a:t>
                </a:r>
                <a:r>
                  <a:rPr lang="zh-CN" altLang="en-US" sz="1600" b="1" kern="100" dirty="0">
                    <a:latin typeface="Times New Roman" panose="02020603050405020304" pitchFamily="18" charset="0"/>
                  </a:rPr>
                  <a:t>｜</a:t>
                </a:r>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𝑥</m:t>
                        </m:r>
                      </m:e>
                    </m:acc>
                    <m:r>
                      <a:rPr lang="zh-CN" altLang="en-US" sz="1600" b="0" i="1" kern="100" smtClean="0">
                        <a:latin typeface="Cambria Math" panose="02040503050406030204" pitchFamily="18" charset="0"/>
                      </a:rPr>
                      <m:t>｜</m:t>
                    </m:r>
                  </m:oMath>
                </a14:m>
                <a:r>
                  <a:rPr lang="en-US" altLang="zh-CN" sz="1600" kern="100" dirty="0">
                    <a:latin typeface="Times New Roman" panose="02020603050405020304" pitchFamily="18" charset="0"/>
                  </a:rPr>
                  <a:t>&lt;|b|):</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   b = </a:t>
                </a:r>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𝑥</m:t>
                        </m:r>
                      </m:e>
                    </m:acc>
                  </m:oMath>
                </a14:m>
                <a:r>
                  <a:rPr lang="en-US" altLang="zh-CN" sz="1600" kern="100" dirty="0">
                    <a:latin typeface="Times New Roman" panose="02020603050405020304" pitchFamily="18" charset="0"/>
                  </a:rPr>
                  <a:t>;</a:t>
                </a:r>
                <a:endParaRPr lang="zh-CN" altLang="zh-CN" sz="1200" kern="100" dirty="0">
                  <a:latin typeface="Times New Roman" panose="02020603050405020304" pitchFamily="18" charset="0"/>
                </a:endParaRPr>
              </a:p>
              <a:p>
                <a:pPr algn="just"/>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latin typeface="Cambria Math" panose="02040503050406030204" pitchFamily="18" charset="0"/>
                          </a:rPr>
                          <m:t>𝑥</m:t>
                        </m:r>
                      </m:e>
                      <m:sub>
                        <m:r>
                          <a:rPr lang="en-US" altLang="zh-CN" sz="1600" i="1" kern="100">
                            <a:latin typeface="Cambria Math" panose="02040503050406030204" pitchFamily="18" charset="0"/>
                          </a:rPr>
                          <m:t>𝑐</m:t>
                        </m:r>
                      </m:sub>
                    </m:sSub>
                  </m:oMath>
                </a14:m>
                <a:r>
                  <a:rPr lang="en-US" altLang="zh-CN" sz="1600" i="1" kern="100" dirty="0">
                    <a:latin typeface="Times New Roman" panose="02020603050405020304" pitchFamily="18" charset="0"/>
                  </a:rPr>
                  <a:t>=0;</a:t>
                </a:r>
                <a:endParaRPr lang="zh-CN" altLang="zh-CN" sz="1200" kern="100" dirty="0">
                  <a:latin typeface="Times New Roman" panose="02020603050405020304" pitchFamily="18" charset="0"/>
                </a:endParaRPr>
              </a:p>
              <a:p>
                <a:pPr algn="just"/>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𝐴</m:t>
                        </m:r>
                      </m:e>
                    </m:acc>
                    <m:r>
                      <a:rPr lang="en-US" altLang="zh-CN" sz="1600" i="1" kern="100">
                        <a:latin typeface="Cambria Math" panose="02040503050406030204" pitchFamily="18" charset="0"/>
                      </a:rPr>
                      <m:t>=</m:t>
                    </m:r>
                    <m:r>
                      <a:rPr lang="en-US" altLang="zh-CN" sz="1600" i="1" kern="100">
                        <a:latin typeface="Cambria Math" panose="02040503050406030204" pitchFamily="18" charset="0"/>
                      </a:rPr>
                      <m:t>𝐴</m:t>
                    </m:r>
                  </m:oMath>
                </a14:m>
                <a:r>
                  <a:rPr lang="en-US" altLang="zh-CN" sz="1600" i="1" kern="100" dirty="0">
                    <a:latin typeface="Times New Roman" panose="02020603050405020304" pitchFamily="18" charset="0"/>
                  </a:rPr>
                  <a:t> after deleting column c;</a:t>
                </a:r>
                <a:endParaRPr lang="zh-CN" altLang="zh-CN" sz="1200" kern="100" dirty="0">
                  <a:latin typeface="Times New Roman" panose="02020603050405020304" pitchFamily="18" charset="0"/>
                </a:endParaRPr>
              </a:p>
              <a:p>
                <a:pPr algn="just"/>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𝑥</m:t>
                        </m:r>
                      </m:e>
                    </m:acc>
                    <m:r>
                      <a:rPr lang="en-US" altLang="zh-CN" sz="1600" i="1" kern="100">
                        <a:latin typeface="Cambria Math" panose="02040503050406030204" pitchFamily="18" charset="0"/>
                      </a:rPr>
                      <m:t>=</m:t>
                    </m:r>
                    <m:r>
                      <a:rPr lang="en-US" altLang="zh-CN" sz="1600" i="1" kern="100">
                        <a:latin typeface="Cambria Math" panose="02040503050406030204" pitchFamily="18" charset="0"/>
                      </a:rPr>
                      <m:t>𝑐𝑜𝑣𝑒𝑟</m:t>
                    </m:r>
                    <m:r>
                      <a:rPr lang="en-US" altLang="zh-CN" sz="1600" i="1" kern="100">
                        <a:latin typeface="Cambria Math" panose="02040503050406030204" pitchFamily="18" charset="0"/>
                      </a:rPr>
                      <m:t>(</m:t>
                    </m:r>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𝐴</m:t>
                        </m:r>
                      </m:e>
                    </m:acc>
                    <m:r>
                      <a:rPr lang="en-US" altLang="zh-CN" sz="1600" i="1" kern="100">
                        <a:latin typeface="Cambria Math" panose="02040503050406030204" pitchFamily="18" charset="0"/>
                      </a:rPr>
                      <m:t>, </m:t>
                    </m:r>
                    <m:r>
                      <a:rPr lang="en-US" altLang="zh-CN" sz="1600" i="1" kern="100">
                        <a:latin typeface="Cambria Math" panose="02040503050406030204" pitchFamily="18" charset="0"/>
                      </a:rPr>
                      <m:t>𝑥</m:t>
                    </m:r>
                    <m:r>
                      <a:rPr lang="en-US" altLang="zh-CN" sz="1600" i="1" kern="100">
                        <a:latin typeface="Cambria Math" panose="02040503050406030204" pitchFamily="18" charset="0"/>
                      </a:rPr>
                      <m:t>, </m:t>
                    </m:r>
                    <m:r>
                      <a:rPr lang="en-US" altLang="zh-CN" sz="1600" i="1" kern="100">
                        <a:latin typeface="Cambria Math" panose="02040503050406030204" pitchFamily="18" charset="0"/>
                      </a:rPr>
                      <m:t>𝑏</m:t>
                    </m:r>
                    <m:r>
                      <a:rPr lang="en-US" altLang="zh-CN" sz="1600" i="1" kern="100">
                        <a:latin typeface="Cambria Math" panose="02040503050406030204" pitchFamily="18" charset="0"/>
                      </a:rPr>
                      <m:t>)</m:t>
                    </m:r>
                  </m:oMath>
                </a14:m>
                <a:r>
                  <a:rPr lang="en-US" altLang="zh-CN" sz="1600" i="1" kern="100" dirty="0">
                    <a:latin typeface="Times New Roman" panose="02020603050405020304" pitchFamily="18" charset="0"/>
                  </a:rPr>
                  <a:t>;</a:t>
                </a:r>
                <a:endParaRPr lang="zh-CN" altLang="zh-CN" sz="1200" kern="100" dirty="0">
                  <a:latin typeface="Times New Roman" panose="02020603050405020304" pitchFamily="18" charset="0"/>
                </a:endParaRPr>
              </a:p>
              <a:p>
                <a:pPr algn="just"/>
                <a:r>
                  <a:rPr lang="en-US" altLang="zh-CN" sz="1600" b="1" kern="100" dirty="0">
                    <a:latin typeface="Times New Roman" panose="02020603050405020304" pitchFamily="18" charset="0"/>
                  </a:rPr>
                  <a:t>if(</a:t>
                </a:r>
                <a14:m>
                  <m:oMath xmlns:m="http://schemas.openxmlformats.org/officeDocument/2006/math">
                    <m:r>
                      <m:rPr>
                        <m:nor/>
                      </m:rPr>
                      <a:rPr lang="zh-CN" altLang="en-US" sz="1600" b="1" kern="100" dirty="0">
                        <a:latin typeface="Times New Roman" panose="02020603050405020304" pitchFamily="18" charset="0"/>
                      </a:rPr>
                      <m:t>｜</m:t>
                    </m:r>
                    <m:acc>
                      <m:accPr>
                        <m:chr m:val="̃"/>
                        <m:ctrlPr>
                          <a:rPr lang="zh-CN" altLang="zh-CN" sz="1600" i="1" kern="100">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𝑥</m:t>
                        </m:r>
                      </m:e>
                    </m:acc>
                    <m:r>
                      <a:rPr lang="zh-CN" altLang="en-US" sz="1600" i="1" kern="100">
                        <a:latin typeface="Cambria Math" panose="02040503050406030204" pitchFamily="18" charset="0"/>
                      </a:rPr>
                      <m:t>｜</m:t>
                    </m:r>
                  </m:oMath>
                </a14:m>
                <a:r>
                  <a:rPr lang="en-US" altLang="zh-CN" sz="1600" kern="100" dirty="0">
                    <a:latin typeface="Times New Roman" panose="02020603050405020304" pitchFamily="18" charset="0"/>
                  </a:rPr>
                  <a:t>&lt;|b|):</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   b = </a:t>
                </a:r>
                <a14:m>
                  <m:oMath xmlns:m="http://schemas.openxmlformats.org/officeDocument/2006/math">
                    <m:acc>
                      <m:accPr>
                        <m:chr m:val="̃"/>
                        <m:ctrlPr>
                          <a:rPr lang="zh-CN" altLang="zh-CN" sz="1600" i="1" kern="100">
                            <a:effectLst/>
                            <a:latin typeface="Cambria Math" panose="02040503050406030204" pitchFamily="18" charset="0"/>
                            <a:ea typeface="Cambria Math" panose="02040503050406030204" pitchFamily="18" charset="0"/>
                          </a:rPr>
                        </m:ctrlPr>
                      </m:accPr>
                      <m:e>
                        <m:r>
                          <a:rPr lang="en-US" altLang="zh-CN" sz="1600" i="1" kern="100">
                            <a:latin typeface="Cambria Math" panose="02040503050406030204" pitchFamily="18" charset="0"/>
                          </a:rPr>
                          <m:t>𝑥</m:t>
                        </m:r>
                      </m:e>
                    </m:acc>
                  </m:oMath>
                </a14:m>
                <a:r>
                  <a:rPr lang="en-US" altLang="zh-CN" sz="1600" kern="100" dirty="0">
                    <a:latin typeface="Times New Roman" panose="02020603050405020304" pitchFamily="18" charset="0"/>
                  </a:rPr>
                  <a:t>;</a:t>
                </a:r>
                <a:endParaRPr lang="zh-CN" altLang="zh-CN" sz="1200" kern="100" dirty="0">
                  <a:latin typeface="Times New Roman" panose="02020603050405020304" pitchFamily="18" charset="0"/>
                </a:endParaRPr>
              </a:p>
              <a:p>
                <a:pPr algn="just"/>
                <a:r>
                  <a:rPr lang="en-US" altLang="zh-CN" sz="1600" kern="100" dirty="0">
                    <a:latin typeface="Times New Roman" panose="02020603050405020304" pitchFamily="18" charset="0"/>
                  </a:rPr>
                  <a:t>return b;</a:t>
                </a:r>
                <a:endParaRPr lang="zh-CN" altLang="zh-CN" sz="1200" kern="100" dirty="0">
                  <a:latin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FB122E6C-D400-A941-B689-AFB330EF3DC9}"/>
                  </a:ext>
                </a:extLst>
              </p:cNvPr>
              <p:cNvSpPr>
                <a:spLocks noRot="1" noChangeAspect="1" noMove="1" noResize="1" noEditPoints="1" noAdjustHandles="1" noChangeArrowheads="1" noChangeShapeType="1" noTextEdit="1"/>
              </p:cNvSpPr>
              <p:nvPr/>
            </p:nvSpPr>
            <p:spPr>
              <a:xfrm>
                <a:off x="1703512" y="1987010"/>
                <a:ext cx="6096000" cy="4852354"/>
              </a:xfrm>
              <a:prstGeom prst="rect">
                <a:avLst/>
              </a:prstGeom>
              <a:blipFill>
                <a:blip r:embed="rId2"/>
                <a:stretch>
                  <a:fillRect l="-416" t="-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6227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AA378-3B42-CD42-A792-0801B4EB76F5}"/>
              </a:ext>
            </a:extLst>
          </p:cNvPr>
          <p:cNvSpPr>
            <a:spLocks noGrp="1"/>
          </p:cNvSpPr>
          <p:nvPr>
            <p:ph type="title"/>
          </p:nvPr>
        </p:nvSpPr>
        <p:spPr/>
        <p:txBody>
          <a:bodyPr/>
          <a:lstStyle/>
          <a:p>
            <a:r>
              <a:rPr kumimoji="1" lang="zh-CN" altLang="en-US" dirty="0"/>
              <a:t>定界方法</a:t>
            </a:r>
          </a:p>
        </p:txBody>
      </p:sp>
      <p:sp>
        <p:nvSpPr>
          <p:cNvPr id="3" name="内容占位符 2">
            <a:extLst>
              <a:ext uri="{FF2B5EF4-FFF2-40B4-BE49-F238E27FC236}">
                <a16:creationId xmlns:a16="http://schemas.microsoft.com/office/drawing/2014/main" id="{1118484F-F748-4E45-AA82-66A894DCFF11}"/>
              </a:ext>
            </a:extLst>
          </p:cNvPr>
          <p:cNvSpPr>
            <a:spLocks noGrp="1"/>
          </p:cNvSpPr>
          <p:nvPr>
            <p:ph idx="1"/>
          </p:nvPr>
        </p:nvSpPr>
        <p:spPr/>
        <p:txBody>
          <a:bodyPr/>
          <a:lstStyle/>
          <a:p>
            <a:r>
              <a:rPr lang="zh-CN" altLang="en-US" sz="2400" dirty="0"/>
              <a:t>独立列：</a:t>
            </a:r>
            <a:r>
              <a:rPr lang="zh-CN" altLang="zh-CN" sz="2400" dirty="0"/>
              <a:t>如果</a:t>
            </a:r>
            <a:r>
              <a:rPr lang="en-US" altLang="zh-CN" sz="2400" dirty="0"/>
              <a:t>A</a:t>
            </a:r>
            <a:r>
              <a:rPr lang="zh-CN" altLang="zh-CN" sz="2400" dirty="0"/>
              <a:t>矩阵两列元素之间不存在</a:t>
            </a:r>
            <a:r>
              <a:rPr lang="en-US" altLang="zh-CN" sz="2400" dirty="0"/>
              <a:t>1</a:t>
            </a:r>
            <a:r>
              <a:rPr lang="zh-CN" altLang="zh-CN" sz="2400" dirty="0"/>
              <a:t>的元素重叠，那么这两列元素独立</a:t>
            </a:r>
            <a:endParaRPr lang="en-US" altLang="zh-CN" sz="2400" dirty="0"/>
          </a:p>
          <a:p>
            <a:r>
              <a:rPr lang="zh-CN" altLang="en-US" sz="2400" dirty="0"/>
              <a:t>根据独立关系，可以画出列之间的相容关系图</a:t>
            </a:r>
            <a:endParaRPr lang="en-US" altLang="zh-CN" sz="2400" dirty="0"/>
          </a:p>
          <a:p>
            <a:r>
              <a:rPr lang="zh-CN" altLang="en-US" sz="2400" dirty="0"/>
              <a:t>该相容关系图的最大团的节点数可以作为需要考虑进来的质蕴含项的下限</a:t>
            </a:r>
            <a:endParaRPr lang="en-US" altLang="zh-CN" sz="2400" dirty="0"/>
          </a:p>
          <a:p>
            <a:r>
              <a:rPr lang="zh-CN" altLang="en-US" sz="2400" dirty="0"/>
              <a:t>该下限可以通过启发式方法快速计算，计算值保守不影响最优特性</a:t>
            </a:r>
            <a:endParaRPr lang="en-US" altLang="zh-CN" sz="2400" dirty="0"/>
          </a:p>
          <a:p>
            <a:r>
              <a:rPr lang="zh-CN" altLang="en-US" sz="2400" dirty="0"/>
              <a:t>该计算值再加上</a:t>
            </a:r>
            <a:r>
              <a:rPr lang="en-US" altLang="zh-CN" sz="2400" dirty="0"/>
              <a:t>x</a:t>
            </a:r>
            <a:r>
              <a:rPr lang="zh-CN" altLang="en-US" sz="2400" dirty="0"/>
              <a:t>中其他列的选择数目可以作为覆盖的估计值</a:t>
            </a:r>
            <a:endParaRPr lang="en-US" altLang="zh-CN" sz="2400" dirty="0"/>
          </a:p>
          <a:p>
            <a:r>
              <a:rPr lang="zh-CN" altLang="en-US" sz="2400" dirty="0"/>
              <a:t>如果估计值差于最优值，那么该分支停止探索</a:t>
            </a:r>
            <a:r>
              <a:rPr lang="zh-CN" altLang="zh-CN" sz="2400" dirty="0"/>
              <a:t> </a:t>
            </a:r>
            <a:endParaRPr kumimoji="1" lang="zh-CN" altLang="en-US" sz="2400" dirty="0"/>
          </a:p>
        </p:txBody>
      </p:sp>
      <p:sp>
        <p:nvSpPr>
          <p:cNvPr id="4" name="矩形 3">
            <a:extLst>
              <a:ext uri="{FF2B5EF4-FFF2-40B4-BE49-F238E27FC236}">
                <a16:creationId xmlns:a16="http://schemas.microsoft.com/office/drawing/2014/main" id="{9AA885D8-6B7C-B64F-946C-F1BFBE78E6A1}"/>
              </a:ext>
            </a:extLst>
          </p:cNvPr>
          <p:cNvSpPr/>
          <p:nvPr/>
        </p:nvSpPr>
        <p:spPr bwMode="auto">
          <a:xfrm>
            <a:off x="9408368" y="3356992"/>
            <a:ext cx="432048" cy="3168352"/>
          </a:xfrm>
          <a:prstGeom prst="rect">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5" name="矩形 4">
            <a:extLst>
              <a:ext uri="{FF2B5EF4-FFF2-40B4-BE49-F238E27FC236}">
                <a16:creationId xmlns:a16="http://schemas.microsoft.com/office/drawing/2014/main" id="{C91230D0-26C2-B34E-A149-1EE9BFA5D6EA}"/>
              </a:ext>
            </a:extLst>
          </p:cNvPr>
          <p:cNvSpPr/>
          <p:nvPr/>
        </p:nvSpPr>
        <p:spPr bwMode="auto">
          <a:xfrm>
            <a:off x="10344472" y="3356992"/>
            <a:ext cx="432048" cy="3168352"/>
          </a:xfrm>
          <a:prstGeom prst="rect">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6" name="圆角矩形 5">
            <a:extLst>
              <a:ext uri="{FF2B5EF4-FFF2-40B4-BE49-F238E27FC236}">
                <a16:creationId xmlns:a16="http://schemas.microsoft.com/office/drawing/2014/main" id="{E737BCC8-CFB2-7C4E-8AE1-FCC7F274230F}"/>
              </a:ext>
            </a:extLst>
          </p:cNvPr>
          <p:cNvSpPr/>
          <p:nvPr/>
        </p:nvSpPr>
        <p:spPr bwMode="auto">
          <a:xfrm>
            <a:off x="9444372" y="3356992"/>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7" name="圆角矩形 6">
            <a:extLst>
              <a:ext uri="{FF2B5EF4-FFF2-40B4-BE49-F238E27FC236}">
                <a16:creationId xmlns:a16="http://schemas.microsoft.com/office/drawing/2014/main" id="{42A2E00A-98C1-CB49-894C-463D60A98A4D}"/>
              </a:ext>
            </a:extLst>
          </p:cNvPr>
          <p:cNvSpPr/>
          <p:nvPr/>
        </p:nvSpPr>
        <p:spPr bwMode="auto">
          <a:xfrm>
            <a:off x="9444372" y="5619626"/>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8" name="圆角矩形 7">
            <a:extLst>
              <a:ext uri="{FF2B5EF4-FFF2-40B4-BE49-F238E27FC236}">
                <a16:creationId xmlns:a16="http://schemas.microsoft.com/office/drawing/2014/main" id="{A940F051-C2B5-BA4C-97B8-4FABED4B25DF}"/>
              </a:ext>
            </a:extLst>
          </p:cNvPr>
          <p:cNvSpPr/>
          <p:nvPr/>
        </p:nvSpPr>
        <p:spPr bwMode="auto">
          <a:xfrm>
            <a:off x="9444372" y="4016252"/>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9" name="圆角矩形 8">
            <a:extLst>
              <a:ext uri="{FF2B5EF4-FFF2-40B4-BE49-F238E27FC236}">
                <a16:creationId xmlns:a16="http://schemas.microsoft.com/office/drawing/2014/main" id="{113258C5-B1E2-944B-A083-B48EBCB35F27}"/>
              </a:ext>
            </a:extLst>
          </p:cNvPr>
          <p:cNvSpPr/>
          <p:nvPr/>
        </p:nvSpPr>
        <p:spPr bwMode="auto">
          <a:xfrm>
            <a:off x="10380476" y="3697810"/>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0" name="圆角矩形 9">
            <a:extLst>
              <a:ext uri="{FF2B5EF4-FFF2-40B4-BE49-F238E27FC236}">
                <a16:creationId xmlns:a16="http://schemas.microsoft.com/office/drawing/2014/main" id="{D6A3503E-63AD-BC48-A0AF-399232502E02}"/>
              </a:ext>
            </a:extLst>
          </p:cNvPr>
          <p:cNvSpPr/>
          <p:nvPr/>
        </p:nvSpPr>
        <p:spPr bwMode="auto">
          <a:xfrm>
            <a:off x="10380476" y="4781947"/>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9021661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97A8A-BC74-3643-95BE-9DCB00BBA2D0}"/>
              </a:ext>
            </a:extLst>
          </p:cNvPr>
          <p:cNvSpPr>
            <a:spLocks noGrp="1"/>
          </p:cNvSpPr>
          <p:nvPr>
            <p:ph type="title"/>
          </p:nvPr>
        </p:nvSpPr>
        <p:spPr/>
        <p:txBody>
          <a:bodyPr/>
          <a:lstStyle/>
          <a:p>
            <a:r>
              <a:rPr kumimoji="1" lang="zh-CN" altLang="en-US" dirty="0"/>
              <a:t>递归求解过程</a:t>
            </a:r>
          </a:p>
        </p:txBody>
      </p:sp>
      <p:sp>
        <p:nvSpPr>
          <p:cNvPr id="3" name="内容占位符 2">
            <a:extLst>
              <a:ext uri="{FF2B5EF4-FFF2-40B4-BE49-F238E27FC236}">
                <a16:creationId xmlns:a16="http://schemas.microsoft.com/office/drawing/2014/main" id="{2223E63F-A712-104C-A673-E3971A781A7E}"/>
              </a:ext>
            </a:extLst>
          </p:cNvPr>
          <p:cNvSpPr>
            <a:spLocks noGrp="1"/>
          </p:cNvSpPr>
          <p:nvPr>
            <p:ph idx="1"/>
          </p:nvPr>
        </p:nvSpPr>
        <p:spPr/>
        <p:txBody>
          <a:bodyPr/>
          <a:lstStyle/>
          <a:p>
            <a:r>
              <a:rPr lang="zh-CN" altLang="zh-CN" sz="2400" dirty="0"/>
              <a:t> </a:t>
            </a:r>
            <a:r>
              <a:rPr lang="en-US" altLang="zh-CN" sz="2400" dirty="0"/>
              <a:t>Cover</a:t>
            </a:r>
            <a:r>
              <a:rPr lang="zh-CN" altLang="zh-CN" sz="2400" dirty="0"/>
              <a:t>函数是一个递归求解的过程，它在不对分支进行裁剪的时候，则继续进行分支判断</a:t>
            </a:r>
            <a:endParaRPr lang="en-US" altLang="zh-CN" sz="2400" dirty="0"/>
          </a:p>
          <a:p>
            <a:r>
              <a:rPr lang="zh-CN" altLang="zh-CN" sz="2400" dirty="0"/>
              <a:t>选取某列，置为</a:t>
            </a:r>
            <a:r>
              <a:rPr lang="en-US" altLang="zh-CN" sz="2400" dirty="0"/>
              <a:t>0</a:t>
            </a:r>
            <a:r>
              <a:rPr lang="zh-CN" altLang="zh-CN" sz="2400" dirty="0"/>
              <a:t>或者</a:t>
            </a:r>
            <a:r>
              <a:rPr lang="en-US" altLang="zh-CN" sz="2400" dirty="0"/>
              <a:t>1</a:t>
            </a:r>
            <a:r>
              <a:rPr lang="zh-CN" altLang="zh-CN" sz="2400" dirty="0"/>
              <a:t>，并递归计算其代价</a:t>
            </a:r>
            <a:endParaRPr lang="en-US" altLang="zh-CN" sz="2400" dirty="0"/>
          </a:p>
          <a:p>
            <a:r>
              <a:rPr lang="zh-CN" altLang="zh-CN" sz="2400" dirty="0"/>
              <a:t>在某一列选中时，</a:t>
            </a:r>
            <a:r>
              <a:rPr lang="en-US" altLang="zh-CN" sz="2400" dirty="0"/>
              <a:t>A</a:t>
            </a:r>
            <a:r>
              <a:rPr lang="zh-CN" altLang="zh-CN" sz="2400" dirty="0"/>
              <a:t>矩阵中该列中元素为</a:t>
            </a:r>
            <a:r>
              <a:rPr lang="en-US" altLang="zh-CN" sz="2400" dirty="0"/>
              <a:t>1</a:t>
            </a:r>
            <a:r>
              <a:rPr lang="zh-CN" altLang="zh-CN" sz="2400" dirty="0"/>
              <a:t>的行也可以删除，表示该行已经可以被</a:t>
            </a:r>
            <a:r>
              <a:rPr lang="en-US" altLang="zh-CN" sz="2400" dirty="0"/>
              <a:t>A</a:t>
            </a:r>
            <a:r>
              <a:rPr lang="zh-CN" altLang="zh-CN" sz="2400" dirty="0"/>
              <a:t>覆盖</a:t>
            </a:r>
            <a:endParaRPr lang="en-US" altLang="zh-CN" sz="2400" dirty="0"/>
          </a:p>
          <a:p>
            <a:r>
              <a:rPr lang="zh-CN" altLang="zh-CN" sz="2400" dirty="0"/>
              <a:t>如果某一列未被选中，可以直接把这一列从</a:t>
            </a:r>
            <a:r>
              <a:rPr lang="en-US" altLang="zh-CN" sz="2400" dirty="0"/>
              <a:t>A</a:t>
            </a:r>
            <a:r>
              <a:rPr lang="zh-CN" altLang="zh-CN" sz="2400" dirty="0"/>
              <a:t>矩阵中删除 </a:t>
            </a:r>
            <a:endParaRPr kumimoji="1" lang="zh-CN" altLang="en-US" sz="2400" dirty="0"/>
          </a:p>
        </p:txBody>
      </p:sp>
      <p:sp>
        <p:nvSpPr>
          <p:cNvPr id="4" name="Rectangle 2">
            <a:extLst>
              <a:ext uri="{FF2B5EF4-FFF2-40B4-BE49-F238E27FC236}">
                <a16:creationId xmlns:a16="http://schemas.microsoft.com/office/drawing/2014/main" id="{1AA23B24-7339-F34E-8348-3B6AC1868FDE}"/>
              </a:ext>
            </a:extLst>
          </p:cNvPr>
          <p:cNvSpPr>
            <a:spLocks noChangeArrowheads="1"/>
          </p:cNvSpPr>
          <p:nvPr/>
        </p:nvSpPr>
        <p:spPr bwMode="blackWhite">
          <a:xfrm>
            <a:off x="4305300" y="4481512"/>
            <a:ext cx="3581400" cy="1905000"/>
          </a:xfrm>
          <a:prstGeom prst="rect">
            <a:avLst/>
          </a:prstGeom>
          <a:solidFill>
            <a:srgbClr val="FF33CC"/>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9" name="组合 8">
            <a:extLst>
              <a:ext uri="{FF2B5EF4-FFF2-40B4-BE49-F238E27FC236}">
                <a16:creationId xmlns:a16="http://schemas.microsoft.com/office/drawing/2014/main" id="{3613F81D-811E-9749-9AD1-81C2F5BE87A0}"/>
              </a:ext>
            </a:extLst>
          </p:cNvPr>
          <p:cNvGrpSpPr/>
          <p:nvPr/>
        </p:nvGrpSpPr>
        <p:grpSpPr>
          <a:xfrm>
            <a:off x="6312023" y="4481513"/>
            <a:ext cx="360040" cy="1905000"/>
            <a:chOff x="9408367" y="3356992"/>
            <a:chExt cx="432048" cy="2953134"/>
          </a:xfrm>
        </p:grpSpPr>
        <p:sp>
          <p:nvSpPr>
            <p:cNvPr id="5" name="矩形 4">
              <a:extLst>
                <a:ext uri="{FF2B5EF4-FFF2-40B4-BE49-F238E27FC236}">
                  <a16:creationId xmlns:a16="http://schemas.microsoft.com/office/drawing/2014/main" id="{050A9204-EC96-1D43-8F60-A45941E1E80F}"/>
                </a:ext>
              </a:extLst>
            </p:cNvPr>
            <p:cNvSpPr/>
            <p:nvPr/>
          </p:nvSpPr>
          <p:spPr bwMode="auto">
            <a:xfrm>
              <a:off x="9408367" y="3356992"/>
              <a:ext cx="432048" cy="2953134"/>
            </a:xfrm>
            <a:prstGeom prst="rect">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6" name="圆角矩形 5">
              <a:extLst>
                <a:ext uri="{FF2B5EF4-FFF2-40B4-BE49-F238E27FC236}">
                  <a16:creationId xmlns:a16="http://schemas.microsoft.com/office/drawing/2014/main" id="{BD791F40-B048-5249-9BF3-431F3ACFF8FC}"/>
                </a:ext>
              </a:extLst>
            </p:cNvPr>
            <p:cNvSpPr/>
            <p:nvPr/>
          </p:nvSpPr>
          <p:spPr bwMode="auto">
            <a:xfrm>
              <a:off x="9444372" y="3356992"/>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7" name="圆角矩形 6">
              <a:extLst>
                <a:ext uri="{FF2B5EF4-FFF2-40B4-BE49-F238E27FC236}">
                  <a16:creationId xmlns:a16="http://schemas.microsoft.com/office/drawing/2014/main" id="{B8C35A11-F2C1-794D-BD02-86D2905CCE74}"/>
                </a:ext>
              </a:extLst>
            </p:cNvPr>
            <p:cNvSpPr/>
            <p:nvPr/>
          </p:nvSpPr>
          <p:spPr bwMode="auto">
            <a:xfrm>
              <a:off x="9444372" y="5619626"/>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8" name="圆角矩形 7">
              <a:extLst>
                <a:ext uri="{FF2B5EF4-FFF2-40B4-BE49-F238E27FC236}">
                  <a16:creationId xmlns:a16="http://schemas.microsoft.com/office/drawing/2014/main" id="{9B8B2CD8-7ACC-E24D-A371-17BC9E664B60}"/>
                </a:ext>
              </a:extLst>
            </p:cNvPr>
            <p:cNvSpPr/>
            <p:nvPr/>
          </p:nvSpPr>
          <p:spPr bwMode="auto">
            <a:xfrm>
              <a:off x="9444372" y="4016252"/>
              <a:ext cx="360040" cy="318442"/>
            </a:xfrm>
            <a:prstGeom prst="roundRect">
              <a:avLst/>
            </a:prstGeom>
            <a:solidFill>
              <a:srgbClr val="FF0000"/>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grpSp>
      <p:sp>
        <p:nvSpPr>
          <p:cNvPr id="10" name="Text Box 12">
            <a:extLst>
              <a:ext uri="{FF2B5EF4-FFF2-40B4-BE49-F238E27FC236}">
                <a16:creationId xmlns:a16="http://schemas.microsoft.com/office/drawing/2014/main" id="{17A11054-978D-B54A-B9AD-93A396567798}"/>
              </a:ext>
            </a:extLst>
          </p:cNvPr>
          <p:cNvSpPr txBox="1">
            <a:spLocks noChangeArrowheads="1"/>
          </p:cNvSpPr>
          <p:nvPr/>
        </p:nvSpPr>
        <p:spPr bwMode="auto">
          <a:xfrm>
            <a:off x="3090663" y="5250655"/>
            <a:ext cx="11239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solidFill>
                  <a:schemeClr val="tx2"/>
                </a:solidFill>
                <a:ea typeface="宋体" panose="02010600030101010101" pitchFamily="2" charset="-122"/>
              </a:rPr>
              <a:t>minterms</a:t>
            </a:r>
          </a:p>
        </p:txBody>
      </p:sp>
      <p:sp>
        <p:nvSpPr>
          <p:cNvPr id="11" name="Text Box 13">
            <a:extLst>
              <a:ext uri="{FF2B5EF4-FFF2-40B4-BE49-F238E27FC236}">
                <a16:creationId xmlns:a16="http://schemas.microsoft.com/office/drawing/2014/main" id="{0A03ED85-434E-8A4A-9FC6-1EAB2A0DB115}"/>
              </a:ext>
            </a:extLst>
          </p:cNvPr>
          <p:cNvSpPr txBox="1">
            <a:spLocks noChangeArrowheads="1"/>
          </p:cNvSpPr>
          <p:nvPr/>
        </p:nvSpPr>
        <p:spPr bwMode="auto">
          <a:xfrm>
            <a:off x="5772110" y="4087824"/>
            <a:ext cx="869950" cy="3667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0"/>
              </a:spcBef>
            </a:pPr>
            <a:r>
              <a:rPr lang="en-US" altLang="zh-CN" sz="1800">
                <a:solidFill>
                  <a:schemeClr val="tx2"/>
                </a:solidFill>
                <a:ea typeface="宋体" panose="02010600030101010101" pitchFamily="2" charset="-122"/>
              </a:rPr>
              <a:t>primes</a:t>
            </a:r>
          </a:p>
        </p:txBody>
      </p:sp>
    </p:spTree>
    <p:extLst>
      <p:ext uri="{BB962C8B-B14F-4D97-AF65-F5344CB8AC3E}">
        <p14:creationId xmlns:p14="http://schemas.microsoft.com/office/powerpoint/2010/main" val="189669709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42D56-C0EA-BB4B-BDE1-8331FA34D0D8}"/>
              </a:ext>
            </a:extLst>
          </p:cNvPr>
          <p:cNvSpPr>
            <a:spLocks noGrp="1"/>
          </p:cNvSpPr>
          <p:nvPr>
            <p:ph type="title"/>
          </p:nvPr>
        </p:nvSpPr>
        <p:spPr/>
        <p:txBody>
          <a:bodyPr/>
          <a:lstStyle/>
          <a:p>
            <a:r>
              <a:rPr kumimoji="1" lang="zh-CN" altLang="en-US" dirty="0"/>
              <a:t>非精确的启发式优化方法</a:t>
            </a:r>
          </a:p>
        </p:txBody>
      </p:sp>
      <p:sp>
        <p:nvSpPr>
          <p:cNvPr id="3" name="内容占位符 2">
            <a:extLst>
              <a:ext uri="{FF2B5EF4-FFF2-40B4-BE49-F238E27FC236}">
                <a16:creationId xmlns:a16="http://schemas.microsoft.com/office/drawing/2014/main" id="{7F457EB4-5BBD-B24F-87C8-C42578A05D41}"/>
              </a:ext>
            </a:extLst>
          </p:cNvPr>
          <p:cNvSpPr>
            <a:spLocks noGrp="1"/>
          </p:cNvSpPr>
          <p:nvPr>
            <p:ph idx="1"/>
          </p:nvPr>
        </p:nvSpPr>
        <p:spPr/>
        <p:txBody>
          <a:bodyPr/>
          <a:lstStyle/>
          <a:p>
            <a:r>
              <a:rPr lang="zh-CN" altLang="zh-CN" sz="2400" dirty="0"/>
              <a:t>通过对立方体中的覆盖进行一系列的局部变换来寻找更小的覆盖大小</a:t>
            </a:r>
            <a:endParaRPr lang="en-US" altLang="zh-CN" sz="2400" dirty="0"/>
          </a:p>
          <a:p>
            <a:r>
              <a:rPr lang="zh-CN" altLang="zh-CN" sz="2400" dirty="0"/>
              <a:t>当局部变换无法找到更小的覆盖大小时，那么就认为找到了一个优化的解 </a:t>
            </a:r>
            <a:endParaRPr lang="en-US" altLang="zh-CN" sz="2400" dirty="0"/>
          </a:p>
          <a:p>
            <a:pPr lvl="1"/>
            <a:r>
              <a:rPr lang="en-US" altLang="zh-CN" sz="2000" dirty="0"/>
              <a:t>Reduce</a:t>
            </a:r>
            <a:r>
              <a:rPr lang="zh-CN" altLang="zh-CN" sz="2000" dirty="0"/>
              <a:t>：将质蕴含项减小为非质蕴含项，但保证仍可以包含所有最小项</a:t>
            </a:r>
          </a:p>
          <a:p>
            <a:pPr lvl="1"/>
            <a:r>
              <a:rPr lang="en-US" altLang="zh-CN" sz="2000" dirty="0"/>
              <a:t>Expand</a:t>
            </a:r>
            <a:r>
              <a:rPr lang="zh-CN" altLang="zh-CN" sz="2000" dirty="0"/>
              <a:t>：将非质蕴含项扩展为质蕴含项</a:t>
            </a:r>
          </a:p>
          <a:p>
            <a:pPr lvl="1"/>
            <a:r>
              <a:rPr lang="en-US" altLang="zh-CN" sz="2000" dirty="0"/>
              <a:t>Irredundant</a:t>
            </a:r>
            <a:r>
              <a:rPr lang="zh-CN" altLang="zh-CN" sz="2000" dirty="0"/>
              <a:t>：删除冗余的质蕴含项</a:t>
            </a:r>
          </a:p>
          <a:p>
            <a:pPr lvl="1"/>
            <a:r>
              <a:rPr lang="en-US" altLang="zh-CN" sz="2000" dirty="0"/>
              <a:t>Essential</a:t>
            </a:r>
            <a:r>
              <a:rPr lang="zh-CN" altLang="zh-CN" sz="2000" dirty="0"/>
              <a:t>：寻找必要质蕴含项</a:t>
            </a:r>
          </a:p>
          <a:p>
            <a:endParaRPr kumimoji="1" lang="zh-CN" altLang="en-US" sz="2400" dirty="0"/>
          </a:p>
        </p:txBody>
      </p:sp>
    </p:spTree>
    <p:extLst>
      <p:ext uri="{BB962C8B-B14F-4D97-AF65-F5344CB8AC3E}">
        <p14:creationId xmlns:p14="http://schemas.microsoft.com/office/powerpoint/2010/main" val="372185575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66094-63C8-1E4D-BB16-E06B4473B27F}"/>
              </a:ext>
            </a:extLst>
          </p:cNvPr>
          <p:cNvSpPr>
            <a:spLocks noGrp="1"/>
          </p:cNvSpPr>
          <p:nvPr>
            <p:ph type="title"/>
          </p:nvPr>
        </p:nvSpPr>
        <p:spPr/>
        <p:txBody>
          <a:bodyPr/>
          <a:lstStyle/>
          <a:p>
            <a:r>
              <a:rPr kumimoji="1" lang="zh-CN" altLang="en-US" dirty="0"/>
              <a:t>变换过程</a:t>
            </a:r>
          </a:p>
        </p:txBody>
      </p:sp>
      <p:sp>
        <p:nvSpPr>
          <p:cNvPr id="3" name="内容占位符 2">
            <a:extLst>
              <a:ext uri="{FF2B5EF4-FFF2-40B4-BE49-F238E27FC236}">
                <a16:creationId xmlns:a16="http://schemas.microsoft.com/office/drawing/2014/main" id="{C58A2DFE-A363-BB41-9C84-DB4DB177B171}"/>
              </a:ext>
            </a:extLst>
          </p:cNvPr>
          <p:cNvSpPr>
            <a:spLocks noGrp="1"/>
          </p:cNvSpPr>
          <p:nvPr>
            <p:ph idx="1"/>
          </p:nvPr>
        </p:nvSpPr>
        <p:spPr/>
        <p:txBody>
          <a:bodyPr/>
          <a:lstStyle/>
          <a:p>
            <a:r>
              <a:rPr lang="zh-CN" altLang="en-US" sz="2400" dirty="0"/>
              <a:t>通过</a:t>
            </a:r>
            <a:r>
              <a:rPr lang="zh-CN" altLang="zh-CN" sz="2400" dirty="0"/>
              <a:t>一系列的具备变换，可以将解从一个局部最优解变换到另一个局部最优解</a:t>
            </a:r>
            <a:endParaRPr lang="en-US" altLang="zh-CN" sz="2400" dirty="0"/>
          </a:p>
          <a:p>
            <a:r>
              <a:rPr lang="zh-CN" altLang="zh-CN" sz="2400" dirty="0"/>
              <a:t>通过不断的局部最优解间的变化，可以最终找到近似最优解 </a:t>
            </a:r>
            <a:endParaRPr kumimoji="1" lang="zh-CN" altLang="en-US" sz="2400" dirty="0"/>
          </a:p>
        </p:txBody>
      </p:sp>
      <p:grpSp>
        <p:nvGrpSpPr>
          <p:cNvPr id="4" name="组合 3">
            <a:extLst>
              <a:ext uri="{FF2B5EF4-FFF2-40B4-BE49-F238E27FC236}">
                <a16:creationId xmlns:a16="http://schemas.microsoft.com/office/drawing/2014/main" id="{30AB6A42-4810-3649-8EB8-BF24FF31D1AD}"/>
              </a:ext>
            </a:extLst>
          </p:cNvPr>
          <p:cNvGrpSpPr/>
          <p:nvPr/>
        </p:nvGrpSpPr>
        <p:grpSpPr>
          <a:xfrm>
            <a:off x="3791744" y="2564904"/>
            <a:ext cx="4896544" cy="3744416"/>
            <a:chOff x="0" y="0"/>
            <a:chExt cx="6560398" cy="4459052"/>
          </a:xfrm>
        </p:grpSpPr>
        <p:sp>
          <p:nvSpPr>
            <p:cNvPr id="5" name="Oval 4">
              <a:extLst>
                <a:ext uri="{FF2B5EF4-FFF2-40B4-BE49-F238E27FC236}">
                  <a16:creationId xmlns:a16="http://schemas.microsoft.com/office/drawing/2014/main" id="{E2C1925C-5E52-5341-B71C-C82A2FBD7810}"/>
                </a:ext>
              </a:extLst>
            </p:cNvPr>
            <p:cNvSpPr>
              <a:spLocks noChangeArrowheads="1"/>
            </p:cNvSpPr>
            <p:nvPr/>
          </p:nvSpPr>
          <p:spPr bwMode="auto">
            <a:xfrm>
              <a:off x="688063" y="117695"/>
              <a:ext cx="1219200" cy="3810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 name="Oval 5">
              <a:extLst>
                <a:ext uri="{FF2B5EF4-FFF2-40B4-BE49-F238E27FC236}">
                  <a16:creationId xmlns:a16="http://schemas.microsoft.com/office/drawing/2014/main" id="{4789EE2D-F307-D24C-91D9-C5E4D736D431}"/>
                </a:ext>
              </a:extLst>
            </p:cNvPr>
            <p:cNvSpPr>
              <a:spLocks noChangeArrowheads="1"/>
            </p:cNvSpPr>
            <p:nvPr/>
          </p:nvSpPr>
          <p:spPr bwMode="auto">
            <a:xfrm rot="18740840">
              <a:off x="1181477" y="314483"/>
              <a:ext cx="838200" cy="304800"/>
            </a:xfrm>
            <a:prstGeom prst="ellipse">
              <a:avLst/>
            </a:prstGeom>
            <a:solidFill>
              <a:srgbClr val="0099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Oval 6">
              <a:extLst>
                <a:ext uri="{FF2B5EF4-FFF2-40B4-BE49-F238E27FC236}">
                  <a16:creationId xmlns:a16="http://schemas.microsoft.com/office/drawing/2014/main" id="{DA4EC736-7BF1-0F45-A5F0-4FFF6FC57C20}"/>
                </a:ext>
              </a:extLst>
            </p:cNvPr>
            <p:cNvSpPr>
              <a:spLocks noChangeArrowheads="1"/>
            </p:cNvSpPr>
            <p:nvPr/>
          </p:nvSpPr>
          <p:spPr bwMode="auto">
            <a:xfrm>
              <a:off x="380245" y="1258432"/>
              <a:ext cx="1219200" cy="3810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Oval 7">
              <a:extLst>
                <a:ext uri="{FF2B5EF4-FFF2-40B4-BE49-F238E27FC236}">
                  <a16:creationId xmlns:a16="http://schemas.microsoft.com/office/drawing/2014/main" id="{CFCD62D8-1ECA-B54B-8B04-EBA6A4BDD3A1}"/>
                </a:ext>
              </a:extLst>
            </p:cNvPr>
            <p:cNvSpPr>
              <a:spLocks noChangeArrowheads="1"/>
            </p:cNvSpPr>
            <p:nvPr/>
          </p:nvSpPr>
          <p:spPr bwMode="auto">
            <a:xfrm rot="18520981">
              <a:off x="262549" y="1184496"/>
              <a:ext cx="838200" cy="3048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9" name="Group 9">
              <a:extLst>
                <a:ext uri="{FF2B5EF4-FFF2-40B4-BE49-F238E27FC236}">
                  <a16:creationId xmlns:a16="http://schemas.microsoft.com/office/drawing/2014/main" id="{14BAC4FE-F2DF-CD4C-8DB5-D6766E9B4041}"/>
                </a:ext>
              </a:extLst>
            </p:cNvPr>
            <p:cNvGrpSpPr/>
            <p:nvPr/>
          </p:nvGrpSpPr>
          <p:grpSpPr bwMode="auto">
            <a:xfrm>
              <a:off x="537801" y="284304"/>
              <a:ext cx="1219200" cy="1219200"/>
              <a:chOff x="533400" y="266700"/>
              <a:chExt cx="768" cy="768"/>
            </a:xfrm>
          </p:grpSpPr>
          <p:sp>
            <p:nvSpPr>
              <p:cNvPr id="76" name="AutoShape 10">
                <a:extLst>
                  <a:ext uri="{FF2B5EF4-FFF2-40B4-BE49-F238E27FC236}">
                    <a16:creationId xmlns:a16="http://schemas.microsoft.com/office/drawing/2014/main" id="{D125FEF4-CD66-4A40-A818-7D43901E93F3}"/>
                  </a:ext>
                </a:extLst>
              </p:cNvPr>
              <p:cNvSpPr>
                <a:spLocks noChangeArrowheads="1"/>
              </p:cNvSpPr>
              <p:nvPr/>
            </p:nvSpPr>
            <p:spPr bwMode="auto">
              <a:xfrm>
                <a:off x="533400" y="266700"/>
                <a:ext cx="768" cy="768"/>
              </a:xfrm>
              <a:prstGeom prst="cube">
                <a:avLst>
                  <a:gd name="adj" fmla="val 25000"/>
                </a:avLst>
              </a:prstGeom>
              <a:noFill/>
              <a:ln w="38100">
                <a:solidFill>
                  <a:srgbClr val="0099CC"/>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77" name="Line 11">
                <a:extLst>
                  <a:ext uri="{FF2B5EF4-FFF2-40B4-BE49-F238E27FC236}">
                    <a16:creationId xmlns:a16="http://schemas.microsoft.com/office/drawing/2014/main" id="{443F11BC-DCC2-6148-966E-6FB3A880FF11}"/>
                  </a:ext>
                </a:extLst>
              </p:cNvPr>
              <p:cNvCxnSpPr/>
              <p:nvPr/>
            </p:nvCxnSpPr>
            <p:spPr bwMode="auto">
              <a:xfrm>
                <a:off x="533592" y="267276"/>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 name="Line 12">
                <a:extLst>
                  <a:ext uri="{FF2B5EF4-FFF2-40B4-BE49-F238E27FC236}">
                    <a16:creationId xmlns:a16="http://schemas.microsoft.com/office/drawing/2014/main" id="{92B59419-CE55-F94A-BB31-40D70564D64C}"/>
                  </a:ext>
                </a:extLst>
              </p:cNvPr>
              <p:cNvCxnSpPr/>
              <p:nvPr/>
            </p:nvCxnSpPr>
            <p:spPr bwMode="auto">
              <a:xfrm rot="16200000">
                <a:off x="533304" y="266988"/>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 name="Line 13">
                <a:extLst>
                  <a:ext uri="{FF2B5EF4-FFF2-40B4-BE49-F238E27FC236}">
                    <a16:creationId xmlns:a16="http://schemas.microsoft.com/office/drawing/2014/main" id="{368F8CD6-E0C8-394E-8E76-31FFEEFC8F91}"/>
                  </a:ext>
                </a:extLst>
              </p:cNvPr>
              <p:cNvCxnSpPr/>
              <p:nvPr/>
            </p:nvCxnSpPr>
            <p:spPr bwMode="auto">
              <a:xfrm flipH="1">
                <a:off x="533400" y="267276"/>
                <a:ext cx="192" cy="192"/>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0" name="Oval 14">
              <a:extLst>
                <a:ext uri="{FF2B5EF4-FFF2-40B4-BE49-F238E27FC236}">
                  <a16:creationId xmlns:a16="http://schemas.microsoft.com/office/drawing/2014/main" id="{52EFB139-0265-3C47-BD15-B8063F2B27F5}"/>
                </a:ext>
              </a:extLst>
            </p:cNvPr>
            <p:cNvSpPr>
              <a:spLocks noChangeArrowheads="1"/>
            </p:cNvSpPr>
            <p:nvPr/>
          </p:nvSpPr>
          <p:spPr bwMode="auto">
            <a:xfrm>
              <a:off x="1312752" y="497941"/>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Oval 15">
              <a:extLst>
                <a:ext uri="{FF2B5EF4-FFF2-40B4-BE49-F238E27FC236}">
                  <a16:creationId xmlns:a16="http://schemas.microsoft.com/office/drawing/2014/main" id="{AB9E81F2-AABD-BE4A-BDB9-0F688439D2A4}"/>
                </a:ext>
              </a:extLst>
            </p:cNvPr>
            <p:cNvSpPr>
              <a:spLocks noChangeArrowheads="1"/>
            </p:cNvSpPr>
            <p:nvPr/>
          </p:nvSpPr>
          <p:spPr bwMode="auto">
            <a:xfrm>
              <a:off x="1620570" y="190123"/>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Oval 16">
              <a:extLst>
                <a:ext uri="{FF2B5EF4-FFF2-40B4-BE49-F238E27FC236}">
                  <a16:creationId xmlns:a16="http://schemas.microsoft.com/office/drawing/2014/main" id="{E2670553-6F1D-DC44-B652-8A1DA81ABDFB}"/>
                </a:ext>
              </a:extLst>
            </p:cNvPr>
            <p:cNvSpPr>
              <a:spLocks noChangeArrowheads="1"/>
            </p:cNvSpPr>
            <p:nvPr/>
          </p:nvSpPr>
          <p:spPr bwMode="auto">
            <a:xfrm>
              <a:off x="1312752" y="1385180"/>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Oval 17">
              <a:extLst>
                <a:ext uri="{FF2B5EF4-FFF2-40B4-BE49-F238E27FC236}">
                  <a16:creationId xmlns:a16="http://schemas.microsoft.com/office/drawing/2014/main" id="{44318E15-11C3-7546-B8A4-E1AB97439AA4}"/>
                </a:ext>
              </a:extLst>
            </p:cNvPr>
            <p:cNvSpPr>
              <a:spLocks noChangeArrowheads="1"/>
            </p:cNvSpPr>
            <p:nvPr/>
          </p:nvSpPr>
          <p:spPr bwMode="auto">
            <a:xfrm>
              <a:off x="1620570" y="1077363"/>
              <a:ext cx="209550" cy="182562"/>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Oval 18">
              <a:extLst>
                <a:ext uri="{FF2B5EF4-FFF2-40B4-BE49-F238E27FC236}">
                  <a16:creationId xmlns:a16="http://schemas.microsoft.com/office/drawing/2014/main" id="{ED3BCF02-2CFE-604E-8601-C9A3161BAB43}"/>
                </a:ext>
              </a:extLst>
            </p:cNvPr>
            <p:cNvSpPr>
              <a:spLocks noChangeArrowheads="1"/>
            </p:cNvSpPr>
            <p:nvPr/>
          </p:nvSpPr>
          <p:spPr bwMode="auto">
            <a:xfrm>
              <a:off x="461726" y="1385180"/>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Oval 19">
              <a:extLst>
                <a:ext uri="{FF2B5EF4-FFF2-40B4-BE49-F238E27FC236}">
                  <a16:creationId xmlns:a16="http://schemas.microsoft.com/office/drawing/2014/main" id="{ADABA91A-AD45-714B-A09A-3B01D85C4554}"/>
                </a:ext>
              </a:extLst>
            </p:cNvPr>
            <p:cNvSpPr>
              <a:spLocks noChangeArrowheads="1"/>
            </p:cNvSpPr>
            <p:nvPr/>
          </p:nvSpPr>
          <p:spPr bwMode="auto">
            <a:xfrm>
              <a:off x="461726" y="497941"/>
              <a:ext cx="209550" cy="182563"/>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Oval 20">
              <a:extLst>
                <a:ext uri="{FF2B5EF4-FFF2-40B4-BE49-F238E27FC236}">
                  <a16:creationId xmlns:a16="http://schemas.microsoft.com/office/drawing/2014/main" id="{1807D776-AEF7-5742-9D96-C6C4D3924A1F}"/>
                </a:ext>
              </a:extLst>
            </p:cNvPr>
            <p:cNvSpPr>
              <a:spLocks noChangeArrowheads="1"/>
            </p:cNvSpPr>
            <p:nvPr/>
          </p:nvSpPr>
          <p:spPr bwMode="auto">
            <a:xfrm>
              <a:off x="760491" y="190123"/>
              <a:ext cx="209550" cy="182563"/>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Oval 21">
              <a:extLst>
                <a:ext uri="{FF2B5EF4-FFF2-40B4-BE49-F238E27FC236}">
                  <a16:creationId xmlns:a16="http://schemas.microsoft.com/office/drawing/2014/main" id="{B87AD4E7-D2E0-5B48-8518-C53F8AAE3B97}"/>
                </a:ext>
              </a:extLst>
            </p:cNvPr>
            <p:cNvSpPr>
              <a:spLocks noChangeArrowheads="1"/>
            </p:cNvSpPr>
            <p:nvPr/>
          </p:nvSpPr>
          <p:spPr bwMode="auto">
            <a:xfrm>
              <a:off x="706170" y="1077363"/>
              <a:ext cx="209550" cy="182562"/>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18" name="图片 17">
              <a:extLst>
                <a:ext uri="{FF2B5EF4-FFF2-40B4-BE49-F238E27FC236}">
                  <a16:creationId xmlns:a16="http://schemas.microsoft.com/office/drawing/2014/main" id="{3725A923-6785-6243-994F-B8FC2ED485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81481" y="1756373"/>
              <a:ext cx="203009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Oval 24">
              <a:extLst>
                <a:ext uri="{FF2B5EF4-FFF2-40B4-BE49-F238E27FC236}">
                  <a16:creationId xmlns:a16="http://schemas.microsoft.com/office/drawing/2014/main" id="{AE778740-9078-8040-8F03-98EC612544D7}"/>
                </a:ext>
              </a:extLst>
            </p:cNvPr>
            <p:cNvSpPr>
              <a:spLocks noChangeArrowheads="1"/>
            </p:cNvSpPr>
            <p:nvPr/>
          </p:nvSpPr>
          <p:spPr bwMode="auto">
            <a:xfrm rot="18740840">
              <a:off x="5065413" y="269215"/>
              <a:ext cx="838200" cy="304800"/>
            </a:xfrm>
            <a:prstGeom prst="ellipse">
              <a:avLst/>
            </a:prstGeom>
            <a:solidFill>
              <a:srgbClr val="0099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Oval 25">
              <a:extLst>
                <a:ext uri="{FF2B5EF4-FFF2-40B4-BE49-F238E27FC236}">
                  <a16:creationId xmlns:a16="http://schemas.microsoft.com/office/drawing/2014/main" id="{212F7A0F-D6A0-604C-8921-E3C3CE04789C}"/>
                </a:ext>
              </a:extLst>
            </p:cNvPr>
            <p:cNvSpPr>
              <a:spLocks noChangeArrowheads="1"/>
            </p:cNvSpPr>
            <p:nvPr/>
          </p:nvSpPr>
          <p:spPr bwMode="auto">
            <a:xfrm rot="18520981">
              <a:off x="4155540" y="1112068"/>
              <a:ext cx="838200" cy="3048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Oval 26">
              <a:extLst>
                <a:ext uri="{FF2B5EF4-FFF2-40B4-BE49-F238E27FC236}">
                  <a16:creationId xmlns:a16="http://schemas.microsoft.com/office/drawing/2014/main" id="{8DEF2693-9E96-A04B-9152-95CDC7A8FB63}"/>
                </a:ext>
              </a:extLst>
            </p:cNvPr>
            <p:cNvSpPr>
              <a:spLocks noChangeArrowheads="1"/>
            </p:cNvSpPr>
            <p:nvPr/>
          </p:nvSpPr>
          <p:spPr bwMode="auto">
            <a:xfrm>
              <a:off x="5106154" y="1294646"/>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Oval 27">
              <a:extLst>
                <a:ext uri="{FF2B5EF4-FFF2-40B4-BE49-F238E27FC236}">
                  <a16:creationId xmlns:a16="http://schemas.microsoft.com/office/drawing/2014/main" id="{B59FE0D0-AD39-674A-9205-74155618AE59}"/>
                </a:ext>
              </a:extLst>
            </p:cNvPr>
            <p:cNvSpPr>
              <a:spLocks noChangeArrowheads="1"/>
            </p:cNvSpPr>
            <p:nvPr/>
          </p:nvSpPr>
          <p:spPr bwMode="auto">
            <a:xfrm>
              <a:off x="4572000" y="0"/>
              <a:ext cx="381000" cy="3810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3" name="Group 29">
              <a:extLst>
                <a:ext uri="{FF2B5EF4-FFF2-40B4-BE49-F238E27FC236}">
                  <a16:creationId xmlns:a16="http://schemas.microsoft.com/office/drawing/2014/main" id="{49A3BE7A-F394-BC4B-983C-ADCF68AA54C2}"/>
                </a:ext>
              </a:extLst>
            </p:cNvPr>
            <p:cNvGrpSpPr/>
            <p:nvPr/>
          </p:nvGrpSpPr>
          <p:grpSpPr bwMode="auto">
            <a:xfrm>
              <a:off x="4421737" y="248090"/>
              <a:ext cx="1219200" cy="1219200"/>
              <a:chOff x="4419600" y="228600"/>
              <a:chExt cx="768" cy="768"/>
            </a:xfrm>
          </p:grpSpPr>
          <p:sp>
            <p:nvSpPr>
              <p:cNvPr id="72" name="AutoShape 30">
                <a:extLst>
                  <a:ext uri="{FF2B5EF4-FFF2-40B4-BE49-F238E27FC236}">
                    <a16:creationId xmlns:a16="http://schemas.microsoft.com/office/drawing/2014/main" id="{CF0A8814-35CC-2B4B-917A-55CB553D9510}"/>
                  </a:ext>
                </a:extLst>
              </p:cNvPr>
              <p:cNvSpPr>
                <a:spLocks noChangeArrowheads="1"/>
              </p:cNvSpPr>
              <p:nvPr/>
            </p:nvSpPr>
            <p:spPr bwMode="auto">
              <a:xfrm>
                <a:off x="4419600" y="228600"/>
                <a:ext cx="768" cy="768"/>
              </a:xfrm>
              <a:prstGeom prst="cube">
                <a:avLst>
                  <a:gd name="adj" fmla="val 25000"/>
                </a:avLst>
              </a:prstGeom>
              <a:noFill/>
              <a:ln w="38100">
                <a:solidFill>
                  <a:srgbClr val="0099CC"/>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73" name="Line 31">
                <a:extLst>
                  <a:ext uri="{FF2B5EF4-FFF2-40B4-BE49-F238E27FC236}">
                    <a16:creationId xmlns:a16="http://schemas.microsoft.com/office/drawing/2014/main" id="{136E5CD8-F3AD-A24E-A267-FB25351D83C2}"/>
                  </a:ext>
                </a:extLst>
              </p:cNvPr>
              <p:cNvCxnSpPr/>
              <p:nvPr/>
            </p:nvCxnSpPr>
            <p:spPr bwMode="auto">
              <a:xfrm>
                <a:off x="4419792" y="229176"/>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4" name="Line 32">
                <a:extLst>
                  <a:ext uri="{FF2B5EF4-FFF2-40B4-BE49-F238E27FC236}">
                    <a16:creationId xmlns:a16="http://schemas.microsoft.com/office/drawing/2014/main" id="{1DF2B433-D033-5547-AC80-9A71A3A0647D}"/>
                  </a:ext>
                </a:extLst>
              </p:cNvPr>
              <p:cNvCxnSpPr/>
              <p:nvPr/>
            </p:nvCxnSpPr>
            <p:spPr bwMode="auto">
              <a:xfrm rot="-5400000">
                <a:off x="4419504" y="228888"/>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Line 33">
                <a:extLst>
                  <a:ext uri="{FF2B5EF4-FFF2-40B4-BE49-F238E27FC236}">
                    <a16:creationId xmlns:a16="http://schemas.microsoft.com/office/drawing/2014/main" id="{677C4978-2534-294F-97FC-E2695DE584FA}"/>
                  </a:ext>
                </a:extLst>
              </p:cNvPr>
              <p:cNvCxnSpPr/>
              <p:nvPr/>
            </p:nvCxnSpPr>
            <p:spPr bwMode="auto">
              <a:xfrm flipH="1">
                <a:off x="4419600" y="229176"/>
                <a:ext cx="192" cy="192"/>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4" name="Oval 34">
              <a:extLst>
                <a:ext uri="{FF2B5EF4-FFF2-40B4-BE49-F238E27FC236}">
                  <a16:creationId xmlns:a16="http://schemas.microsoft.com/office/drawing/2014/main" id="{4E590250-FC45-0846-B81D-59FDCEBED51B}"/>
                </a:ext>
              </a:extLst>
            </p:cNvPr>
            <p:cNvSpPr>
              <a:spLocks noChangeArrowheads="1"/>
            </p:cNvSpPr>
            <p:nvPr/>
          </p:nvSpPr>
          <p:spPr bwMode="auto">
            <a:xfrm>
              <a:off x="5205742" y="461727"/>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Oval 35">
              <a:extLst>
                <a:ext uri="{FF2B5EF4-FFF2-40B4-BE49-F238E27FC236}">
                  <a16:creationId xmlns:a16="http://schemas.microsoft.com/office/drawing/2014/main" id="{49F43657-9847-DF47-8BF1-DF428E205850}"/>
                </a:ext>
              </a:extLst>
            </p:cNvPr>
            <p:cNvSpPr>
              <a:spLocks noChangeArrowheads="1"/>
            </p:cNvSpPr>
            <p:nvPr/>
          </p:nvSpPr>
          <p:spPr bwMode="auto">
            <a:xfrm>
              <a:off x="5504507" y="153909"/>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Oval 36">
              <a:extLst>
                <a:ext uri="{FF2B5EF4-FFF2-40B4-BE49-F238E27FC236}">
                  <a16:creationId xmlns:a16="http://schemas.microsoft.com/office/drawing/2014/main" id="{22DF6A04-8834-D54C-BFF5-E1546514CB2D}"/>
                </a:ext>
              </a:extLst>
            </p:cNvPr>
            <p:cNvSpPr>
              <a:spLocks noChangeArrowheads="1"/>
            </p:cNvSpPr>
            <p:nvPr/>
          </p:nvSpPr>
          <p:spPr bwMode="auto">
            <a:xfrm>
              <a:off x="5205742" y="1339913"/>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Oval 37">
              <a:extLst>
                <a:ext uri="{FF2B5EF4-FFF2-40B4-BE49-F238E27FC236}">
                  <a16:creationId xmlns:a16="http://schemas.microsoft.com/office/drawing/2014/main" id="{F5A5AD89-1238-F044-9834-19EA4A290261}"/>
                </a:ext>
              </a:extLst>
            </p:cNvPr>
            <p:cNvSpPr>
              <a:spLocks noChangeArrowheads="1"/>
            </p:cNvSpPr>
            <p:nvPr/>
          </p:nvSpPr>
          <p:spPr bwMode="auto">
            <a:xfrm>
              <a:off x="5504507" y="1041149"/>
              <a:ext cx="209550" cy="182562"/>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Oval 38">
              <a:extLst>
                <a:ext uri="{FF2B5EF4-FFF2-40B4-BE49-F238E27FC236}">
                  <a16:creationId xmlns:a16="http://schemas.microsoft.com/office/drawing/2014/main" id="{4840355E-46EC-2E46-B640-1C7F93AF0425}"/>
                </a:ext>
              </a:extLst>
            </p:cNvPr>
            <p:cNvSpPr>
              <a:spLocks noChangeArrowheads="1"/>
            </p:cNvSpPr>
            <p:nvPr/>
          </p:nvSpPr>
          <p:spPr bwMode="auto">
            <a:xfrm>
              <a:off x="4345663" y="1339913"/>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Oval 39">
              <a:extLst>
                <a:ext uri="{FF2B5EF4-FFF2-40B4-BE49-F238E27FC236}">
                  <a16:creationId xmlns:a16="http://schemas.microsoft.com/office/drawing/2014/main" id="{9C559F00-7DCA-F341-956A-F9E8620392D2}"/>
                </a:ext>
              </a:extLst>
            </p:cNvPr>
            <p:cNvSpPr>
              <a:spLocks noChangeArrowheads="1"/>
            </p:cNvSpPr>
            <p:nvPr/>
          </p:nvSpPr>
          <p:spPr bwMode="auto">
            <a:xfrm>
              <a:off x="4345663" y="461727"/>
              <a:ext cx="209550" cy="182563"/>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Oval 40">
              <a:extLst>
                <a:ext uri="{FF2B5EF4-FFF2-40B4-BE49-F238E27FC236}">
                  <a16:creationId xmlns:a16="http://schemas.microsoft.com/office/drawing/2014/main" id="{0977EC54-5550-864D-B44A-684AC1C20C04}"/>
                </a:ext>
              </a:extLst>
            </p:cNvPr>
            <p:cNvSpPr>
              <a:spLocks noChangeArrowheads="1"/>
            </p:cNvSpPr>
            <p:nvPr/>
          </p:nvSpPr>
          <p:spPr bwMode="auto">
            <a:xfrm>
              <a:off x="4653481" y="153909"/>
              <a:ext cx="209550" cy="182563"/>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Oval 41">
              <a:extLst>
                <a:ext uri="{FF2B5EF4-FFF2-40B4-BE49-F238E27FC236}">
                  <a16:creationId xmlns:a16="http://schemas.microsoft.com/office/drawing/2014/main" id="{D8A62C81-E237-2447-84FD-825D720450CB}"/>
                </a:ext>
              </a:extLst>
            </p:cNvPr>
            <p:cNvSpPr>
              <a:spLocks noChangeArrowheads="1"/>
            </p:cNvSpPr>
            <p:nvPr/>
          </p:nvSpPr>
          <p:spPr bwMode="auto">
            <a:xfrm>
              <a:off x="4590107" y="1041149"/>
              <a:ext cx="209550" cy="182562"/>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32" name="图片 31">
              <a:extLst>
                <a:ext uri="{FF2B5EF4-FFF2-40B4-BE49-F238E27FC236}">
                  <a16:creationId xmlns:a16="http://schemas.microsoft.com/office/drawing/2014/main" id="{34E62224-D77A-154C-9E97-6BF2A791617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2462542" y="534155"/>
              <a:ext cx="127127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 name="AutoShape 43">
              <a:extLst>
                <a:ext uri="{FF2B5EF4-FFF2-40B4-BE49-F238E27FC236}">
                  <a16:creationId xmlns:a16="http://schemas.microsoft.com/office/drawing/2014/main" id="{051EBFCD-447E-AD46-837C-906205623B78}"/>
                </a:ext>
              </a:extLst>
            </p:cNvPr>
            <p:cNvSpPr>
              <a:spLocks noChangeArrowheads="1"/>
            </p:cNvSpPr>
            <p:nvPr/>
          </p:nvSpPr>
          <p:spPr bwMode="auto">
            <a:xfrm>
              <a:off x="2516863" y="1008581"/>
              <a:ext cx="1066800" cy="228600"/>
            </a:xfrm>
            <a:prstGeom prst="rightArrow">
              <a:avLst>
                <a:gd name="adj1" fmla="val 50000"/>
                <a:gd name="adj2" fmla="val 116667"/>
              </a:avLst>
            </a:prstGeom>
            <a:solidFill>
              <a:schemeClr val="accent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Oval 45">
              <a:extLst>
                <a:ext uri="{FF2B5EF4-FFF2-40B4-BE49-F238E27FC236}">
                  <a16:creationId xmlns:a16="http://schemas.microsoft.com/office/drawing/2014/main" id="{CD49F32A-C7DD-AC4D-B60E-3C17B7C8A68F}"/>
                </a:ext>
              </a:extLst>
            </p:cNvPr>
            <p:cNvSpPr>
              <a:spLocks noChangeArrowheads="1"/>
            </p:cNvSpPr>
            <p:nvPr/>
          </p:nvSpPr>
          <p:spPr bwMode="auto">
            <a:xfrm rot="10771492">
              <a:off x="4648074" y="2611045"/>
              <a:ext cx="1219200" cy="381000"/>
            </a:xfrm>
            <a:prstGeom prst="ellipse">
              <a:avLst/>
            </a:prstGeom>
            <a:blipFill dpi="0" rotWithShape="0">
              <a:blip r:embed="rId4"/>
              <a:srcRect/>
              <a:tile tx="0" ty="0" sx="100000" sy="100000" flip="none" algn="tl"/>
            </a:bli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Oval 46">
              <a:extLst>
                <a:ext uri="{FF2B5EF4-FFF2-40B4-BE49-F238E27FC236}">
                  <a16:creationId xmlns:a16="http://schemas.microsoft.com/office/drawing/2014/main" id="{276C0C22-2663-9B4C-8F16-544B0CE185BC}"/>
                </a:ext>
              </a:extLst>
            </p:cNvPr>
            <p:cNvSpPr>
              <a:spLocks noChangeArrowheads="1"/>
            </p:cNvSpPr>
            <p:nvPr/>
          </p:nvSpPr>
          <p:spPr bwMode="auto">
            <a:xfrm rot="16171492">
              <a:off x="4688814" y="3330795"/>
              <a:ext cx="1371600" cy="381000"/>
            </a:xfrm>
            <a:prstGeom prst="ellipse">
              <a:avLst/>
            </a:prstGeom>
            <a:blipFill dpi="0" rotWithShape="0">
              <a:blip r:embed="rId5"/>
              <a:srcRect/>
              <a:tile tx="0" ty="0" sx="100000" sy="100000" flip="none" algn="tl"/>
            </a:bli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Oval 47">
              <a:extLst>
                <a:ext uri="{FF2B5EF4-FFF2-40B4-BE49-F238E27FC236}">
                  <a16:creationId xmlns:a16="http://schemas.microsoft.com/office/drawing/2014/main" id="{D2E05FBA-6C44-1346-850D-DB0EAD0E8331}"/>
                </a:ext>
              </a:extLst>
            </p:cNvPr>
            <p:cNvSpPr>
              <a:spLocks noChangeArrowheads="1"/>
            </p:cNvSpPr>
            <p:nvPr/>
          </p:nvSpPr>
          <p:spPr bwMode="auto">
            <a:xfrm rot="18740840">
              <a:off x="5146895" y="2786079"/>
              <a:ext cx="838200" cy="304800"/>
            </a:xfrm>
            <a:prstGeom prst="ellipse">
              <a:avLst/>
            </a:prstGeom>
            <a:solidFill>
              <a:srgbClr val="0099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7" name="Oval 48">
              <a:extLst>
                <a:ext uri="{FF2B5EF4-FFF2-40B4-BE49-F238E27FC236}">
                  <a16:creationId xmlns:a16="http://schemas.microsoft.com/office/drawing/2014/main" id="{F70085C6-300B-494F-B729-C262B52FBE70}"/>
                </a:ext>
              </a:extLst>
            </p:cNvPr>
            <p:cNvSpPr>
              <a:spLocks noChangeArrowheads="1"/>
            </p:cNvSpPr>
            <p:nvPr/>
          </p:nvSpPr>
          <p:spPr bwMode="auto">
            <a:xfrm rot="18520981">
              <a:off x="4227967" y="3619878"/>
              <a:ext cx="838200" cy="3048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8" name="Group 50">
              <a:extLst>
                <a:ext uri="{FF2B5EF4-FFF2-40B4-BE49-F238E27FC236}">
                  <a16:creationId xmlns:a16="http://schemas.microsoft.com/office/drawing/2014/main" id="{E08E1A9C-4CEA-DA4B-9C23-F3C126BE0C68}"/>
                </a:ext>
              </a:extLst>
            </p:cNvPr>
            <p:cNvGrpSpPr/>
            <p:nvPr/>
          </p:nvGrpSpPr>
          <p:grpSpPr bwMode="auto">
            <a:xfrm>
              <a:off x="4494165" y="2755900"/>
              <a:ext cx="1219200" cy="1219200"/>
              <a:chOff x="4495800" y="2741613"/>
              <a:chExt cx="768" cy="768"/>
            </a:xfrm>
          </p:grpSpPr>
          <p:sp>
            <p:nvSpPr>
              <p:cNvPr id="68" name="AutoShape 51">
                <a:extLst>
                  <a:ext uri="{FF2B5EF4-FFF2-40B4-BE49-F238E27FC236}">
                    <a16:creationId xmlns:a16="http://schemas.microsoft.com/office/drawing/2014/main" id="{A0490C4C-728B-1A49-B151-FC8181CC3662}"/>
                  </a:ext>
                </a:extLst>
              </p:cNvPr>
              <p:cNvSpPr>
                <a:spLocks noChangeArrowheads="1"/>
              </p:cNvSpPr>
              <p:nvPr/>
            </p:nvSpPr>
            <p:spPr bwMode="auto">
              <a:xfrm>
                <a:off x="4495800" y="2741613"/>
                <a:ext cx="768" cy="768"/>
              </a:xfrm>
              <a:prstGeom prst="cube">
                <a:avLst>
                  <a:gd name="adj" fmla="val 25000"/>
                </a:avLst>
              </a:prstGeom>
              <a:noFill/>
              <a:ln w="38100">
                <a:solidFill>
                  <a:srgbClr val="0099CC"/>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69" name="Line 52">
                <a:extLst>
                  <a:ext uri="{FF2B5EF4-FFF2-40B4-BE49-F238E27FC236}">
                    <a16:creationId xmlns:a16="http://schemas.microsoft.com/office/drawing/2014/main" id="{AB05DFF8-78CF-1243-B597-83EA0D192FD2}"/>
                  </a:ext>
                </a:extLst>
              </p:cNvPr>
              <p:cNvCxnSpPr/>
              <p:nvPr/>
            </p:nvCxnSpPr>
            <p:spPr bwMode="auto">
              <a:xfrm>
                <a:off x="4495992" y="2742189"/>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Line 53">
                <a:extLst>
                  <a:ext uri="{FF2B5EF4-FFF2-40B4-BE49-F238E27FC236}">
                    <a16:creationId xmlns:a16="http://schemas.microsoft.com/office/drawing/2014/main" id="{755E9475-9486-9946-8B6A-F57F2079F492}"/>
                  </a:ext>
                </a:extLst>
              </p:cNvPr>
              <p:cNvCxnSpPr/>
              <p:nvPr/>
            </p:nvCxnSpPr>
            <p:spPr bwMode="auto">
              <a:xfrm rot="-5400000">
                <a:off x="4495704" y="2741901"/>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Line 54">
                <a:extLst>
                  <a:ext uri="{FF2B5EF4-FFF2-40B4-BE49-F238E27FC236}">
                    <a16:creationId xmlns:a16="http://schemas.microsoft.com/office/drawing/2014/main" id="{CA6985DF-BBD3-D14D-8695-4BFC720FF645}"/>
                  </a:ext>
                </a:extLst>
              </p:cNvPr>
              <p:cNvCxnSpPr/>
              <p:nvPr/>
            </p:nvCxnSpPr>
            <p:spPr bwMode="auto">
              <a:xfrm flipH="1">
                <a:off x="4495800" y="2742189"/>
                <a:ext cx="192" cy="192"/>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39" name="Oval 55">
              <a:extLst>
                <a:ext uri="{FF2B5EF4-FFF2-40B4-BE49-F238E27FC236}">
                  <a16:creationId xmlns:a16="http://schemas.microsoft.com/office/drawing/2014/main" id="{8C50843D-FDD8-4C4F-93F8-77792F3B818C}"/>
                </a:ext>
              </a:extLst>
            </p:cNvPr>
            <p:cNvSpPr>
              <a:spLocks noChangeArrowheads="1"/>
            </p:cNvSpPr>
            <p:nvPr/>
          </p:nvSpPr>
          <p:spPr bwMode="auto">
            <a:xfrm>
              <a:off x="5278170" y="2969537"/>
              <a:ext cx="209550" cy="182562"/>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0" name="Oval 56">
              <a:extLst>
                <a:ext uri="{FF2B5EF4-FFF2-40B4-BE49-F238E27FC236}">
                  <a16:creationId xmlns:a16="http://schemas.microsoft.com/office/drawing/2014/main" id="{8877C4A9-94FA-8F4C-9D5E-7C5BF6B3BBC8}"/>
                </a:ext>
              </a:extLst>
            </p:cNvPr>
            <p:cNvSpPr>
              <a:spLocks noChangeArrowheads="1"/>
            </p:cNvSpPr>
            <p:nvPr/>
          </p:nvSpPr>
          <p:spPr bwMode="auto">
            <a:xfrm>
              <a:off x="5585988" y="2670773"/>
              <a:ext cx="209550" cy="182562"/>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 name="Oval 57">
              <a:extLst>
                <a:ext uri="{FF2B5EF4-FFF2-40B4-BE49-F238E27FC236}">
                  <a16:creationId xmlns:a16="http://schemas.microsoft.com/office/drawing/2014/main" id="{B8D3FA43-5B83-0549-8C7F-F3618C17CD39}"/>
                </a:ext>
              </a:extLst>
            </p:cNvPr>
            <p:cNvSpPr>
              <a:spLocks noChangeArrowheads="1"/>
            </p:cNvSpPr>
            <p:nvPr/>
          </p:nvSpPr>
          <p:spPr bwMode="auto">
            <a:xfrm>
              <a:off x="5278170" y="3856777"/>
              <a:ext cx="209550" cy="182563"/>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Oval 58">
              <a:extLst>
                <a:ext uri="{FF2B5EF4-FFF2-40B4-BE49-F238E27FC236}">
                  <a16:creationId xmlns:a16="http://schemas.microsoft.com/office/drawing/2014/main" id="{C15B32AB-72F0-C747-93C1-4356B4E79171}"/>
                </a:ext>
              </a:extLst>
            </p:cNvPr>
            <p:cNvSpPr>
              <a:spLocks noChangeArrowheads="1"/>
            </p:cNvSpPr>
            <p:nvPr/>
          </p:nvSpPr>
          <p:spPr bwMode="auto">
            <a:xfrm>
              <a:off x="5585988" y="3548959"/>
              <a:ext cx="209550" cy="182563"/>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Oval 59">
              <a:extLst>
                <a:ext uri="{FF2B5EF4-FFF2-40B4-BE49-F238E27FC236}">
                  <a16:creationId xmlns:a16="http://schemas.microsoft.com/office/drawing/2014/main" id="{CA03E571-50EE-E341-ADCF-EB0516C7217D}"/>
                </a:ext>
              </a:extLst>
            </p:cNvPr>
            <p:cNvSpPr>
              <a:spLocks noChangeArrowheads="1"/>
            </p:cNvSpPr>
            <p:nvPr/>
          </p:nvSpPr>
          <p:spPr bwMode="auto">
            <a:xfrm>
              <a:off x="4418091" y="3856777"/>
              <a:ext cx="209550" cy="182563"/>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Oval 60">
              <a:extLst>
                <a:ext uri="{FF2B5EF4-FFF2-40B4-BE49-F238E27FC236}">
                  <a16:creationId xmlns:a16="http://schemas.microsoft.com/office/drawing/2014/main" id="{182AE537-6E1F-8F47-B675-1A715516E89A}"/>
                </a:ext>
              </a:extLst>
            </p:cNvPr>
            <p:cNvSpPr>
              <a:spLocks noChangeArrowheads="1"/>
            </p:cNvSpPr>
            <p:nvPr/>
          </p:nvSpPr>
          <p:spPr bwMode="auto">
            <a:xfrm>
              <a:off x="4418091" y="2969537"/>
              <a:ext cx="209550" cy="182562"/>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Oval 61">
              <a:extLst>
                <a:ext uri="{FF2B5EF4-FFF2-40B4-BE49-F238E27FC236}">
                  <a16:creationId xmlns:a16="http://schemas.microsoft.com/office/drawing/2014/main" id="{C654C7A1-273D-414F-A0DA-4169BB548D5D}"/>
                </a:ext>
              </a:extLst>
            </p:cNvPr>
            <p:cNvSpPr>
              <a:spLocks noChangeArrowheads="1"/>
            </p:cNvSpPr>
            <p:nvPr/>
          </p:nvSpPr>
          <p:spPr bwMode="auto">
            <a:xfrm>
              <a:off x="4725909" y="2670773"/>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Oval 62">
              <a:extLst>
                <a:ext uri="{FF2B5EF4-FFF2-40B4-BE49-F238E27FC236}">
                  <a16:creationId xmlns:a16="http://schemas.microsoft.com/office/drawing/2014/main" id="{1A3C0EE0-64E5-7342-BD29-D6EC20A61850}"/>
                </a:ext>
              </a:extLst>
            </p:cNvPr>
            <p:cNvSpPr>
              <a:spLocks noChangeArrowheads="1"/>
            </p:cNvSpPr>
            <p:nvPr/>
          </p:nvSpPr>
          <p:spPr bwMode="auto">
            <a:xfrm>
              <a:off x="4671588" y="3548959"/>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47" name="图片 46">
              <a:extLst>
                <a:ext uri="{FF2B5EF4-FFF2-40B4-BE49-F238E27FC236}">
                  <a16:creationId xmlns:a16="http://schemas.microsoft.com/office/drawing/2014/main" id="{89F9A60B-BA07-F24F-8A2F-B85F06C460D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5287223" y="1910281"/>
              <a:ext cx="127317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 name="AutoShape 64">
              <a:extLst>
                <a:ext uri="{FF2B5EF4-FFF2-40B4-BE49-F238E27FC236}">
                  <a16:creationId xmlns:a16="http://schemas.microsoft.com/office/drawing/2014/main" id="{282CBDF4-AD0A-EF46-941C-4E8B6E490920}"/>
                </a:ext>
              </a:extLst>
            </p:cNvPr>
            <p:cNvSpPr>
              <a:spLocks noChangeArrowheads="1"/>
            </p:cNvSpPr>
            <p:nvPr/>
          </p:nvSpPr>
          <p:spPr bwMode="auto">
            <a:xfrm>
              <a:off x="4651720" y="1828800"/>
              <a:ext cx="457200" cy="533400"/>
            </a:xfrm>
            <a:prstGeom prst="downArrow">
              <a:avLst>
                <a:gd name="adj1" fmla="val 50000"/>
                <a:gd name="adj2" fmla="val 29167"/>
              </a:avLst>
            </a:prstGeom>
            <a:solidFill>
              <a:schemeClr val="accent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Oval 66">
              <a:extLst>
                <a:ext uri="{FF2B5EF4-FFF2-40B4-BE49-F238E27FC236}">
                  <a16:creationId xmlns:a16="http://schemas.microsoft.com/office/drawing/2014/main" id="{AFC6A97F-A7FB-EC42-A9C5-88636C66085D}"/>
                </a:ext>
              </a:extLst>
            </p:cNvPr>
            <p:cNvSpPr>
              <a:spLocks noChangeArrowheads="1"/>
            </p:cNvSpPr>
            <p:nvPr/>
          </p:nvSpPr>
          <p:spPr bwMode="auto">
            <a:xfrm>
              <a:off x="534154" y="2553078"/>
              <a:ext cx="1219200" cy="38100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Oval 67">
              <a:extLst>
                <a:ext uri="{FF2B5EF4-FFF2-40B4-BE49-F238E27FC236}">
                  <a16:creationId xmlns:a16="http://schemas.microsoft.com/office/drawing/2014/main" id="{C9A02B70-7CFB-1E4E-85C6-1482882D5292}"/>
                </a:ext>
              </a:extLst>
            </p:cNvPr>
            <p:cNvSpPr>
              <a:spLocks noChangeArrowheads="1"/>
            </p:cNvSpPr>
            <p:nvPr/>
          </p:nvSpPr>
          <p:spPr bwMode="auto">
            <a:xfrm rot="18520981">
              <a:off x="117695" y="3628931"/>
              <a:ext cx="838200" cy="3048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Oval 68">
              <a:extLst>
                <a:ext uri="{FF2B5EF4-FFF2-40B4-BE49-F238E27FC236}">
                  <a16:creationId xmlns:a16="http://schemas.microsoft.com/office/drawing/2014/main" id="{CCB8DF40-2CAD-504C-93C6-2474FE5819AC}"/>
                </a:ext>
              </a:extLst>
            </p:cNvPr>
            <p:cNvSpPr>
              <a:spLocks noChangeArrowheads="1"/>
            </p:cNvSpPr>
            <p:nvPr/>
          </p:nvSpPr>
          <p:spPr bwMode="auto">
            <a:xfrm rot="16171492">
              <a:off x="578541" y="3294582"/>
              <a:ext cx="1371600" cy="381000"/>
            </a:xfrm>
            <a:prstGeom prst="ellipse">
              <a:avLst/>
            </a:prstGeom>
            <a:blipFill dpi="0" rotWithShape="0">
              <a:blip r:embed="rId5"/>
              <a:srcRect/>
              <a:tile tx="0" ty="0" sx="100000" sy="100000" flip="none" algn="tl"/>
            </a:bli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2" name="Group 70">
              <a:extLst>
                <a:ext uri="{FF2B5EF4-FFF2-40B4-BE49-F238E27FC236}">
                  <a16:creationId xmlns:a16="http://schemas.microsoft.com/office/drawing/2014/main" id="{52AEFBB9-EF52-A042-87DC-2C38F1A5FB33}"/>
                </a:ext>
              </a:extLst>
            </p:cNvPr>
            <p:cNvGrpSpPr/>
            <p:nvPr/>
          </p:nvGrpSpPr>
          <p:grpSpPr bwMode="auto">
            <a:xfrm>
              <a:off x="383892" y="2719686"/>
              <a:ext cx="1219200" cy="1219200"/>
              <a:chOff x="381000" y="2705100"/>
              <a:chExt cx="768" cy="768"/>
            </a:xfrm>
          </p:grpSpPr>
          <p:sp>
            <p:nvSpPr>
              <p:cNvPr id="64" name="AutoShape 71">
                <a:extLst>
                  <a:ext uri="{FF2B5EF4-FFF2-40B4-BE49-F238E27FC236}">
                    <a16:creationId xmlns:a16="http://schemas.microsoft.com/office/drawing/2014/main" id="{9855B550-5862-0E4F-949F-1338373F5262}"/>
                  </a:ext>
                </a:extLst>
              </p:cNvPr>
              <p:cNvSpPr>
                <a:spLocks noChangeArrowheads="1"/>
              </p:cNvSpPr>
              <p:nvPr/>
            </p:nvSpPr>
            <p:spPr bwMode="auto">
              <a:xfrm>
                <a:off x="381000" y="2705100"/>
                <a:ext cx="768" cy="768"/>
              </a:xfrm>
              <a:prstGeom prst="cube">
                <a:avLst>
                  <a:gd name="adj" fmla="val 25000"/>
                </a:avLst>
              </a:prstGeom>
              <a:noFill/>
              <a:ln w="38100">
                <a:solidFill>
                  <a:srgbClr val="0099CC"/>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65" name="Line 72">
                <a:extLst>
                  <a:ext uri="{FF2B5EF4-FFF2-40B4-BE49-F238E27FC236}">
                    <a16:creationId xmlns:a16="http://schemas.microsoft.com/office/drawing/2014/main" id="{3F40D98A-B187-2A4C-A9A0-0DE476CD2734}"/>
                  </a:ext>
                </a:extLst>
              </p:cNvPr>
              <p:cNvCxnSpPr/>
              <p:nvPr/>
            </p:nvCxnSpPr>
            <p:spPr bwMode="auto">
              <a:xfrm>
                <a:off x="381192" y="2705676"/>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Line 73">
                <a:extLst>
                  <a:ext uri="{FF2B5EF4-FFF2-40B4-BE49-F238E27FC236}">
                    <a16:creationId xmlns:a16="http://schemas.microsoft.com/office/drawing/2014/main" id="{F679CBBD-BF59-894F-BB8E-9091C44F0088}"/>
                  </a:ext>
                </a:extLst>
              </p:cNvPr>
              <p:cNvCxnSpPr/>
              <p:nvPr/>
            </p:nvCxnSpPr>
            <p:spPr bwMode="auto">
              <a:xfrm rot="-5400000">
                <a:off x="380904" y="2705388"/>
                <a:ext cx="576"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Line 74">
                <a:extLst>
                  <a:ext uri="{FF2B5EF4-FFF2-40B4-BE49-F238E27FC236}">
                    <a16:creationId xmlns:a16="http://schemas.microsoft.com/office/drawing/2014/main" id="{D5695C59-1A8F-1645-959A-C6AB1F710D45}"/>
                  </a:ext>
                </a:extLst>
              </p:cNvPr>
              <p:cNvCxnSpPr/>
              <p:nvPr/>
            </p:nvCxnSpPr>
            <p:spPr bwMode="auto">
              <a:xfrm flipH="1">
                <a:off x="381000" y="2705676"/>
                <a:ext cx="192" cy="192"/>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53" name="Oval 75">
              <a:extLst>
                <a:ext uri="{FF2B5EF4-FFF2-40B4-BE49-F238E27FC236}">
                  <a16:creationId xmlns:a16="http://schemas.microsoft.com/office/drawing/2014/main" id="{F8BC9C89-927C-7E47-A248-56E29CC854FD}"/>
                </a:ext>
              </a:extLst>
            </p:cNvPr>
            <p:cNvSpPr>
              <a:spLocks noChangeArrowheads="1"/>
            </p:cNvSpPr>
            <p:nvPr/>
          </p:nvSpPr>
          <p:spPr bwMode="auto">
            <a:xfrm>
              <a:off x="1167897" y="2933323"/>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 name="Oval 76">
              <a:extLst>
                <a:ext uri="{FF2B5EF4-FFF2-40B4-BE49-F238E27FC236}">
                  <a16:creationId xmlns:a16="http://schemas.microsoft.com/office/drawing/2014/main" id="{DBC1165A-59F2-D141-B907-AEE6A377B317}"/>
                </a:ext>
              </a:extLst>
            </p:cNvPr>
            <p:cNvSpPr>
              <a:spLocks noChangeArrowheads="1"/>
            </p:cNvSpPr>
            <p:nvPr/>
          </p:nvSpPr>
          <p:spPr bwMode="auto">
            <a:xfrm>
              <a:off x="1466661" y="2634559"/>
              <a:ext cx="209550" cy="182563"/>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Oval 77">
              <a:extLst>
                <a:ext uri="{FF2B5EF4-FFF2-40B4-BE49-F238E27FC236}">
                  <a16:creationId xmlns:a16="http://schemas.microsoft.com/office/drawing/2014/main" id="{F9E1B055-4E97-4B44-AF72-AAD42323ACD8}"/>
                </a:ext>
              </a:extLst>
            </p:cNvPr>
            <p:cNvSpPr>
              <a:spLocks noChangeArrowheads="1"/>
            </p:cNvSpPr>
            <p:nvPr/>
          </p:nvSpPr>
          <p:spPr bwMode="auto">
            <a:xfrm>
              <a:off x="1167897" y="3820563"/>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Oval 78">
              <a:extLst>
                <a:ext uri="{FF2B5EF4-FFF2-40B4-BE49-F238E27FC236}">
                  <a16:creationId xmlns:a16="http://schemas.microsoft.com/office/drawing/2014/main" id="{32C43489-C075-D34A-951E-56B6211A6AB0}"/>
                </a:ext>
              </a:extLst>
            </p:cNvPr>
            <p:cNvSpPr>
              <a:spLocks noChangeArrowheads="1"/>
            </p:cNvSpPr>
            <p:nvPr/>
          </p:nvSpPr>
          <p:spPr bwMode="auto">
            <a:xfrm>
              <a:off x="1466661" y="3512745"/>
              <a:ext cx="209550" cy="182562"/>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Oval 79">
              <a:extLst>
                <a:ext uri="{FF2B5EF4-FFF2-40B4-BE49-F238E27FC236}">
                  <a16:creationId xmlns:a16="http://schemas.microsoft.com/office/drawing/2014/main" id="{43E8808D-B256-2F4B-8328-D1CFC7892300}"/>
                </a:ext>
              </a:extLst>
            </p:cNvPr>
            <p:cNvSpPr>
              <a:spLocks noChangeArrowheads="1"/>
            </p:cNvSpPr>
            <p:nvPr/>
          </p:nvSpPr>
          <p:spPr bwMode="auto">
            <a:xfrm>
              <a:off x="307817" y="3820563"/>
              <a:ext cx="209550" cy="182562"/>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Oval 80">
              <a:extLst>
                <a:ext uri="{FF2B5EF4-FFF2-40B4-BE49-F238E27FC236}">
                  <a16:creationId xmlns:a16="http://schemas.microsoft.com/office/drawing/2014/main" id="{0C0EC0FA-04B0-D746-8317-ABC424744409}"/>
                </a:ext>
              </a:extLst>
            </p:cNvPr>
            <p:cNvSpPr>
              <a:spLocks noChangeArrowheads="1"/>
            </p:cNvSpPr>
            <p:nvPr/>
          </p:nvSpPr>
          <p:spPr bwMode="auto">
            <a:xfrm>
              <a:off x="307817" y="2933323"/>
              <a:ext cx="209550" cy="182563"/>
            </a:xfrm>
            <a:prstGeom prst="ellipse">
              <a:avLst/>
            </a:prstGeom>
            <a:solidFill>
              <a:schemeClr val="accent2"/>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Oval 81">
              <a:extLst>
                <a:ext uri="{FF2B5EF4-FFF2-40B4-BE49-F238E27FC236}">
                  <a16:creationId xmlns:a16="http://schemas.microsoft.com/office/drawing/2014/main" id="{586CA3F7-BCEB-AD48-B512-302690BA713E}"/>
                </a:ext>
              </a:extLst>
            </p:cNvPr>
            <p:cNvSpPr>
              <a:spLocks noChangeArrowheads="1"/>
            </p:cNvSpPr>
            <p:nvPr/>
          </p:nvSpPr>
          <p:spPr bwMode="auto">
            <a:xfrm>
              <a:off x="615635" y="2634559"/>
              <a:ext cx="209550" cy="182563"/>
            </a:xfrm>
            <a:prstGeom prst="ellipse">
              <a:avLst/>
            </a:prstGeom>
            <a:solidFill>
              <a:srgbClr val="FF0066"/>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Oval 82">
              <a:extLst>
                <a:ext uri="{FF2B5EF4-FFF2-40B4-BE49-F238E27FC236}">
                  <a16:creationId xmlns:a16="http://schemas.microsoft.com/office/drawing/2014/main" id="{0C18555A-E2EB-6048-9D2C-E3777A94F86A}"/>
                </a:ext>
              </a:extLst>
            </p:cNvPr>
            <p:cNvSpPr>
              <a:spLocks noChangeArrowheads="1"/>
            </p:cNvSpPr>
            <p:nvPr/>
          </p:nvSpPr>
          <p:spPr bwMode="auto">
            <a:xfrm>
              <a:off x="552261" y="3512745"/>
              <a:ext cx="209550" cy="182562"/>
            </a:xfrm>
            <a:prstGeom prst="ellipse">
              <a:avLst/>
            </a:prstGeom>
            <a:solidFill>
              <a:srgbClr val="FF0000"/>
            </a:solidFill>
            <a:ln w="952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61" name="图片 60">
              <a:extLst>
                <a:ext uri="{FF2B5EF4-FFF2-40B4-BE49-F238E27FC236}">
                  <a16:creationId xmlns:a16="http://schemas.microsoft.com/office/drawing/2014/main" id="{3600E28A-8AF9-914E-B3E2-1ADAA85AE3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0" y="4119327"/>
              <a:ext cx="203009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 name="图片 61">
              <a:extLst>
                <a:ext uri="{FF2B5EF4-FFF2-40B4-BE49-F238E27FC236}">
                  <a16:creationId xmlns:a16="http://schemas.microsoft.com/office/drawing/2014/main" id="{69A2BC9F-33F9-0F45-BC04-85D87A19DF9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2064190" y="3585173"/>
              <a:ext cx="22034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 name="AutoShape 85">
              <a:extLst>
                <a:ext uri="{FF2B5EF4-FFF2-40B4-BE49-F238E27FC236}">
                  <a16:creationId xmlns:a16="http://schemas.microsoft.com/office/drawing/2014/main" id="{EE2BF7CA-D9C0-3D4B-9DC4-4792E2EC5486}"/>
                </a:ext>
              </a:extLst>
            </p:cNvPr>
            <p:cNvSpPr>
              <a:spLocks noChangeArrowheads="1"/>
            </p:cNvSpPr>
            <p:nvPr/>
          </p:nvSpPr>
          <p:spPr bwMode="auto">
            <a:xfrm>
              <a:off x="2520510" y="3217627"/>
              <a:ext cx="1143000" cy="304800"/>
            </a:xfrm>
            <a:prstGeom prst="leftArrow">
              <a:avLst>
                <a:gd name="adj1" fmla="val 50000"/>
                <a:gd name="adj2" fmla="val 93750"/>
              </a:avLst>
            </a:prstGeom>
            <a:solidFill>
              <a:schemeClr val="accent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22296259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0AC485-DA5B-1346-B093-25C1ABE188B2}"/>
              </a:ext>
            </a:extLst>
          </p:cNvPr>
          <p:cNvSpPr>
            <a:spLocks noGrp="1"/>
          </p:cNvSpPr>
          <p:nvPr>
            <p:ph type="title"/>
          </p:nvPr>
        </p:nvSpPr>
        <p:spPr/>
        <p:txBody>
          <a:bodyPr/>
          <a:lstStyle/>
          <a:p>
            <a:r>
              <a:rPr kumimoji="1" lang="zh-CN" altLang="en-US" dirty="0"/>
              <a:t>变换的计算机表示</a:t>
            </a:r>
          </a:p>
        </p:txBody>
      </p:sp>
      <p:sp>
        <p:nvSpPr>
          <p:cNvPr id="3" name="内容占位符 2">
            <a:extLst>
              <a:ext uri="{FF2B5EF4-FFF2-40B4-BE49-F238E27FC236}">
                <a16:creationId xmlns:a16="http://schemas.microsoft.com/office/drawing/2014/main" id="{DDD9274F-ABD3-C942-8FF0-DE71B5395240}"/>
              </a:ext>
            </a:extLst>
          </p:cNvPr>
          <p:cNvSpPr>
            <a:spLocks noGrp="1"/>
          </p:cNvSpPr>
          <p:nvPr>
            <p:ph idx="1"/>
          </p:nvPr>
        </p:nvSpPr>
        <p:spPr/>
        <p:txBody>
          <a:bodyPr/>
          <a:lstStyle/>
          <a:p>
            <a:r>
              <a:rPr kumimoji="1" lang="zh-CN" altLang="en-US" sz="2800" dirty="0"/>
              <a:t>通过计算来表示和操作逻辑函数</a:t>
            </a:r>
            <a:endParaRPr kumimoji="1" lang="en-US" altLang="zh-CN" sz="2800" dirty="0"/>
          </a:p>
          <a:p>
            <a:r>
              <a:rPr lang="zh-CN" altLang="zh-CN" sz="2800" dirty="0"/>
              <a:t>对于</a:t>
            </a:r>
            <a:r>
              <a:rPr lang="en-US" altLang="zh-CN" sz="2800" dirty="0"/>
              <a:t>n</a:t>
            </a:r>
            <a:r>
              <a:rPr lang="zh-CN" altLang="zh-CN" sz="2800" dirty="0"/>
              <a:t>输入的逻辑函数，我们可以用</a:t>
            </a:r>
            <a:r>
              <a:rPr lang="en-US" altLang="zh-CN" sz="2800" dirty="0"/>
              <a:t>n</a:t>
            </a:r>
            <a:r>
              <a:rPr lang="zh-CN" altLang="zh-CN" sz="2800" dirty="0"/>
              <a:t>个</a:t>
            </a:r>
            <a:r>
              <a:rPr lang="en-US" altLang="zh-CN" sz="2800" dirty="0"/>
              <a:t>2-bit</a:t>
            </a:r>
            <a:r>
              <a:rPr lang="zh-CN" altLang="zh-CN" sz="2800" dirty="0"/>
              <a:t>的域来表示一个蕴含项</a:t>
            </a:r>
            <a:endParaRPr lang="en-US" altLang="zh-CN" sz="2800" dirty="0"/>
          </a:p>
          <a:p>
            <a:r>
              <a:rPr lang="zh-CN" altLang="zh-CN" sz="2800" dirty="0"/>
              <a:t>每个域</a:t>
            </a:r>
            <a:r>
              <a:rPr lang="en-US" altLang="zh-CN" sz="2800" dirty="0"/>
              <a:t>2-bit</a:t>
            </a:r>
            <a:r>
              <a:rPr lang="zh-CN" altLang="zh-CN" sz="2800" dirty="0"/>
              <a:t>的域表示对应输入的蕴含情况：</a:t>
            </a:r>
            <a:endParaRPr lang="en-US" altLang="zh-CN" sz="2800" dirty="0"/>
          </a:p>
          <a:p>
            <a:pPr lvl="1"/>
            <a:r>
              <a:rPr lang="en-US" altLang="zh-CN" sz="2400" dirty="0"/>
              <a:t>00</a:t>
            </a:r>
            <a:r>
              <a:rPr lang="zh-CN" altLang="zh-CN" sz="2400" dirty="0"/>
              <a:t>表示该蕴含项</a:t>
            </a:r>
            <a:r>
              <a:rPr lang="zh-CN" altLang="en-US" sz="2400" dirty="0"/>
              <a:t>不存在</a:t>
            </a:r>
            <a:endParaRPr lang="en-US" altLang="zh-CN" sz="2400" dirty="0"/>
          </a:p>
          <a:p>
            <a:pPr lvl="1"/>
            <a:r>
              <a:rPr lang="en-US" altLang="zh-CN" sz="2400" dirty="0"/>
              <a:t>01</a:t>
            </a:r>
            <a:r>
              <a:rPr lang="zh-CN" altLang="zh-CN" sz="2400" dirty="0"/>
              <a:t>表示该蕴含项包含该变量本身</a:t>
            </a:r>
            <a:endParaRPr lang="en-US" altLang="zh-CN" sz="2400" dirty="0"/>
          </a:p>
          <a:p>
            <a:pPr lvl="1"/>
            <a:r>
              <a:rPr lang="en-US" altLang="zh-CN" sz="2400" dirty="0"/>
              <a:t>10</a:t>
            </a:r>
            <a:r>
              <a:rPr lang="zh-CN" altLang="zh-CN" sz="2400" dirty="0"/>
              <a:t>表示该蕴含项包含该变量的反</a:t>
            </a:r>
            <a:endParaRPr lang="en-US" altLang="zh-CN" sz="2400" dirty="0"/>
          </a:p>
          <a:p>
            <a:pPr lvl="1"/>
            <a:r>
              <a:rPr lang="en-US" altLang="zh-CN" sz="2400" dirty="0"/>
              <a:t>11</a:t>
            </a:r>
            <a:r>
              <a:rPr lang="zh-CN" altLang="zh-CN" sz="2400" dirty="0"/>
              <a:t>则表示在该蕴含项中该变量为无关量 </a:t>
            </a:r>
            <a:endParaRPr kumimoji="1" lang="zh-CN" altLang="en-US" sz="2400" dirty="0"/>
          </a:p>
        </p:txBody>
      </p:sp>
    </p:spTree>
    <p:extLst>
      <p:ext uri="{BB962C8B-B14F-4D97-AF65-F5344CB8AC3E}">
        <p14:creationId xmlns:p14="http://schemas.microsoft.com/office/powerpoint/2010/main" val="360215934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48584-07B4-B24E-B517-48D86F215C38}"/>
              </a:ext>
            </a:extLst>
          </p:cNvPr>
          <p:cNvSpPr>
            <a:spLocks noGrp="1"/>
          </p:cNvSpPr>
          <p:nvPr>
            <p:ph type="title"/>
          </p:nvPr>
        </p:nvSpPr>
        <p:spPr/>
        <p:txBody>
          <a:bodyPr/>
          <a:lstStyle/>
          <a:p>
            <a:r>
              <a:rPr kumimoji="1" lang="zh-CN" altLang="en-US" dirty="0"/>
              <a:t>基于位置立方体的逻辑优化：</a:t>
            </a:r>
            <a:r>
              <a:rPr kumimoji="1" lang="en-US" altLang="zh-CN" dirty="0"/>
              <a:t>Expand</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D4DDA13-B416-1749-ABBA-0183B340D05A}"/>
                  </a:ext>
                </a:extLst>
              </p:cNvPr>
              <p:cNvSpPr>
                <a:spLocks noGrp="1"/>
              </p:cNvSpPr>
              <p:nvPr>
                <p:ph idx="1"/>
              </p:nvPr>
            </p:nvSpPr>
            <p:spPr/>
            <p:txBody>
              <a:bodyPr/>
              <a:lstStyle/>
              <a:p>
                <a:r>
                  <a:rPr lang="zh-CN" altLang="zh-CN" sz="2400" dirty="0"/>
                  <a:t>对于某个蕴含项</a:t>
                </a:r>
                <a14:m>
                  <m:oMath xmlns:m="http://schemas.openxmlformats.org/officeDocument/2006/math">
                    <m:r>
                      <a:rPr lang="en-US" altLang="zh-CN" sz="2400" i="1">
                        <a:latin typeface="Cambria Math" panose="02040503050406030204" pitchFamily="18" charset="0"/>
                      </a:rPr>
                      <m:t>𝐴</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oMath>
                </a14:m>
                <a:r>
                  <a:rPr lang="zh-CN" altLang="zh-CN" sz="2400" dirty="0"/>
                  <a:t>，</a:t>
                </a:r>
                <a:r>
                  <a:rPr lang="en-US" altLang="zh-CN" sz="2400" dirty="0"/>
                  <a:t>expand</a:t>
                </a:r>
                <a:r>
                  <a:rPr lang="zh-CN" altLang="zh-CN" sz="2400" dirty="0"/>
                  <a:t>操作可以视作将某个</a:t>
                </a:r>
                <a:r>
                  <a:rPr lang="en-US" altLang="zh-CN" sz="2400" dirty="0"/>
                  <a:t>0</a:t>
                </a:r>
                <a:r>
                  <a:rPr lang="zh-CN" altLang="zh-CN" sz="2400" dirty="0"/>
                  <a:t>变为</a:t>
                </a:r>
                <a:r>
                  <a:rPr lang="en-US" altLang="zh-CN" sz="2400" dirty="0"/>
                  <a:t>1</a:t>
                </a:r>
                <a:r>
                  <a:rPr lang="zh-CN" altLang="zh-CN" sz="2400" dirty="0"/>
                  <a:t>，这样可以扩大对应立方体的大小</a:t>
                </a:r>
                <a:endParaRPr lang="en-US" altLang="zh-CN" sz="2400" dirty="0"/>
              </a:p>
              <a:p>
                <a:r>
                  <a:rPr lang="zh-CN" altLang="zh-CN" sz="2400" dirty="0"/>
                  <a:t>某个</a:t>
                </a:r>
                <a:r>
                  <a:rPr lang="en-US" altLang="zh-CN" sz="2400" dirty="0"/>
                  <a:t>0</a:t>
                </a:r>
                <a:r>
                  <a:rPr lang="zh-CN" altLang="zh-CN" sz="2400" dirty="0"/>
                  <a:t>变为</a:t>
                </a:r>
                <a:r>
                  <a:rPr lang="en-US" altLang="zh-CN" sz="2400" dirty="0"/>
                  <a:t>1</a:t>
                </a:r>
                <a:r>
                  <a:rPr lang="zh-CN" altLang="zh-CN" sz="2400" dirty="0"/>
                  <a:t>，立方体大小扩大</a:t>
                </a:r>
                <a:r>
                  <a:rPr lang="en-US" altLang="zh-CN" sz="2400" dirty="0"/>
                  <a:t>2</a:t>
                </a:r>
                <a:r>
                  <a:rPr lang="zh-CN" altLang="zh-CN" sz="2400" dirty="0"/>
                  <a:t>倍。但</a:t>
                </a:r>
                <a:r>
                  <a:rPr lang="en-US" altLang="zh-CN" sz="2400" dirty="0"/>
                  <a:t>expand</a:t>
                </a:r>
                <a:r>
                  <a:rPr lang="zh-CN" altLang="zh-CN" sz="2400" dirty="0"/>
                  <a:t>后必须保证其合法性</a:t>
                </a:r>
                <a:endParaRPr lang="en-US" altLang="zh-CN" sz="2400" dirty="0"/>
              </a:p>
              <a:p>
                <a:pPr lvl="1"/>
                <a:r>
                  <a:rPr lang="zh-CN" altLang="zh-CN" sz="2400" dirty="0"/>
                  <a:t>即该蕴含项仍然是原函数的蕴含项，即</a:t>
                </a:r>
                <a:r>
                  <a:rPr lang="en-US" altLang="zh-CN" sz="2400" dirty="0"/>
                  <a:t>expand</a:t>
                </a:r>
                <a:r>
                  <a:rPr lang="zh-CN" altLang="zh-CN" sz="2400" dirty="0"/>
                  <a:t>之后所包含的最小项仍然包含在</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𝑜𝑛</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𝑑𝑐</m:t>
                        </m:r>
                      </m:sup>
                    </m:sSup>
                  </m:oMath>
                </a14:m>
                <a:r>
                  <a:rPr lang="zh-CN" altLang="zh-CN" sz="2400" dirty="0"/>
                  <a:t>之中，或者</a:t>
                </a:r>
                <a:r>
                  <a:rPr lang="zh-CN" altLang="en-US" sz="2400" dirty="0"/>
                  <a:t>不</a:t>
                </a:r>
                <a:r>
                  <a:rPr lang="zh-CN" altLang="zh-CN" sz="2400" dirty="0"/>
                  <a:t>与</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𝑜𝑓𝑓</m:t>
                        </m:r>
                      </m:sup>
                    </m:sSup>
                  </m:oMath>
                </a14:m>
                <a:r>
                  <a:rPr lang="zh-CN" altLang="zh-CN" sz="2400" dirty="0"/>
                  <a:t>相交</a:t>
                </a:r>
                <a:r>
                  <a:rPr lang="zh-CN" altLang="zh-CN" sz="2400" dirty="0">
                    <a:effectLst/>
                  </a:rPr>
                  <a:t> </a:t>
                </a:r>
                <a:endParaRPr lang="en-US" altLang="zh-CN" sz="2400" dirty="0">
                  <a:effectLst/>
                </a:endParaRPr>
              </a:p>
              <a:p>
                <a:pPr lvl="1"/>
                <a:r>
                  <a:rPr lang="zh-CN" altLang="zh-CN" sz="2400" dirty="0"/>
                  <a:t>大部分优化方法都检查是否与</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𝑜𝑓𝑓</m:t>
                        </m:r>
                      </m:sup>
                    </m:sSup>
                  </m:oMath>
                </a14:m>
                <a:r>
                  <a:rPr lang="zh-CN" altLang="zh-CN" sz="2400" dirty="0"/>
                  <a:t>相交来实现。但</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𝑜𝑓𝑓</m:t>
                        </m:r>
                      </m:sup>
                    </m:sSup>
                  </m:oMath>
                </a14:m>
                <a:r>
                  <a:rPr lang="zh-CN" altLang="zh-CN" sz="2400" dirty="0"/>
                  <a:t>项数可能会指数膨胀</a:t>
                </a:r>
                <a:endParaRPr lang="en-US" altLang="zh-CN" sz="2400" dirty="0"/>
              </a:p>
              <a:p>
                <a:r>
                  <a:rPr lang="en-US" altLang="zh-CN" sz="2400" dirty="0"/>
                  <a:t>Expand</a:t>
                </a:r>
                <a:r>
                  <a:rPr lang="zh-CN" altLang="zh-CN" sz="2400" dirty="0"/>
                  <a:t>时对于蕴含项的选择，一般通过启发式方法来实现</a:t>
                </a:r>
                <a:endParaRPr kumimoji="1" lang="zh-CN" altLang="en-US" sz="2400" dirty="0"/>
              </a:p>
            </p:txBody>
          </p:sp>
        </mc:Choice>
        <mc:Fallback xmlns="">
          <p:sp>
            <p:nvSpPr>
              <p:cNvPr id="3" name="内容占位符 2">
                <a:extLst>
                  <a:ext uri="{FF2B5EF4-FFF2-40B4-BE49-F238E27FC236}">
                    <a16:creationId xmlns:a16="http://schemas.microsoft.com/office/drawing/2014/main" id="{AD4DDA13-B416-1749-ABBA-0183B340D05A}"/>
                  </a:ext>
                </a:extLst>
              </p:cNvPr>
              <p:cNvSpPr>
                <a:spLocks noGrp="1" noRot="1" noChangeAspect="1" noMove="1" noResize="1" noEditPoints="1" noAdjustHandles="1" noChangeArrowheads="1" noChangeShapeType="1" noTextEdit="1"/>
              </p:cNvSpPr>
              <p:nvPr>
                <p:ph idx="1"/>
              </p:nvPr>
            </p:nvSpPr>
            <p:spPr>
              <a:blipFill>
                <a:blip r:embed="rId2"/>
                <a:stretch>
                  <a:fillRect l="-694" t="-1316" r="-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663887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C1DBC-DCE5-0444-B035-78945B5C491E}"/>
              </a:ext>
            </a:extLst>
          </p:cNvPr>
          <p:cNvSpPr>
            <a:spLocks noGrp="1"/>
          </p:cNvSpPr>
          <p:nvPr>
            <p:ph type="title"/>
          </p:nvPr>
        </p:nvSpPr>
        <p:spPr/>
        <p:txBody>
          <a:bodyPr/>
          <a:lstStyle/>
          <a:p>
            <a:r>
              <a:rPr lang="zh-CN" altLang="en-US" dirty="0"/>
              <a:t>基于位置立方体的逻辑优化：</a:t>
            </a:r>
            <a:r>
              <a:rPr lang="en-US" altLang="zh-CN" dirty="0"/>
              <a:t>Reduce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554BB93-0268-1C4C-AB43-FED08341066A}"/>
                  </a:ext>
                </a:extLst>
              </p:cNvPr>
              <p:cNvSpPr>
                <a:spLocks noGrp="1"/>
              </p:cNvSpPr>
              <p:nvPr>
                <p:ph idx="1"/>
              </p:nvPr>
            </p:nvSpPr>
            <p:spPr>
              <a:xfrm>
                <a:off x="624416" y="1423988"/>
                <a:ext cx="11448247" cy="4813300"/>
              </a:xfrm>
            </p:spPr>
            <p:txBody>
              <a:bodyPr/>
              <a:lstStyle/>
              <a:p>
                <a:r>
                  <a:rPr lang="en-US" altLang="zh-CN" sz="2800" dirty="0"/>
                  <a:t>Reduce</a:t>
                </a:r>
                <a:r>
                  <a:rPr lang="zh-CN" altLang="zh-CN" sz="2800" dirty="0"/>
                  <a:t>操作与</a:t>
                </a:r>
                <a:r>
                  <a:rPr lang="en-US" altLang="zh-CN" sz="2800" dirty="0"/>
                  <a:t>expand</a:t>
                </a:r>
                <a:r>
                  <a:rPr lang="zh-CN" altLang="zh-CN" sz="2800" dirty="0"/>
                  <a:t>操作相反，用于缩小蕴含项</a:t>
                </a:r>
                <a:endParaRPr lang="en-US" altLang="zh-CN" sz="2800" dirty="0"/>
              </a:p>
              <a:p>
                <a:pPr lvl="1"/>
                <a:r>
                  <a:rPr lang="en-US" altLang="zh-CN" sz="2400" dirty="0"/>
                  <a:t>reduce</a:t>
                </a:r>
                <a:r>
                  <a:rPr lang="zh-CN" altLang="zh-CN" sz="2400" dirty="0"/>
                  <a:t>之后，所有蕴含项依然可以覆盖所有</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𝑜𝑛</m:t>
                        </m:r>
                      </m:sup>
                    </m:sSup>
                  </m:oMath>
                </a14:m>
                <a:r>
                  <a:rPr lang="zh-CN" altLang="zh-CN" sz="2400" dirty="0"/>
                  <a:t>集合</a:t>
                </a:r>
                <a:endParaRPr lang="en-US" altLang="zh-CN" sz="2400" dirty="0"/>
              </a:p>
              <a:p>
                <a:pPr lvl="1"/>
                <a:r>
                  <a:rPr lang="en-US" altLang="zh-CN" sz="2400" dirty="0"/>
                  <a:t>reduce</a:t>
                </a:r>
                <a:r>
                  <a:rPr lang="zh-CN" altLang="zh-CN" sz="2400" dirty="0"/>
                  <a:t>之后，覆盖所用的蕴含项数目仍然不变</a:t>
                </a:r>
                <a:endParaRPr lang="en-US" altLang="zh-CN" sz="2400" dirty="0"/>
              </a:p>
              <a:p>
                <a:pPr lvl="1"/>
                <a:r>
                  <a:rPr lang="zh-CN" altLang="zh-CN" sz="2400" dirty="0"/>
                  <a:t>因此，我们要避免</a:t>
                </a:r>
                <a:r>
                  <a:rPr lang="en-US" altLang="zh-CN" sz="2400" dirty="0"/>
                  <a:t>reduce</a:t>
                </a:r>
                <a:r>
                  <a:rPr lang="zh-CN" altLang="zh-CN" sz="2400" dirty="0"/>
                  <a:t>之后原蕴含项变为多个蕴含项</a:t>
                </a:r>
                <a:endParaRPr lang="en-US" altLang="zh-CN" sz="2400" dirty="0"/>
              </a:p>
              <a:p>
                <a:r>
                  <a:rPr lang="zh-CN" altLang="zh-CN" sz="2800" dirty="0"/>
                  <a:t>对于某个蕴含项</a:t>
                </a:r>
                <a:r>
                  <a:rPr lang="en-US" altLang="zh-CN" sz="2800" dirty="0"/>
                  <a:t>A</a:t>
                </a:r>
                <a:r>
                  <a:rPr lang="zh-CN" altLang="zh-CN" sz="2800" dirty="0"/>
                  <a:t>，</a:t>
                </a:r>
                <a:r>
                  <a:rPr lang="en-US" altLang="zh-CN" sz="2800" dirty="0"/>
                  <a:t>reduce</a:t>
                </a:r>
                <a:r>
                  <a:rPr lang="zh-CN" altLang="zh-CN" sz="2800" dirty="0"/>
                  <a:t>的目标是</a:t>
                </a:r>
                <a:r>
                  <a:rPr lang="en-US" altLang="zh-CN" sz="2800" dirty="0"/>
                  <a:t>A</a:t>
                </a:r>
                <a:r>
                  <a:rPr lang="zh-CN" altLang="zh-CN" sz="2800" dirty="0"/>
                  <a:t>覆盖最小项中被</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𝑜𝑛</m:t>
                        </m:r>
                      </m:sup>
                    </m:sSup>
                    <m:r>
                      <a:rPr lang="en-US" altLang="zh-CN" sz="2800" i="1">
                        <a:latin typeface="Cambria Math" panose="02040503050406030204" pitchFamily="18" charset="0"/>
                      </a:rPr>
                      <m:t>−</m:t>
                    </m:r>
                    <m:r>
                      <a:rPr lang="en-US" altLang="zh-CN" sz="2800" i="1">
                        <a:latin typeface="Cambria Math" panose="02040503050406030204" pitchFamily="18" charset="0"/>
                      </a:rPr>
                      <m:t>𝐴</m:t>
                    </m:r>
                  </m:oMath>
                </a14:m>
                <a:r>
                  <a:rPr lang="zh-CN" altLang="zh-CN" sz="2800" dirty="0"/>
                  <a:t>覆盖的部分减去，可以看作求</a:t>
                </a:r>
                <a:r>
                  <a:rPr lang="en-US" altLang="zh-CN" sz="2800" dirty="0"/>
                  <a:t>A</a:t>
                </a:r>
                <a:r>
                  <a:rPr lang="zh-CN" altLang="zh-CN" sz="2800" dirty="0"/>
                  <a:t>与</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𝑜𝑛</m:t>
                        </m:r>
                      </m:sup>
                    </m:sSup>
                    <m:r>
                      <a:rPr lang="en-US" altLang="zh-CN" sz="2800" i="1">
                        <a:latin typeface="Cambria Math" panose="02040503050406030204" pitchFamily="18" charset="0"/>
                      </a:rPr>
                      <m:t>−</m:t>
                    </m:r>
                    <m:r>
                      <a:rPr lang="en-US" altLang="zh-CN" sz="2800" i="1">
                        <a:latin typeface="Cambria Math" panose="02040503050406030204" pitchFamily="18" charset="0"/>
                      </a:rPr>
                      <m:t>𝐴</m:t>
                    </m:r>
                  </m:oMath>
                </a14:m>
                <a:r>
                  <a:rPr lang="zh-CN" altLang="zh-CN" sz="2800" dirty="0"/>
                  <a:t>补集的交集</a:t>
                </a:r>
                <a:endParaRPr lang="en-US" altLang="zh-CN" sz="2800" dirty="0"/>
              </a:p>
              <a:p>
                <a:endParaRPr kumimoji="1" lang="zh-CN" altLang="en-US" dirty="0"/>
              </a:p>
            </p:txBody>
          </p:sp>
        </mc:Choice>
        <mc:Fallback xmlns="">
          <p:sp>
            <p:nvSpPr>
              <p:cNvPr id="3" name="内容占位符 2">
                <a:extLst>
                  <a:ext uri="{FF2B5EF4-FFF2-40B4-BE49-F238E27FC236}">
                    <a16:creationId xmlns:a16="http://schemas.microsoft.com/office/drawing/2014/main" id="{1554BB93-0268-1C4C-AB43-FED08341066A}"/>
                  </a:ext>
                </a:extLst>
              </p:cNvPr>
              <p:cNvSpPr>
                <a:spLocks noGrp="1" noRot="1" noChangeAspect="1" noMove="1" noResize="1" noEditPoints="1" noAdjustHandles="1" noChangeArrowheads="1" noChangeShapeType="1" noTextEdit="1"/>
              </p:cNvSpPr>
              <p:nvPr>
                <p:ph idx="1"/>
              </p:nvPr>
            </p:nvSpPr>
            <p:spPr>
              <a:xfrm>
                <a:off x="624416" y="1423988"/>
                <a:ext cx="11448247" cy="4813300"/>
              </a:xfrm>
              <a:blipFill>
                <a:blip r:embed="rId2"/>
                <a:stretch>
                  <a:fillRect l="-886" t="-1579"/>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22AFE441-9EB5-0E47-9C72-9122C5D93458}"/>
              </a:ext>
            </a:extLst>
          </p:cNvPr>
          <p:cNvGrpSpPr/>
          <p:nvPr/>
        </p:nvGrpSpPr>
        <p:grpSpPr>
          <a:xfrm>
            <a:off x="4018638" y="4368080"/>
            <a:ext cx="4184357" cy="2131863"/>
            <a:chOff x="4719955" y="2881313"/>
            <a:chExt cx="2752090" cy="1095375"/>
          </a:xfrm>
        </p:grpSpPr>
        <p:sp>
          <p:nvSpPr>
            <p:cNvPr id="11" name="矩形 10">
              <a:extLst>
                <a:ext uri="{FF2B5EF4-FFF2-40B4-BE49-F238E27FC236}">
                  <a16:creationId xmlns:a16="http://schemas.microsoft.com/office/drawing/2014/main" id="{9ECE2663-7764-3A45-BCDA-30EB5B2B02FE}"/>
                </a:ext>
              </a:extLst>
            </p:cNvPr>
            <p:cNvSpPr/>
            <p:nvPr/>
          </p:nvSpPr>
          <p:spPr>
            <a:xfrm>
              <a:off x="4719955" y="2881313"/>
              <a:ext cx="2752090" cy="1095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椭圆 11">
              <a:extLst>
                <a:ext uri="{FF2B5EF4-FFF2-40B4-BE49-F238E27FC236}">
                  <a16:creationId xmlns:a16="http://schemas.microsoft.com/office/drawing/2014/main" id="{67E9279B-1BAB-064B-A52E-A2DF73C26199}"/>
                </a:ext>
              </a:extLst>
            </p:cNvPr>
            <p:cNvSpPr/>
            <p:nvPr/>
          </p:nvSpPr>
          <p:spPr>
            <a:xfrm>
              <a:off x="5191125" y="3161983"/>
              <a:ext cx="1040765" cy="5340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椭圆 12">
              <a:extLst>
                <a:ext uri="{FF2B5EF4-FFF2-40B4-BE49-F238E27FC236}">
                  <a16:creationId xmlns:a16="http://schemas.microsoft.com/office/drawing/2014/main" id="{79874DDB-F844-3541-AACC-8986ED6E4622}"/>
                </a:ext>
              </a:extLst>
            </p:cNvPr>
            <p:cNvSpPr/>
            <p:nvPr/>
          </p:nvSpPr>
          <p:spPr>
            <a:xfrm>
              <a:off x="5915025" y="3162618"/>
              <a:ext cx="1294130" cy="5340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文本框 79">
              <a:extLst>
                <a:ext uri="{FF2B5EF4-FFF2-40B4-BE49-F238E27FC236}">
                  <a16:creationId xmlns:a16="http://schemas.microsoft.com/office/drawing/2014/main" id="{57ED9DA3-9B72-0F4F-A32B-1162E5719D1C}"/>
                </a:ext>
              </a:extLst>
            </p:cNvPr>
            <p:cNvSpPr txBox="1"/>
            <p:nvPr/>
          </p:nvSpPr>
          <p:spPr>
            <a:xfrm>
              <a:off x="5525770" y="3297873"/>
              <a:ext cx="334645" cy="33464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1600" kern="100">
                  <a:effectLst/>
                  <a:latin typeface="Times New Roman" panose="02020603050405020304" pitchFamily="18" charset="0"/>
                  <a:ea typeface="宋体" panose="02010600030101010101" pitchFamily="2" charset="-122"/>
                </a:rPr>
                <a:t>A</a:t>
              </a:r>
              <a:endParaRPr lang="zh-CN" sz="1600" kern="100">
                <a:effectLst/>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5" name="文本框 80">
                  <a:extLst>
                    <a:ext uri="{FF2B5EF4-FFF2-40B4-BE49-F238E27FC236}">
                      <a16:creationId xmlns:a16="http://schemas.microsoft.com/office/drawing/2014/main" id="{79658738-0C3B-E24E-A904-ADE66C1426C8}"/>
                    </a:ext>
                  </a:extLst>
                </p:cNvPr>
                <p:cNvSpPr txBox="1"/>
                <p:nvPr/>
              </p:nvSpPr>
              <p:spPr>
                <a:xfrm>
                  <a:off x="6285230" y="3269933"/>
                  <a:ext cx="723265" cy="3435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sSup>
                          <m:sSupPr>
                            <m:ctrlPr>
                              <a:rPr lang="zh-CN" sz="2000" i="1" kern="100">
                                <a:effectLst/>
                                <a:latin typeface="Cambria Math" panose="02040503050406030204" pitchFamily="18" charset="0"/>
                                <a:ea typeface="Cambria Math" panose="02040503050406030204" pitchFamily="18" charset="0"/>
                              </a:rPr>
                            </m:ctrlPr>
                          </m:sSupPr>
                          <m:e>
                            <m:r>
                              <a:rPr lang="en-US" sz="2000" i="1" kern="100">
                                <a:effectLst/>
                                <a:latin typeface="Cambria Math" panose="02040503050406030204" pitchFamily="18" charset="0"/>
                              </a:rPr>
                              <m:t>𝐹</m:t>
                            </m:r>
                          </m:e>
                          <m:sup>
                            <m:r>
                              <a:rPr lang="en-US" sz="2000" i="1" kern="100">
                                <a:effectLst/>
                                <a:latin typeface="Cambria Math" panose="02040503050406030204" pitchFamily="18" charset="0"/>
                              </a:rPr>
                              <m:t>𝑜𝑛</m:t>
                            </m:r>
                          </m:sup>
                        </m:sSup>
                        <m:r>
                          <a:rPr lang="en-US" sz="2000" i="1" kern="100">
                            <a:effectLst/>
                            <a:latin typeface="Cambria Math" panose="02040503050406030204" pitchFamily="18" charset="0"/>
                          </a:rPr>
                          <m:t>−</m:t>
                        </m:r>
                        <m:r>
                          <a:rPr lang="en-US" sz="2000" i="1" kern="100">
                            <a:effectLst/>
                            <a:latin typeface="Cambria Math" panose="02040503050406030204" pitchFamily="18" charset="0"/>
                          </a:rPr>
                          <m:t>𝐴</m:t>
                        </m:r>
                      </m:oMath>
                    </m:oMathPara>
                  </a14:m>
                  <a:endParaRPr lang="zh-CN" sz="1600" kern="100">
                    <a:effectLst/>
                    <a:latin typeface="Times New Roman" panose="02020603050405020304" pitchFamily="18" charset="0"/>
                    <a:ea typeface="宋体" panose="02010600030101010101" pitchFamily="2" charset="-122"/>
                  </a:endParaRPr>
                </a:p>
              </p:txBody>
            </p:sp>
          </mc:Choice>
          <mc:Fallback xmlns="">
            <p:sp>
              <p:nvSpPr>
                <p:cNvPr id="15" name="文本框 80">
                  <a:extLst>
                    <a:ext uri="{FF2B5EF4-FFF2-40B4-BE49-F238E27FC236}">
                      <a16:creationId xmlns:a16="http://schemas.microsoft.com/office/drawing/2014/main" id="{79658738-0C3B-E24E-A904-ADE66C1426C8}"/>
                    </a:ext>
                  </a:extLst>
                </p:cNvPr>
                <p:cNvSpPr txBox="1">
                  <a:spLocks noRot="1" noChangeAspect="1" noMove="1" noResize="1" noEditPoints="1" noAdjustHandles="1" noChangeArrowheads="1" noChangeShapeType="1" noTextEdit="1"/>
                </p:cNvSpPr>
                <p:nvPr/>
              </p:nvSpPr>
              <p:spPr>
                <a:xfrm>
                  <a:off x="6285230" y="3269933"/>
                  <a:ext cx="723265" cy="343535"/>
                </a:xfrm>
                <a:prstGeom prst="rect">
                  <a:avLst/>
                </a:prstGeom>
                <a:blipFill>
                  <a:blip r:embed="rId3"/>
                  <a:stretch>
                    <a:fillRect/>
                  </a:stretch>
                </a:blipFill>
                <a:ln w="6350">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310105216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F5665-FA4A-F243-A830-C3412BC04BEB}"/>
              </a:ext>
            </a:extLst>
          </p:cNvPr>
          <p:cNvSpPr>
            <a:spLocks noGrp="1"/>
          </p:cNvSpPr>
          <p:nvPr>
            <p:ph type="title"/>
          </p:nvPr>
        </p:nvSpPr>
        <p:spPr/>
        <p:txBody>
          <a:bodyPr/>
          <a:lstStyle/>
          <a:p>
            <a:r>
              <a:rPr lang="zh-CN" altLang="en-US" dirty="0"/>
              <a:t>基于位置立方体的逻辑优化：</a:t>
            </a:r>
            <a:r>
              <a:rPr lang="en-US" altLang="zh-CN" dirty="0"/>
              <a:t>irredundant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A914F3-D5D2-5A4F-AB5A-DC2E6B53055B}"/>
                  </a:ext>
                </a:extLst>
              </p:cNvPr>
              <p:cNvSpPr>
                <a:spLocks noGrp="1"/>
              </p:cNvSpPr>
              <p:nvPr>
                <p:ph idx="1"/>
              </p:nvPr>
            </p:nvSpPr>
            <p:spPr/>
            <p:txBody>
              <a:bodyPr/>
              <a:lstStyle/>
              <a:p>
                <a:pPr marL="0" indent="0">
                  <a:buNone/>
                </a:pPr>
                <a:r>
                  <a:rPr lang="en-US" altLang="zh-CN" sz="2400" dirty="0"/>
                  <a:t>irredundant</a:t>
                </a:r>
                <a:r>
                  <a:rPr lang="zh-CN" altLang="zh-CN" sz="2400" dirty="0"/>
                  <a:t>操作用于去除覆盖中的冗余蕴含项，从而减少最终两层逻辑的项数。</a:t>
                </a:r>
                <a:r>
                  <a:rPr lang="en-US" altLang="zh-CN" sz="2400" dirty="0"/>
                  <a:t>irredundant</a:t>
                </a:r>
                <a:r>
                  <a:rPr lang="zh-CN" altLang="zh-CN" sz="2400" dirty="0"/>
                  <a:t>操作前假设所有蕴含项均通过</a:t>
                </a:r>
                <a:r>
                  <a:rPr lang="en-US" altLang="zh-CN" sz="2400" dirty="0"/>
                  <a:t>expand</a:t>
                </a:r>
                <a:r>
                  <a:rPr lang="zh-CN" altLang="zh-CN" sz="2400" dirty="0"/>
                  <a:t>找到了质蕴含项。那么覆盖中的蕴含项，可以分为三类：</a:t>
                </a:r>
              </a:p>
              <a:p>
                <a:pPr lvl="0"/>
                <a:r>
                  <a:rPr lang="zh-CN" altLang="zh-CN" sz="2400" dirty="0"/>
                  <a:t>相对必要集合</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𝑟</m:t>
                        </m:r>
                      </m:sup>
                    </m:sSup>
                  </m:oMath>
                </a14:m>
                <a:r>
                  <a:rPr lang="zh-CN" altLang="zh-CN" sz="2400" dirty="0"/>
                  <a:t>，某些最小项只被该集合中的蕴含项覆盖；对于某个蕴含项</a:t>
                </a:r>
                <a:r>
                  <a:rPr lang="en-US" altLang="zh-CN" sz="2400" dirty="0"/>
                  <a:t>A</a:t>
                </a:r>
                <a:r>
                  <a:rPr lang="zh-CN" altLang="zh-CN" sz="2400" dirty="0"/>
                  <a:t>，可以通过检查</a:t>
                </a:r>
                <a:r>
                  <a:rPr lang="en-US" altLang="zh-CN" sz="2400" dirty="0"/>
                  <a:t>A</a:t>
                </a:r>
                <a:r>
                  <a:rPr lang="zh-CN" altLang="zh-CN" sz="2400" dirty="0"/>
                  <a:t>是否被</a:t>
                </a:r>
                <a:r>
                  <a:rPr lang="en-US" altLang="zh-CN" sz="2400" dirty="0"/>
                  <a:t>F-{A}</a:t>
                </a:r>
                <a:r>
                  <a:rPr lang="zh-CN" altLang="zh-CN" sz="2400" dirty="0"/>
                  <a:t>的蕴含项所覆盖来决定是否是必要蕴含项</a:t>
                </a:r>
              </a:p>
              <a:p>
                <a:pPr lvl="0"/>
                <a:r>
                  <a:rPr lang="zh-CN" altLang="zh-CN" sz="2400" dirty="0"/>
                  <a:t>完全冗余集合</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𝑡</m:t>
                        </m:r>
                      </m:sup>
                    </m:sSup>
                  </m:oMath>
                </a14:m>
                <a:r>
                  <a:rPr lang="zh-CN" altLang="zh-CN" sz="2400" dirty="0"/>
                  <a:t>，被相对必要集合中的蕴含项覆盖的蕴含项集合；对于某个蕴含项</a:t>
                </a:r>
                <a:r>
                  <a:rPr lang="en-US" altLang="zh-CN" sz="2400" dirty="0"/>
                  <a:t>A</a:t>
                </a:r>
                <a:r>
                  <a:rPr lang="zh-CN" altLang="zh-CN" sz="2400" dirty="0"/>
                  <a:t>，如果</a:t>
                </a:r>
                <a:r>
                  <a:rPr lang="en-US" altLang="zh-CN" sz="2400" dirty="0"/>
                  <a:t>A</a:t>
                </a:r>
                <a:r>
                  <a:rPr lang="zh-CN" altLang="zh-CN" sz="2400" dirty="0"/>
                  <a:t>被</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𝑟</m:t>
                        </m:r>
                      </m:sup>
                    </m:sSup>
                  </m:oMath>
                </a14:m>
                <a:r>
                  <a:rPr lang="zh-CN" altLang="zh-CN" sz="2400" dirty="0"/>
                  <a:t>所覆盖，那么</a:t>
                </a:r>
                <a:r>
                  <a:rPr lang="en-US" altLang="zh-CN" sz="2400" dirty="0"/>
                  <a:t>A</a:t>
                </a:r>
                <a:r>
                  <a:rPr lang="zh-CN" altLang="zh-CN" sz="2400" dirty="0"/>
                  <a:t>属于完全冗余蕴含项</a:t>
                </a:r>
              </a:p>
              <a:p>
                <a:r>
                  <a:rPr lang="zh-CN" altLang="zh-CN" sz="2400" dirty="0"/>
                  <a:t>部分冗余集合</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𝑝</m:t>
                        </m:r>
                      </m:sup>
                    </m:sSup>
                  </m:oMath>
                </a14:m>
                <a:r>
                  <a:rPr lang="zh-CN" altLang="zh-CN" sz="2400" dirty="0"/>
                  <a:t>，其他的蕴含项为部分冗余集合。</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𝑝</m:t>
                        </m:r>
                      </m:sup>
                    </m:sSup>
                  </m:oMath>
                </a14:m>
                <a:r>
                  <a:rPr lang="en-US" altLang="zh-CN" sz="2400" dirty="0"/>
                  <a:t>=</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𝑜𝑛</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𝐸</m:t>
                        </m:r>
                      </m:e>
                      <m:sup>
                        <m:r>
                          <a:rPr lang="en-US" altLang="zh-CN" sz="2400" i="1">
                            <a:latin typeface="Cambria Math" panose="02040503050406030204" pitchFamily="18" charset="0"/>
                          </a:rPr>
                          <m:t>𝑟</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𝑅</m:t>
                        </m:r>
                      </m:e>
                      <m:sup>
                        <m:r>
                          <a:rPr lang="en-US" altLang="zh-CN" sz="2400" i="1">
                            <a:latin typeface="Cambria Math" panose="02040503050406030204" pitchFamily="18" charset="0"/>
                          </a:rPr>
                          <m:t>𝑡</m:t>
                        </m:r>
                      </m:sup>
                    </m:sSup>
                    <m:r>
                      <a:rPr lang="en-US" altLang="zh-CN" sz="2400" i="1">
                        <a:latin typeface="Cambria Math" panose="02040503050406030204" pitchFamily="18" charset="0"/>
                      </a:rPr>
                      <m:t>}</m:t>
                    </m:r>
                  </m:oMath>
                </a14:m>
                <a:r>
                  <a:rPr lang="zh-CN" altLang="zh-CN" sz="2400" dirty="0">
                    <a:effectLst/>
                  </a:rPr>
                  <a:t> </a:t>
                </a:r>
                <a:endParaRPr kumimoji="1" lang="zh-CN" altLang="en-US" sz="2400" dirty="0"/>
              </a:p>
            </p:txBody>
          </p:sp>
        </mc:Choice>
        <mc:Fallback xmlns="">
          <p:sp>
            <p:nvSpPr>
              <p:cNvPr id="3" name="内容占位符 2">
                <a:extLst>
                  <a:ext uri="{FF2B5EF4-FFF2-40B4-BE49-F238E27FC236}">
                    <a16:creationId xmlns:a16="http://schemas.microsoft.com/office/drawing/2014/main" id="{1DA914F3-D5D2-5A4F-AB5A-DC2E6B53055B}"/>
                  </a:ext>
                </a:extLst>
              </p:cNvPr>
              <p:cNvSpPr>
                <a:spLocks noGrp="1" noRot="1" noChangeAspect="1" noMove="1" noResize="1" noEditPoints="1" noAdjustHandles="1" noChangeArrowheads="1" noChangeShapeType="1" noTextEdit="1"/>
              </p:cNvSpPr>
              <p:nvPr>
                <p:ph idx="1"/>
              </p:nvPr>
            </p:nvSpPr>
            <p:spPr>
              <a:blipFill>
                <a:blip r:embed="rId2"/>
                <a:stretch>
                  <a:fillRect l="-809" t="-1316" r="-8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94918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11">
            <a:extLst>
              <a:ext uri="{FF2B5EF4-FFF2-40B4-BE49-F238E27FC236}">
                <a16:creationId xmlns:a16="http://schemas.microsoft.com/office/drawing/2014/main" id="{9ECB5BDA-BE17-6BFA-610B-EE9EB0A9F713}"/>
              </a:ext>
            </a:extLst>
          </p:cNvPr>
          <p:cNvCxnSpPr>
            <a:cxnSpLocks noChangeShapeType="1"/>
          </p:cNvCxnSpPr>
          <p:nvPr/>
        </p:nvCxnSpPr>
        <p:spPr bwMode="auto">
          <a:xfrm>
            <a:off x="0" y="953295"/>
            <a:ext cx="12192000" cy="0"/>
          </a:xfrm>
          <a:prstGeom prst="line">
            <a:avLst/>
          </a:prstGeom>
          <a:noFill/>
          <a:ln w="76200" cmpd="thickThin">
            <a:solidFill>
              <a:srgbClr val="0000FF"/>
            </a:solidFill>
            <a:round/>
          </a:ln>
          <a:extLst>
            <a:ext uri="{909E8E84-426E-40DD-AFC4-6F175D3DCCD1}">
              <a14:hiddenFill xmlns:a14="http://schemas.microsoft.com/office/drawing/2010/main">
                <a:noFill/>
              </a14:hiddenFill>
            </a:ext>
          </a:extLst>
        </p:spPr>
      </p:cxnSp>
      <p:sp>
        <p:nvSpPr>
          <p:cNvPr id="22" name="灯片编号占位符 2">
            <a:extLst>
              <a:ext uri="{FF2B5EF4-FFF2-40B4-BE49-F238E27FC236}">
                <a16:creationId xmlns:a16="http://schemas.microsoft.com/office/drawing/2014/main" id="{BAC56B2F-7D4E-9501-46DB-D611E103F8C1}"/>
              </a:ext>
            </a:extLst>
          </p:cNvPr>
          <p:cNvSpPr txBox="1"/>
          <p:nvPr/>
        </p:nvSpPr>
        <p:spPr bwMode="auto">
          <a:xfrm>
            <a:off x="11385684" y="744476"/>
            <a:ext cx="618747" cy="298985"/>
          </a:xfrm>
          <a:prstGeom prst="rect">
            <a:avLst/>
          </a:prstGeom>
          <a:solidFill>
            <a:schemeClr val="bg1"/>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B156C3-46EA-4A43-9207-186A93E29875}" type="slidenum">
              <a:rPr kumimoji="0" lang="zh-CN" altLang="en-US" sz="2000" b="1" i="0" u="none" strike="noStrike" kern="1200" cap="none" spc="0" normalizeH="0" baseline="0" noProof="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20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9538468A-0DAB-780A-2A33-578A63D9D045}"/>
              </a:ext>
            </a:extLst>
          </p:cNvPr>
          <p:cNvSpPr/>
          <p:nvPr/>
        </p:nvSpPr>
        <p:spPr>
          <a:xfrm>
            <a:off x="0" y="97023"/>
            <a:ext cx="12192000" cy="769441"/>
          </a:xfrm>
          <a:prstGeom prst="rect">
            <a:avLst/>
          </a:prstGeom>
        </p:spPr>
        <p:txBody>
          <a:bodyPr wrap="square">
            <a:spAutoFit/>
          </a:bodyPr>
          <a:lstStyle/>
          <a:p>
            <a:pPr algn="ctr">
              <a:defRPr/>
            </a:pPr>
            <a:r>
              <a:rPr lang="zh-CN" altLang="en-US"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rPr>
              <a:t>数字集成电路设计自动化基础</a:t>
            </a:r>
            <a:endParaRPr lang="zh-CN" altLang="zh-CN" sz="4400" b="1" kern="100" dirty="0">
              <a:solidFill>
                <a:srgbClr val="C0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3">
            <a:extLst>
              <a:ext uri="{FF2B5EF4-FFF2-40B4-BE49-F238E27FC236}">
                <a16:creationId xmlns:a16="http://schemas.microsoft.com/office/drawing/2014/main" id="{43A81180-06A6-6559-68D3-C2E9A61CDA3F}"/>
              </a:ext>
            </a:extLst>
          </p:cNvPr>
          <p:cNvSpPr txBox="1">
            <a:spLocks/>
          </p:cNvSpPr>
          <p:nvPr/>
        </p:nvSpPr>
        <p:spPr>
          <a:xfrm>
            <a:off x="267561" y="982895"/>
            <a:ext cx="11361731" cy="500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7010271-71BC-FD64-913D-767ED87A6B4F}"/>
              </a:ext>
            </a:extLst>
          </p:cNvPr>
          <p:cNvSpPr txBox="1"/>
          <p:nvPr/>
        </p:nvSpPr>
        <p:spPr>
          <a:xfrm>
            <a:off x="713132" y="982895"/>
            <a:ext cx="10672552" cy="2328523"/>
          </a:xfrm>
          <a:prstGeom prst="rect">
            <a:avLst/>
          </a:prstGeom>
          <a:noFill/>
        </p:spPr>
        <p:txBody>
          <a:bodyPr wrap="square">
            <a:spAutoFit/>
          </a:bodyPr>
          <a:lstStyle/>
          <a:p>
            <a:pPr lvl="0" algn="just">
              <a:lnSpc>
                <a:spcPct val="150000"/>
              </a:lnSpc>
            </a:pPr>
            <a:r>
              <a:rPr lang="zh-CN" altLang="en-US" sz="2000" b="1" kern="100" dirty="0">
                <a:latin typeface="SimHei" panose="02010609060101010101" pitchFamily="49" charset="-122"/>
                <a:ea typeface="SimHei" panose="02010609060101010101" pitchFamily="49" charset="-122"/>
              </a:rPr>
              <a:t>课程考核方法： </a:t>
            </a:r>
            <a:r>
              <a:rPr lang="en-US" altLang="zh-CN" sz="2000" b="1" kern="100" dirty="0">
                <a:latin typeface="SimHei" panose="02010609060101010101" pitchFamily="49" charset="-122"/>
                <a:ea typeface="SimHei" panose="02010609060101010101" pitchFamily="49" charset="-122"/>
              </a:rPr>
              <a:t>3</a:t>
            </a:r>
            <a:r>
              <a:rPr lang="zh-CN" altLang="en-US" sz="2000" b="1" kern="100" dirty="0">
                <a:latin typeface="SimHei" panose="02010609060101010101" pitchFamily="49" charset="-122"/>
                <a:ea typeface="SimHei" panose="02010609060101010101" pitchFamily="49" charset="-122"/>
              </a:rPr>
              <a:t>个</a:t>
            </a:r>
            <a:r>
              <a:rPr lang="en-US" altLang="zh-CN" sz="2000" b="1" kern="100" dirty="0">
                <a:latin typeface="SimHei" panose="02010609060101010101" pitchFamily="49" charset="-122"/>
                <a:ea typeface="SimHei" panose="02010609060101010101" pitchFamily="49" charset="-122"/>
              </a:rPr>
              <a:t>project(40</a:t>
            </a:r>
            <a:r>
              <a:rPr lang="zh-CN" altLang="en-US" sz="2000" b="1" kern="100" dirty="0">
                <a:latin typeface="SimHei" panose="02010609060101010101" pitchFamily="49" charset="-122"/>
                <a:ea typeface="SimHei" panose="02010609060101010101" pitchFamily="49" charset="-122"/>
              </a:rPr>
              <a:t>分）</a:t>
            </a:r>
            <a:r>
              <a:rPr lang="en-US" altLang="zh-CN" sz="2000" b="1" kern="100" dirty="0">
                <a:latin typeface="SimHei" panose="02010609060101010101" pitchFamily="49" charset="-122"/>
                <a:ea typeface="SimHei" panose="02010609060101010101" pitchFamily="49" charset="-122"/>
              </a:rPr>
              <a:t>+</a:t>
            </a:r>
            <a:r>
              <a:rPr lang="zh-CN" altLang="en-US" sz="2000" b="1" kern="100" dirty="0">
                <a:latin typeface="SimHei" panose="02010609060101010101" pitchFamily="49" charset="-122"/>
                <a:ea typeface="SimHei" panose="02010609060101010101" pitchFamily="49" charset="-122"/>
              </a:rPr>
              <a:t> 课程作业</a:t>
            </a:r>
            <a:r>
              <a:rPr lang="en-US" altLang="zh-CN" sz="2000" b="1" kern="100" dirty="0">
                <a:latin typeface="SimHei" panose="02010609060101010101" pitchFamily="49" charset="-122"/>
                <a:ea typeface="SimHei" panose="02010609060101010101" pitchFamily="49" charset="-122"/>
              </a:rPr>
              <a:t>(5</a:t>
            </a:r>
            <a:r>
              <a:rPr lang="zh-CN" altLang="en-US" sz="2000" b="1" kern="100" dirty="0">
                <a:latin typeface="SimHei" panose="02010609060101010101" pitchFamily="49" charset="-122"/>
                <a:ea typeface="SimHei" panose="02010609060101010101" pitchFamily="49" charset="-122"/>
              </a:rPr>
              <a:t>分</a:t>
            </a:r>
            <a:r>
              <a:rPr lang="en-US" altLang="zh-CN" sz="2000" b="1" kern="100" dirty="0">
                <a:latin typeface="SimHei" panose="02010609060101010101" pitchFamily="49" charset="-122"/>
                <a:ea typeface="SimHei" panose="02010609060101010101" pitchFamily="49" charset="-122"/>
              </a:rPr>
              <a:t>)+</a:t>
            </a:r>
            <a:r>
              <a:rPr lang="zh-CN" altLang="en-US" sz="2000" b="1" kern="100" dirty="0">
                <a:latin typeface="SimHei" panose="02010609060101010101" pitchFamily="49" charset="-122"/>
                <a:ea typeface="SimHei" panose="02010609060101010101" pitchFamily="49" charset="-122"/>
              </a:rPr>
              <a:t>期末考试</a:t>
            </a:r>
            <a:r>
              <a:rPr lang="en-US" altLang="zh-CN" sz="2000" b="1" kern="100" dirty="0">
                <a:latin typeface="SimHei" panose="02010609060101010101" pitchFamily="49" charset="-122"/>
                <a:ea typeface="SimHei" panose="02010609060101010101" pitchFamily="49" charset="-122"/>
              </a:rPr>
              <a:t>(</a:t>
            </a:r>
            <a:r>
              <a:rPr lang="zh-CN" altLang="en-US" sz="2000" b="1" kern="100" dirty="0">
                <a:latin typeface="SimHei" panose="02010609060101010101" pitchFamily="49" charset="-122"/>
                <a:ea typeface="SimHei" panose="02010609060101010101" pitchFamily="49" charset="-122"/>
              </a:rPr>
              <a:t>闭卷</a:t>
            </a:r>
            <a:r>
              <a:rPr lang="en-US" altLang="zh-CN" sz="2000" b="1" kern="100" dirty="0">
                <a:latin typeface="SimHei" panose="02010609060101010101" pitchFamily="49" charset="-122"/>
                <a:ea typeface="SimHei" panose="02010609060101010101" pitchFamily="49" charset="-122"/>
              </a:rPr>
              <a:t>,55</a:t>
            </a:r>
            <a:r>
              <a:rPr lang="zh-CN" altLang="en-US" sz="2000" b="1" kern="100" dirty="0">
                <a:latin typeface="SimHei" panose="02010609060101010101" pitchFamily="49" charset="-122"/>
                <a:ea typeface="SimHei" panose="02010609060101010101" pitchFamily="49" charset="-122"/>
              </a:rPr>
              <a:t>分）</a:t>
            </a:r>
            <a:endParaRPr lang="en-US" altLang="zh-CN" sz="2000" b="1" kern="100" dirty="0">
              <a:latin typeface="SimHei" panose="02010609060101010101" pitchFamily="49" charset="-122"/>
              <a:ea typeface="SimHei" panose="02010609060101010101" pitchFamily="49" charset="-122"/>
            </a:endParaRPr>
          </a:p>
          <a:p>
            <a:pPr lvl="0" algn="just">
              <a:lnSpc>
                <a:spcPct val="150000"/>
              </a:lnSpc>
            </a:pPr>
            <a:r>
              <a:rPr lang="zh-CN" altLang="en-US" sz="2000" b="1" kern="100" dirty="0">
                <a:latin typeface="SimHei" panose="02010609060101010101" pitchFamily="49" charset="-122"/>
                <a:ea typeface="SimHei" panose="02010609060101010101" pitchFamily="49" charset="-122"/>
              </a:rPr>
              <a:t>课程</a:t>
            </a:r>
            <a:r>
              <a:rPr lang="en-US" altLang="zh-CN" sz="2000" b="1" kern="100" dirty="0">
                <a:latin typeface="SimHei" panose="02010609060101010101" pitchFamily="49" charset="-122"/>
                <a:ea typeface="SimHei" panose="02010609060101010101" pitchFamily="49" charset="-122"/>
              </a:rPr>
              <a:t>Project:</a:t>
            </a:r>
            <a:r>
              <a:rPr lang="zh-CN" altLang="en-US" sz="2000" b="1" kern="100" dirty="0">
                <a:latin typeface="SimHei" panose="02010609060101010101" pitchFamily="49" charset="-122"/>
                <a:ea typeface="SimHei" panose="02010609060101010101" pitchFamily="49" charset="-122"/>
              </a:rPr>
              <a:t> 分组进行，每组不超过</a:t>
            </a:r>
            <a:r>
              <a:rPr lang="en-US" altLang="zh-CN" sz="2000" b="1" kern="100" dirty="0">
                <a:latin typeface="SimHei" panose="02010609060101010101" pitchFamily="49" charset="-122"/>
                <a:ea typeface="SimHei" panose="02010609060101010101" pitchFamily="49" charset="-122"/>
              </a:rPr>
              <a:t>6</a:t>
            </a:r>
            <a:r>
              <a:rPr lang="zh-CN" altLang="en-US" sz="2000" b="1" kern="100" dirty="0">
                <a:latin typeface="SimHei" panose="02010609060101010101" pitchFamily="49" charset="-122"/>
                <a:ea typeface="SimHei" panose="02010609060101010101" pitchFamily="49" charset="-122"/>
              </a:rPr>
              <a:t>人</a:t>
            </a:r>
            <a:endParaRPr lang="en-US" altLang="zh-CN" sz="2000" b="1" kern="100" dirty="0">
              <a:latin typeface="SimHei" panose="02010609060101010101" pitchFamily="49" charset="-122"/>
              <a:ea typeface="SimHei" panose="02010609060101010101" pitchFamily="49" charset="-122"/>
            </a:endParaRPr>
          </a:p>
          <a:p>
            <a:pPr marL="342900" lvl="0" indent="-342900" algn="just">
              <a:lnSpc>
                <a:spcPct val="150000"/>
              </a:lnSpc>
              <a:buFont typeface="Arial" panose="020B0604020202020204" pitchFamily="34" charset="0"/>
              <a:buChar char="•"/>
            </a:pPr>
            <a:r>
              <a:rPr lang="en-US" altLang="zh-CN" sz="2000" b="1" kern="100" dirty="0">
                <a:latin typeface="SimHei" panose="02010609060101010101" pitchFamily="49" charset="-122"/>
                <a:ea typeface="SimHei" panose="02010609060101010101" pitchFamily="49" charset="-122"/>
              </a:rPr>
              <a:t>Project</a:t>
            </a:r>
            <a:r>
              <a:rPr lang="zh-CN" altLang="en-US" sz="2000" b="1" kern="100" dirty="0">
                <a:latin typeface="SimHei" panose="02010609060101010101" pitchFamily="49" charset="-122"/>
                <a:ea typeface="SimHei" panose="02010609060101010101" pitchFamily="49" charset="-122"/>
              </a:rPr>
              <a:t> </a:t>
            </a:r>
            <a:r>
              <a:rPr lang="en-US" altLang="zh-CN" sz="2000" b="1" kern="100" dirty="0">
                <a:latin typeface="SimHei" panose="02010609060101010101" pitchFamily="49" charset="-122"/>
                <a:ea typeface="SimHei" panose="02010609060101010101" pitchFamily="49" charset="-122"/>
              </a:rPr>
              <a:t>1: </a:t>
            </a:r>
            <a:r>
              <a:rPr lang="zh-CN" altLang="en-US" sz="2000" b="1" kern="100" dirty="0">
                <a:latin typeface="SimHei" panose="02010609060101010101" pitchFamily="49" charset="-122"/>
                <a:ea typeface="SimHei" panose="02010609060101010101" pitchFamily="49" charset="-122"/>
              </a:rPr>
              <a:t>高层次综合，输入类似</a:t>
            </a:r>
            <a:r>
              <a:rPr lang="en-US" altLang="zh-CN" sz="2000" b="1" kern="100" dirty="0">
                <a:latin typeface="SimHei" panose="02010609060101010101" pitchFamily="49" charset="-122"/>
                <a:ea typeface="SimHei" panose="02010609060101010101" pitchFamily="49" charset="-122"/>
              </a:rPr>
              <a:t>LLVM</a:t>
            </a:r>
            <a:r>
              <a:rPr lang="zh-CN" altLang="en-US" sz="2000" b="1" kern="100" dirty="0">
                <a:latin typeface="SimHei" panose="02010609060101010101" pitchFamily="49" charset="-122"/>
                <a:ea typeface="SimHei" panose="02010609060101010101" pitchFamily="49" charset="-122"/>
              </a:rPr>
              <a:t> </a:t>
            </a:r>
            <a:r>
              <a:rPr lang="en-US" altLang="zh-CN" sz="2000" b="1" kern="100" dirty="0">
                <a:latin typeface="SimHei" panose="02010609060101010101" pitchFamily="49" charset="-122"/>
                <a:ea typeface="SimHei" panose="02010609060101010101" pitchFamily="49" charset="-122"/>
              </a:rPr>
              <a:t>IR</a:t>
            </a:r>
            <a:r>
              <a:rPr lang="zh-CN" altLang="en-US" sz="2000" b="1" kern="100" dirty="0">
                <a:latin typeface="SimHei" panose="02010609060101010101" pitchFamily="49" charset="-122"/>
                <a:ea typeface="SimHei" panose="02010609060101010101" pitchFamily="49" charset="-122"/>
              </a:rPr>
              <a:t>，经过调度、绑定和控制综合后生成</a:t>
            </a:r>
            <a:r>
              <a:rPr lang="en-US" altLang="zh-CN" sz="2000" b="1" kern="100" dirty="0">
                <a:latin typeface="SimHei" panose="02010609060101010101" pitchFamily="49" charset="-122"/>
                <a:ea typeface="SimHei" panose="02010609060101010101" pitchFamily="49" charset="-122"/>
              </a:rPr>
              <a:t>RTL</a:t>
            </a:r>
            <a:r>
              <a:rPr lang="zh-CN" altLang="en-US" sz="2000" b="1" kern="100" dirty="0">
                <a:latin typeface="SimHei" panose="02010609060101010101" pitchFamily="49" charset="-122"/>
                <a:ea typeface="SimHei" panose="02010609060101010101" pitchFamily="49" charset="-122"/>
              </a:rPr>
              <a:t>代码</a:t>
            </a:r>
            <a:endParaRPr lang="en-US" altLang="zh-CN" sz="2000" b="1" kern="100" dirty="0">
              <a:latin typeface="SimHei" panose="02010609060101010101" pitchFamily="49" charset="-122"/>
              <a:ea typeface="SimHei" panose="02010609060101010101" pitchFamily="49" charset="-122"/>
            </a:endParaRPr>
          </a:p>
          <a:p>
            <a:pPr marL="342900" lvl="0" indent="-342900" algn="just">
              <a:lnSpc>
                <a:spcPct val="150000"/>
              </a:lnSpc>
              <a:buFont typeface="Arial" panose="020B0604020202020204" pitchFamily="34" charset="0"/>
              <a:buChar char="•"/>
            </a:pPr>
            <a:r>
              <a:rPr lang="en-US" altLang="zh-CN" sz="2000" b="1" kern="100" dirty="0">
                <a:latin typeface="SimHei" panose="02010609060101010101" pitchFamily="49" charset="-122"/>
                <a:ea typeface="SimHei" panose="02010609060101010101" pitchFamily="49" charset="-122"/>
              </a:rPr>
              <a:t>Project 2: </a:t>
            </a:r>
            <a:r>
              <a:rPr lang="zh-CN" altLang="en-US" sz="2000" b="1" kern="100" dirty="0">
                <a:latin typeface="SimHei" panose="02010609060101010101" pitchFamily="49" charset="-122"/>
                <a:ea typeface="SimHei" panose="02010609060101010101" pitchFamily="49" charset="-122"/>
              </a:rPr>
              <a:t>逻辑综合，给定</a:t>
            </a:r>
            <a:r>
              <a:rPr lang="en-US" altLang="zh-CN" sz="2000" b="1" kern="100" dirty="0" err="1">
                <a:latin typeface="SimHei" panose="02010609060101010101" pitchFamily="49" charset="-122"/>
                <a:ea typeface="SimHei" panose="02010609060101010101" pitchFamily="49" charset="-122"/>
              </a:rPr>
              <a:t>abc</a:t>
            </a:r>
            <a:r>
              <a:rPr lang="zh-CN" altLang="en-US" sz="2000" b="1" kern="100" dirty="0">
                <a:latin typeface="SimHei" panose="02010609060101010101" pitchFamily="49" charset="-122"/>
                <a:ea typeface="SimHei" panose="02010609060101010101" pitchFamily="49" charset="-122"/>
              </a:rPr>
              <a:t>程序和输入网表，通过优化命令组合，优化综合的网表</a:t>
            </a:r>
            <a:r>
              <a:rPr lang="en-US" altLang="zh-CN" sz="2000" b="1" kern="100" dirty="0">
                <a:latin typeface="SimHei" panose="02010609060101010101" pitchFamily="49" charset="-122"/>
                <a:ea typeface="SimHei" panose="02010609060101010101" pitchFamily="49" charset="-122"/>
              </a:rPr>
              <a:t>PPA</a:t>
            </a:r>
          </a:p>
          <a:p>
            <a:pPr marL="342900" lvl="0" indent="-342900" algn="just">
              <a:lnSpc>
                <a:spcPct val="150000"/>
              </a:lnSpc>
              <a:buFont typeface="Arial" panose="020B0604020202020204" pitchFamily="34" charset="0"/>
              <a:buChar char="•"/>
            </a:pPr>
            <a:r>
              <a:rPr lang="en-US" altLang="zh-CN" sz="2000" b="1" kern="100" dirty="0">
                <a:latin typeface="SimHei" panose="02010609060101010101" pitchFamily="49" charset="-122"/>
                <a:ea typeface="SimHei" panose="02010609060101010101" pitchFamily="49" charset="-122"/>
              </a:rPr>
              <a:t>Project 3: </a:t>
            </a:r>
            <a:r>
              <a:rPr lang="zh-CN" altLang="en-US" sz="2000" b="1" kern="100" dirty="0">
                <a:latin typeface="SimHei" panose="02010609060101010101" pitchFamily="49" charset="-122"/>
                <a:ea typeface="SimHei" panose="02010609060101010101" pitchFamily="49" charset="-122"/>
              </a:rPr>
              <a:t>物理设计，划分</a:t>
            </a:r>
            <a:r>
              <a:rPr lang="en-US" altLang="zh-CN" sz="2000" b="1" kern="100" dirty="0">
                <a:latin typeface="SimHei" panose="02010609060101010101" pitchFamily="49" charset="-122"/>
                <a:ea typeface="SimHei" panose="02010609060101010101" pitchFamily="49" charset="-122"/>
              </a:rPr>
              <a:t>+</a:t>
            </a:r>
            <a:r>
              <a:rPr lang="zh-CN" altLang="en-US" sz="2000" b="1" kern="100" dirty="0">
                <a:latin typeface="SimHei" panose="02010609060101010101" pitchFamily="49" charset="-122"/>
                <a:ea typeface="SimHei" panose="02010609060101010101" pitchFamily="49" charset="-122"/>
              </a:rPr>
              <a:t>布局规划</a:t>
            </a:r>
            <a:r>
              <a:rPr lang="en-US" altLang="zh-CN" sz="2000" b="1" kern="100" dirty="0">
                <a:latin typeface="SimHei" panose="02010609060101010101" pitchFamily="49" charset="-122"/>
                <a:ea typeface="SimHei" panose="02010609060101010101" pitchFamily="49" charset="-122"/>
              </a:rPr>
              <a:t>+</a:t>
            </a:r>
            <a:r>
              <a:rPr lang="zh-CN" altLang="en-US" sz="2000" b="1" kern="100" dirty="0">
                <a:latin typeface="SimHei" panose="02010609060101010101" pitchFamily="49" charset="-122"/>
                <a:ea typeface="SimHei" panose="02010609060101010101" pitchFamily="49" charset="-122"/>
              </a:rPr>
              <a:t>斯坦纳树</a:t>
            </a:r>
            <a:r>
              <a:rPr lang="en-US" altLang="zh-CN" sz="2000" b="1" kern="100" dirty="0">
                <a:latin typeface="SimHei" panose="02010609060101010101" pitchFamily="49" charset="-122"/>
                <a:ea typeface="SimHei" panose="02010609060101010101" pitchFamily="49" charset="-122"/>
              </a:rPr>
              <a:t>+</a:t>
            </a:r>
            <a:r>
              <a:rPr lang="zh-CN" altLang="en-US" sz="2000" b="1" kern="100" dirty="0">
                <a:latin typeface="SimHei" panose="02010609060101010101" pitchFamily="49" charset="-122"/>
                <a:ea typeface="SimHei" panose="02010609060101010101" pitchFamily="49" charset="-122"/>
              </a:rPr>
              <a:t>迷宫布线算法 </a:t>
            </a:r>
            <a:r>
              <a:rPr lang="en-US" altLang="zh-CN" sz="2000" b="1" kern="100" dirty="0">
                <a:latin typeface="SimHei" panose="02010609060101010101" pitchFamily="49" charset="-122"/>
                <a:ea typeface="SimHei" panose="02010609060101010101" pitchFamily="49" charset="-122"/>
              </a:rPr>
              <a:t>4</a:t>
            </a:r>
            <a:r>
              <a:rPr lang="zh-CN" altLang="en-US" sz="2000" b="1" kern="100" dirty="0">
                <a:latin typeface="SimHei" panose="02010609060101010101" pitchFamily="49" charset="-122"/>
                <a:ea typeface="SimHei" panose="02010609060101010101" pitchFamily="49" charset="-122"/>
              </a:rPr>
              <a:t>选</a:t>
            </a:r>
            <a:r>
              <a:rPr lang="en-US" altLang="zh-CN" sz="2000" b="1" kern="100" dirty="0">
                <a:latin typeface="SimHei" panose="02010609060101010101" pitchFamily="49" charset="-122"/>
                <a:ea typeface="SimHei" panose="02010609060101010101" pitchFamily="49" charset="-122"/>
              </a:rPr>
              <a:t>1</a:t>
            </a:r>
            <a:endParaRPr lang="zh-CN" altLang="en-US" sz="2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048905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AF07A-2C26-B946-AF43-3646A55253D0}"/>
              </a:ext>
            </a:extLst>
          </p:cNvPr>
          <p:cNvSpPr>
            <a:spLocks noGrp="1"/>
          </p:cNvSpPr>
          <p:nvPr>
            <p:ph type="title"/>
          </p:nvPr>
        </p:nvSpPr>
        <p:spPr/>
        <p:txBody>
          <a:bodyPr/>
          <a:lstStyle/>
          <a:p>
            <a:r>
              <a:rPr lang="zh-CN" altLang="en-US" dirty="0"/>
              <a:t>基于位置立方体的逻辑优化：</a:t>
            </a:r>
            <a:r>
              <a:rPr lang="en-US" altLang="zh-CN" dirty="0"/>
              <a:t>Essential</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2CA8FBC-AF01-9246-AB65-80ADCEC98F59}"/>
                  </a:ext>
                </a:extLst>
              </p:cNvPr>
              <p:cNvSpPr>
                <a:spLocks noGrp="1"/>
              </p:cNvSpPr>
              <p:nvPr>
                <p:ph idx="1"/>
              </p:nvPr>
            </p:nvSpPr>
            <p:spPr/>
            <p:txBody>
              <a:bodyPr/>
              <a:lstStyle/>
              <a:p>
                <a:r>
                  <a:rPr lang="zh-CN" altLang="zh-CN" sz="2800" dirty="0"/>
                  <a:t>必要项检测是寻找必要的蕴含项，并加入覆盖中</a:t>
                </a:r>
                <a:endParaRPr lang="en-US" altLang="zh-CN" sz="2800" dirty="0"/>
              </a:p>
              <a:p>
                <a:r>
                  <a:rPr lang="zh-CN" altLang="zh-CN" sz="2800" dirty="0"/>
                  <a:t>对于一个质蕴含项</a:t>
                </a:r>
                <a:r>
                  <a:rPr lang="en-US" altLang="zh-CN" sz="2800" dirty="0"/>
                  <a:t>A</a:t>
                </a:r>
                <a:r>
                  <a:rPr lang="zh-CN" altLang="zh-CN" sz="2800" dirty="0"/>
                  <a:t>，假设逻辑函数</a:t>
                </a:r>
                <a:r>
                  <a:rPr lang="en-US" altLang="zh-CN" sz="2800" dirty="0"/>
                  <a:t>F</a:t>
                </a:r>
                <a:r>
                  <a:rPr lang="zh-CN" altLang="zh-CN" sz="2800" dirty="0"/>
                  <a:t>可以表示为</a:t>
                </a:r>
                <a14:m>
                  <m:oMath xmlns:m="http://schemas.openxmlformats.org/officeDocument/2006/math">
                    <m:r>
                      <a:rPr lang="en-US" altLang="zh-CN" sz="2800" i="1">
                        <a:latin typeface="Cambria Math" panose="02040503050406030204" pitchFamily="18" charset="0"/>
                      </a:rPr>
                      <m:t>𝐹</m:t>
                    </m:r>
                    <m:r>
                      <a:rPr lang="en-US" altLang="zh-CN" sz="2800" i="1">
                        <a:latin typeface="Cambria Math" panose="02040503050406030204" pitchFamily="18" charset="0"/>
                      </a:rPr>
                      <m:t>=</m:t>
                    </m:r>
                    <m:r>
                      <a:rPr lang="en-US" altLang="zh-CN" sz="2800" i="1">
                        <a:latin typeface="Cambria Math" panose="02040503050406030204" pitchFamily="18" charset="0"/>
                      </a:rPr>
                      <m:t>𝐺</m:t>
                    </m:r>
                    <m:r>
                      <a:rPr lang="en-US" altLang="zh-CN" sz="2800" i="1">
                        <a:latin typeface="Cambria Math" panose="02040503050406030204" pitchFamily="18" charset="0"/>
                      </a:rPr>
                      <m:t>∪</m:t>
                    </m:r>
                    <m:r>
                      <a:rPr lang="en-US" altLang="zh-CN" sz="2800" i="1">
                        <a:latin typeface="Cambria Math" panose="02040503050406030204" pitchFamily="18" charset="0"/>
                      </a:rPr>
                      <m:t>𝐴</m:t>
                    </m:r>
                  </m:oMath>
                </a14:m>
                <a:r>
                  <a:rPr lang="zh-CN" altLang="zh-CN" sz="2800" dirty="0"/>
                  <a:t>。如果</a:t>
                </a:r>
                <a:r>
                  <a:rPr lang="en-US" altLang="zh-CN" sz="2800" dirty="0"/>
                  <a:t>consensus(G,A)</a:t>
                </a:r>
                <a:r>
                  <a:rPr lang="zh-CN" altLang="zh-CN" sz="2800" dirty="0"/>
                  <a:t>不覆盖</a:t>
                </a:r>
                <a:r>
                  <a:rPr lang="en-US" altLang="zh-CN" sz="2800" dirty="0"/>
                  <a:t>A</a:t>
                </a:r>
                <a:r>
                  <a:rPr lang="zh-CN" altLang="zh-CN" sz="2800" dirty="0"/>
                  <a:t>，那么</a:t>
                </a:r>
                <a:r>
                  <a:rPr lang="en-US" altLang="zh-CN" sz="2800" dirty="0"/>
                  <a:t>A</a:t>
                </a:r>
                <a:r>
                  <a:rPr lang="zh-CN" altLang="zh-CN" sz="2800" dirty="0"/>
                  <a:t>就是必要质蕴含项</a:t>
                </a:r>
                <a:r>
                  <a:rPr lang="zh-CN" altLang="zh-CN" sz="2800" dirty="0">
                    <a:effectLst/>
                  </a:rPr>
                  <a:t> </a:t>
                </a:r>
                <a:endParaRPr kumimoji="1" lang="zh-CN" altLang="en-US" sz="2800" dirty="0"/>
              </a:p>
            </p:txBody>
          </p:sp>
        </mc:Choice>
        <mc:Fallback xmlns="">
          <p:sp>
            <p:nvSpPr>
              <p:cNvPr id="3" name="内容占位符 2">
                <a:extLst>
                  <a:ext uri="{FF2B5EF4-FFF2-40B4-BE49-F238E27FC236}">
                    <a16:creationId xmlns:a16="http://schemas.microsoft.com/office/drawing/2014/main" id="{32CA8FBC-AF01-9246-AB65-80ADCEC98F59}"/>
                  </a:ext>
                </a:extLst>
              </p:cNvPr>
              <p:cNvSpPr>
                <a:spLocks noGrp="1" noRot="1" noChangeAspect="1" noMove="1" noResize="1" noEditPoints="1" noAdjustHandles="1" noChangeArrowheads="1" noChangeShapeType="1" noTextEdit="1"/>
              </p:cNvSpPr>
              <p:nvPr>
                <p:ph idx="1"/>
              </p:nvPr>
            </p:nvSpPr>
            <p:spPr>
              <a:blipFill>
                <a:blip r:embed="rId2"/>
                <a:stretch>
                  <a:fillRect l="-925" t="-15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FE106E3-3DF8-8B46-9275-8336D17E39C8}"/>
              </a:ext>
            </a:extLst>
          </p:cNvPr>
          <p:cNvPicPr>
            <a:picLocks noChangeAspect="1"/>
          </p:cNvPicPr>
          <p:nvPr/>
        </p:nvPicPr>
        <p:blipFill>
          <a:blip r:embed="rId3"/>
          <a:stretch>
            <a:fillRect/>
          </a:stretch>
        </p:blipFill>
        <p:spPr>
          <a:xfrm>
            <a:off x="1530350" y="3048000"/>
            <a:ext cx="9131300" cy="3632200"/>
          </a:xfrm>
          <a:prstGeom prst="rect">
            <a:avLst/>
          </a:prstGeom>
        </p:spPr>
      </p:pic>
    </p:spTree>
    <p:extLst>
      <p:ext uri="{BB962C8B-B14F-4D97-AF65-F5344CB8AC3E}">
        <p14:creationId xmlns:p14="http://schemas.microsoft.com/office/powerpoint/2010/main" val="404196193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604D8-9E18-B647-B900-26AB1589094F}"/>
              </a:ext>
            </a:extLst>
          </p:cNvPr>
          <p:cNvSpPr>
            <a:spLocks noGrp="1"/>
          </p:cNvSpPr>
          <p:nvPr>
            <p:ph type="title"/>
          </p:nvPr>
        </p:nvSpPr>
        <p:spPr/>
        <p:txBody>
          <a:bodyPr/>
          <a:lstStyle/>
          <a:p>
            <a:r>
              <a:rPr lang="en-US" altLang="zh-CN" dirty="0"/>
              <a:t>Espresso</a:t>
            </a:r>
            <a:r>
              <a:rPr lang="zh-CN" altLang="zh-CN" dirty="0"/>
              <a:t>算法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A12D0B-1C55-1141-9305-0722124D4264}"/>
                  </a:ext>
                </a:extLst>
              </p:cNvPr>
              <p:cNvSpPr>
                <a:spLocks noGrp="1"/>
              </p:cNvSpPr>
              <p:nvPr>
                <p:ph idx="1"/>
              </p:nvPr>
            </p:nvSpPr>
            <p:spPr>
              <a:xfrm>
                <a:off x="479376" y="1268760"/>
                <a:ext cx="10972800" cy="4813300"/>
              </a:xfrm>
            </p:spPr>
            <p:txBody>
              <a:bodyPr/>
              <a:lstStyle/>
              <a:p>
                <a:pPr marL="0" indent="0">
                  <a:buNone/>
                </a:pPr>
                <a:endParaRPr lang="en-US" altLang="zh-CN" sz="2800" dirty="0"/>
              </a:p>
              <a:p>
                <a:pPr marL="0" indent="0">
                  <a:buNone/>
                </a:pPr>
                <a:r>
                  <a:rPr lang="en-US" altLang="zh-CN" sz="2800" dirty="0"/>
                  <a:t>Algorithm Espresso</a:t>
                </a:r>
                <a:endParaRPr lang="zh-CN" altLang="zh-CN" sz="2800" dirty="0"/>
              </a:p>
              <a:p>
                <a:pPr marL="0" indent="0">
                  <a:buNone/>
                </a:pPr>
                <a:r>
                  <a:rPr lang="en-US" altLang="zh-CN" sz="2800" dirty="0"/>
                  <a:t>Input: </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𝑜𝑛</m:t>
                        </m:r>
                      </m:sup>
                    </m:sSup>
                  </m:oMath>
                </a14:m>
                <a:r>
                  <a:rPr lang="en-US" altLang="zh-CN" sz="2800" dirty="0"/>
                  <a:t>,</a:t>
                </a:r>
                <a:r>
                  <a:rPr lang="en-US" altLang="zh-CN" sz="2800" i="1" dirty="0"/>
                  <a:t> </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𝑑𝑐</m:t>
                        </m:r>
                      </m:sup>
                    </m:sSup>
                  </m:oMath>
                </a14:m>
                <a:endParaRPr lang="zh-CN" altLang="zh-CN" sz="2800" dirty="0"/>
              </a:p>
              <a:p>
                <a:pPr marL="0" indent="0">
                  <a:buNone/>
                </a:pPr>
                <a14:m>
                  <m:oMath xmlns:m="http://schemas.openxmlformats.org/officeDocument/2006/math">
                    <m:r>
                      <a:rPr lang="en-US" altLang="zh-CN" sz="2800" i="1">
                        <a:latin typeface="Cambria Math" panose="02040503050406030204" pitchFamily="18" charset="0"/>
                      </a:rPr>
                      <m:t> </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𝑜𝑓𝑓</m:t>
                        </m:r>
                      </m:sup>
                    </m:sSup>
                  </m:oMath>
                </a14:m>
                <a:r>
                  <a:rPr lang="en-US" altLang="zh-CN" sz="2800" dirty="0"/>
                  <a:t>=complement(</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𝑜𝑛</m:t>
                        </m:r>
                      </m:sup>
                    </m:sSup>
                    <m:r>
                      <a:rPr lang="en-US" altLang="zh-CN" sz="2800" i="1">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𝑑𝑐</m:t>
                        </m:r>
                      </m:sup>
                    </m:sSup>
                  </m:oMath>
                </a14:m>
                <a:r>
                  <a:rPr lang="en-US" altLang="zh-CN" sz="2800" dirty="0"/>
                  <a:t>);</a:t>
                </a:r>
                <a:endParaRPr lang="zh-CN" altLang="zh-CN" sz="2800" dirty="0"/>
              </a:p>
              <a:p>
                <a:pPr marL="0" indent="0">
                  <a:buNone/>
                </a:pPr>
                <a:r>
                  <a:rPr lang="en-US" altLang="zh-CN" sz="2800" dirty="0"/>
                  <a:t>F=expand(</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𝑜𝑛</m:t>
                        </m:r>
                      </m:sup>
                    </m:sSup>
                  </m:oMath>
                </a14:m>
                <a:r>
                  <a:rPr lang="en-US" altLang="zh-CN" sz="2800" dirty="0"/>
                  <a:t>, </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𝑜𝑓𝑓</m:t>
                        </m:r>
                      </m:sup>
                    </m:sSup>
                  </m:oMath>
                </a14:m>
                <a:r>
                  <a:rPr lang="en-US" altLang="zh-CN" sz="2800" dirty="0"/>
                  <a:t>);</a:t>
                </a:r>
                <a:endParaRPr lang="zh-CN" altLang="zh-CN" sz="2800" dirty="0"/>
              </a:p>
              <a:p>
                <a:pPr marL="0" indent="0">
                  <a:buNone/>
                </a:pPr>
                <a:r>
                  <a:rPr lang="en-US" altLang="zh-CN" sz="2800" dirty="0"/>
                  <a:t>F=irredundant(F, </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𝑑𝑐</m:t>
                        </m:r>
                      </m:sup>
                    </m:sSup>
                  </m:oMath>
                </a14:m>
                <a:r>
                  <a:rPr lang="en-US" altLang="zh-CN" sz="2800" dirty="0"/>
                  <a:t>);</a:t>
                </a:r>
                <a:endParaRPr lang="zh-CN" altLang="zh-CN" sz="2800" dirty="0"/>
              </a:p>
              <a:p>
                <a:pPr marL="0" indent="0">
                  <a:buNone/>
                </a:pPr>
                <a:r>
                  <a:rPr lang="en-US" altLang="zh-CN" sz="2800" dirty="0"/>
                  <a:t>E=Essentials(F, </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𝑑𝑐</m:t>
                        </m:r>
                      </m:sup>
                    </m:sSup>
                  </m:oMath>
                </a14:m>
                <a:r>
                  <a:rPr lang="en-US" altLang="zh-CN" sz="2800" dirty="0"/>
                  <a:t>);</a:t>
                </a:r>
                <a:endParaRPr lang="zh-CN" altLang="zh-CN" sz="2800" dirty="0"/>
              </a:p>
              <a:p>
                <a:pPr marL="0" indent="0">
                  <a:buNone/>
                </a:pPr>
                <a:r>
                  <a:rPr lang="en-US" altLang="zh-CN" sz="2800" dirty="0"/>
                  <a:t>F=F-E;</a:t>
                </a:r>
                <a:endParaRPr lang="zh-CN" altLang="zh-CN" sz="2800" dirty="0"/>
              </a:p>
              <a:p>
                <a:pPr marL="0" indent="0">
                  <a:buNone/>
                </a:pPr>
                <a14:m>
                  <m:oMath xmlns:m="http://schemas.openxmlformats.org/officeDocument/2006/math">
                    <m:r>
                      <a:rPr lang="en-US" altLang="zh-CN" sz="2800" i="1">
                        <a:latin typeface="Cambria Math" panose="02040503050406030204" pitchFamily="18" charset="0"/>
                      </a:rPr>
                      <m:t> </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𝑑𝑐</m:t>
                        </m:r>
                      </m:sup>
                    </m:sSup>
                  </m:oMath>
                </a14:m>
                <a:r>
                  <a:rPr lang="en-US" altLang="zh-CN" sz="2800" dirty="0"/>
                  <a:t>=</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𝐹</m:t>
                        </m:r>
                      </m:e>
                      <m:sup>
                        <m:r>
                          <a:rPr lang="en-US" altLang="zh-CN" sz="2800" i="1">
                            <a:latin typeface="Cambria Math" panose="02040503050406030204" pitchFamily="18" charset="0"/>
                          </a:rPr>
                          <m:t>𝑑𝑐</m:t>
                        </m:r>
                      </m:sup>
                    </m:sSup>
                    <m:r>
                      <a:rPr lang="en-US" altLang="zh-CN" sz="2800" i="1">
                        <a:latin typeface="Cambria Math" panose="02040503050406030204" pitchFamily="18" charset="0"/>
                      </a:rPr>
                      <m:t>∪</m:t>
                    </m:r>
                    <m:r>
                      <a:rPr lang="en-US" altLang="zh-CN" sz="2800" i="1">
                        <a:latin typeface="Cambria Math" panose="02040503050406030204" pitchFamily="18" charset="0"/>
                      </a:rPr>
                      <m:t>𝐸</m:t>
                    </m:r>
                  </m:oMath>
                </a14:m>
                <a:r>
                  <a:rPr lang="en-US" altLang="zh-CN" sz="2800" dirty="0"/>
                  <a:t>;</a:t>
                </a:r>
                <a:endParaRPr lang="zh-CN" altLang="zh-CN" sz="2800" dirty="0"/>
              </a:p>
              <a:p>
                <a:endParaRPr lang="zh-CN"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94A12D0B-1C55-1141-9305-0722124D4264}"/>
                  </a:ext>
                </a:extLst>
              </p:cNvPr>
              <p:cNvSpPr>
                <a:spLocks noGrp="1" noRot="1" noChangeAspect="1" noMove="1" noResize="1" noEditPoints="1" noAdjustHandles="1" noChangeArrowheads="1" noChangeShapeType="1" noTextEdit="1"/>
              </p:cNvSpPr>
              <p:nvPr>
                <p:ph idx="1"/>
              </p:nvPr>
            </p:nvSpPr>
            <p:spPr>
              <a:xfrm>
                <a:off x="479376" y="1268760"/>
                <a:ext cx="10972800" cy="4813300"/>
              </a:xfrm>
              <a:blipFill>
                <a:blip r:embed="rId2"/>
                <a:stretch>
                  <a:fillRect l="-1156" b="-15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013D487-0D05-4841-AFBD-4BFCB7462719}"/>
                  </a:ext>
                </a:extLst>
              </p:cNvPr>
              <p:cNvSpPr/>
              <p:nvPr/>
            </p:nvSpPr>
            <p:spPr>
              <a:xfrm>
                <a:off x="6128329" y="1124744"/>
                <a:ext cx="6096000" cy="5853590"/>
              </a:xfrm>
              <a:prstGeom prst="rect">
                <a:avLst/>
              </a:prstGeom>
            </p:spPr>
            <p:txBody>
              <a:bodyPr>
                <a:spAutoFit/>
              </a:bodyPr>
              <a:lstStyle/>
              <a:p>
                <a:pPr>
                  <a:lnSpc>
                    <a:spcPct val="130000"/>
                  </a:lnSpc>
                </a:pPr>
                <a:r>
                  <a:rPr lang="en-US" altLang="zh-CN" sz="2400" dirty="0"/>
                  <a:t>do:</a:t>
                </a:r>
                <a:endParaRPr lang="zh-CN" altLang="zh-CN" sz="2400" dirty="0"/>
              </a:p>
              <a:p>
                <a:pPr>
                  <a:lnSpc>
                    <a:spcPct val="130000"/>
                  </a:lnSpc>
                </a:pPr>
                <a:r>
                  <a:rPr lang="en-US"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𝜙</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𝑐𝑜𝑠𝑡</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𝐹</m:t>
                        </m:r>
                      </m:e>
                    </m:d>
                    <m:r>
                      <a:rPr lang="en-US" altLang="zh-CN" sz="2400" i="1">
                        <a:latin typeface="Cambria Math" panose="02040503050406030204" pitchFamily="18" charset="0"/>
                      </a:rPr>
                      <m:t>;</m:t>
                    </m:r>
                  </m:oMath>
                </a14:m>
                <a:endParaRPr lang="zh-CN" altLang="zh-CN" sz="2400" dirty="0"/>
              </a:p>
              <a:p>
                <a:pPr>
                  <a:lnSpc>
                    <a:spcPct val="130000"/>
                  </a:lnSpc>
                </a:pPr>
                <a:r>
                  <a:rPr lang="en-US" altLang="zh-CN" sz="2400" dirty="0"/>
                  <a:t>     do:</a:t>
                </a:r>
                <a:endParaRPr lang="zh-CN" altLang="zh-CN" sz="2400" dirty="0"/>
              </a:p>
              <a:p>
                <a:pPr>
                  <a:lnSpc>
                    <a:spcPct val="130000"/>
                  </a:lnSpc>
                </a:pPr>
                <a:r>
                  <a:rPr lang="en-US"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𝜙</m:t>
                        </m:r>
                      </m:e>
                      <m:sub>
                        <m:r>
                          <a:rPr lang="en-US" altLang="zh-CN" sz="2400" i="1">
                            <a:latin typeface="Cambria Math" panose="02040503050406030204" pitchFamily="18" charset="0"/>
                          </a:rPr>
                          <m:t>1</m:t>
                        </m:r>
                      </m:sub>
                    </m:sSub>
                  </m:oMath>
                </a14:m>
                <a:r>
                  <a:rPr lang="en-US" altLang="zh-CN" sz="2400" dirty="0"/>
                  <a:t>=|F|;</a:t>
                </a:r>
                <a:endParaRPr lang="zh-CN" altLang="zh-CN" sz="2400" dirty="0"/>
              </a:p>
              <a:p>
                <a:pPr>
                  <a:lnSpc>
                    <a:spcPct val="130000"/>
                  </a:lnSpc>
                </a:pPr>
                <a:r>
                  <a:rPr lang="en-US" altLang="zh-CN" sz="2400" dirty="0"/>
                  <a:t>        F=reduce(F,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𝑑𝑐</m:t>
                        </m:r>
                      </m:sup>
                    </m:sSup>
                  </m:oMath>
                </a14:m>
                <a:r>
                  <a:rPr lang="en-US" altLang="zh-CN" sz="2400" dirty="0"/>
                  <a:t>);</a:t>
                </a:r>
                <a:endParaRPr lang="zh-CN" altLang="zh-CN" sz="2400" dirty="0"/>
              </a:p>
              <a:p>
                <a:pPr>
                  <a:lnSpc>
                    <a:spcPct val="130000"/>
                  </a:lnSpc>
                </a:pPr>
                <a:r>
                  <a:rPr lang="en-US" altLang="zh-CN" sz="2400" dirty="0"/>
                  <a:t>        F=expand(</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𝑜𝑛</m:t>
                        </m:r>
                      </m:sup>
                    </m:sSup>
                  </m:oMath>
                </a14:m>
                <a:r>
                  <a:rPr lang="en-US" altLang="zh-CN" sz="2400" dirty="0"/>
                  <a:t>,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𝑜𝑓𝑓</m:t>
                        </m:r>
                      </m:sup>
                    </m:sSup>
                  </m:oMath>
                </a14:m>
                <a:r>
                  <a:rPr lang="en-US" altLang="zh-CN" sz="2400" dirty="0"/>
                  <a:t>);</a:t>
                </a:r>
                <a:endParaRPr lang="zh-CN" altLang="zh-CN" sz="2400" dirty="0"/>
              </a:p>
              <a:p>
                <a:pPr>
                  <a:lnSpc>
                    <a:spcPct val="130000"/>
                  </a:lnSpc>
                </a:pPr>
                <a:r>
                  <a:rPr lang="zh-CN" altLang="en-US" sz="2400" dirty="0"/>
                  <a:t>        </a:t>
                </a:r>
                <a:r>
                  <a:rPr lang="en-US" altLang="zh-CN" sz="2400" dirty="0"/>
                  <a:t>F=irredundant(F,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𝑑𝑐</m:t>
                        </m:r>
                      </m:sup>
                    </m:sSup>
                  </m:oMath>
                </a14:m>
                <a:r>
                  <a:rPr lang="en-US" altLang="zh-CN" sz="2400" dirty="0"/>
                  <a:t>);</a:t>
                </a:r>
                <a:endParaRPr lang="zh-CN" altLang="zh-CN" sz="2400" dirty="0"/>
              </a:p>
              <a:p>
                <a:pPr>
                  <a:lnSpc>
                    <a:spcPct val="130000"/>
                  </a:lnSpc>
                </a:pPr>
                <a:r>
                  <a:rPr lang="en-US" altLang="zh-CN" sz="2400" dirty="0"/>
                  <a:t>    while(|F|&lt;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𝜙</m:t>
                        </m:r>
                      </m:e>
                      <m:sub>
                        <m:r>
                          <a:rPr lang="en-US" altLang="zh-CN" sz="2400" i="1">
                            <a:latin typeface="Cambria Math" panose="02040503050406030204" pitchFamily="18" charset="0"/>
                          </a:rPr>
                          <m:t>1</m:t>
                        </m:r>
                      </m:sub>
                    </m:sSub>
                  </m:oMath>
                </a14:m>
                <a:r>
                  <a:rPr lang="en-US" altLang="zh-CN" sz="2400" dirty="0"/>
                  <a:t>)</a:t>
                </a:r>
                <a:r>
                  <a:rPr lang="zh-CN" altLang="zh-CN" sz="2400" dirty="0"/>
                  <a:t>；</a:t>
                </a:r>
              </a:p>
              <a:p>
                <a:pPr>
                  <a:lnSpc>
                    <a:spcPct val="130000"/>
                  </a:lnSpc>
                </a:pPr>
                <a:r>
                  <a:rPr lang="en-US" altLang="zh-CN" sz="2400" dirty="0"/>
                  <a:t>    F=</a:t>
                </a:r>
                <a:r>
                  <a:rPr lang="en-US" altLang="zh-CN" sz="2400" dirty="0" err="1"/>
                  <a:t>last_gasp</a:t>
                </a:r>
                <a:r>
                  <a:rPr lang="en-US" altLang="zh-CN" sz="2400" dirty="0"/>
                  <a:t>(F,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𝑑𝑐</m:t>
                        </m:r>
                      </m:sup>
                    </m:sSup>
                  </m:oMath>
                </a14:m>
                <a:r>
                  <a:rPr lang="en-US" altLang="zh-CN" sz="2400" dirty="0"/>
                  <a:t>, </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𝑜𝑓𝑓</m:t>
                        </m:r>
                      </m:sup>
                    </m:sSup>
                  </m:oMath>
                </a14:m>
                <a:r>
                  <a:rPr lang="en-US" altLang="zh-CN" sz="2400" dirty="0"/>
                  <a:t>);</a:t>
                </a:r>
                <a:endParaRPr lang="zh-CN" altLang="zh-CN" sz="2400" dirty="0"/>
              </a:p>
              <a:p>
                <a:pPr>
                  <a:lnSpc>
                    <a:spcPct val="130000"/>
                  </a:lnSpc>
                </a:pPr>
                <a:r>
                  <a:rPr lang="en-US" altLang="zh-CN" sz="2400" dirty="0"/>
                  <a:t>while(cost(F)&lt;</a:t>
                </a:r>
                <a:r>
                  <a:rPr lang="en-US" altLang="zh-CN" sz="2400" i="1"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𝜙</m:t>
                        </m:r>
                      </m:e>
                      <m:sub>
                        <m:r>
                          <a:rPr lang="en-US" altLang="zh-CN" sz="2400" i="1">
                            <a:latin typeface="Cambria Math" panose="02040503050406030204" pitchFamily="18" charset="0"/>
                          </a:rPr>
                          <m:t>2</m:t>
                        </m:r>
                      </m:sub>
                    </m:sSub>
                  </m:oMath>
                </a14:m>
                <a:r>
                  <a:rPr lang="en-US" altLang="zh-CN" sz="2400" i="1" dirty="0"/>
                  <a:t>;</a:t>
                </a:r>
                <a:endParaRPr lang="zh-CN" altLang="zh-CN" sz="2400" dirty="0"/>
              </a:p>
              <a:p>
                <a:pPr>
                  <a:lnSpc>
                    <a:spcPct val="130000"/>
                  </a:lnSpc>
                </a:pPr>
                <a:r>
                  <a:rPr lang="en-US" altLang="zh-CN" sz="2400" i="1" dirty="0"/>
                  <a:t>    </a:t>
                </a:r>
                <a:r>
                  <a:rPr lang="en-US" altLang="zh-CN" sz="2400" dirty="0"/>
                  <a:t>F=F</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𝐸</m:t>
                    </m:r>
                  </m:oMath>
                </a14:m>
                <a:r>
                  <a:rPr lang="en-US" altLang="zh-CN" sz="2400" dirty="0"/>
                  <a:t>;</a:t>
                </a:r>
                <a:endParaRPr lang="zh-CN" altLang="zh-CN" sz="2400" dirty="0"/>
              </a:p>
              <a:p>
                <a:pPr>
                  <a:lnSpc>
                    <a:spcPct val="130000"/>
                  </a:lnSpc>
                </a:pPr>
                <a14:m>
                  <m:oMath xmlns:m="http://schemas.openxmlformats.org/officeDocument/2006/math">
                    <m:sSup>
                      <m:sSupPr>
                        <m:ctrlPr>
                          <a:rPr lang="zh-CN" altLang="zh-CN" sz="2400" i="1">
                            <a:latin typeface="Cambria Math" panose="02040503050406030204" pitchFamily="18" charset="0"/>
                          </a:rPr>
                        </m:ctrlPr>
                      </m:sSupPr>
                      <m:e>
                        <m:r>
                          <a:rPr lang="zh-CN" altLang="en-US" sz="2400" b="0" i="1" smtClean="0">
                            <a:latin typeface="Cambria Math" panose="02040503050406030204" pitchFamily="18" charset="0"/>
                          </a:rPr>
                          <m:t>     </m:t>
                        </m:r>
                        <m:r>
                          <a:rPr lang="en-US" altLang="zh-CN" sz="2400" i="1">
                            <a:latin typeface="Cambria Math" panose="02040503050406030204" pitchFamily="18" charset="0"/>
                          </a:rPr>
                          <m:t>𝐹</m:t>
                        </m:r>
                      </m:e>
                      <m:sup>
                        <m:r>
                          <a:rPr lang="en-US" altLang="zh-CN" sz="2400" i="1">
                            <a:latin typeface="Cambria Math" panose="02040503050406030204" pitchFamily="18" charset="0"/>
                          </a:rPr>
                          <m:t>𝑑𝑐</m:t>
                        </m:r>
                      </m:sup>
                    </m:sSup>
                  </m:oMath>
                </a14:m>
                <a:r>
                  <a:rPr lang="en-US" altLang="zh-CN" sz="2400" dirty="0"/>
                  <a:t>=</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𝑑𝑐</m:t>
                        </m:r>
                      </m:sup>
                    </m:sSup>
                  </m:oMath>
                </a14:m>
                <a:r>
                  <a:rPr lang="en-US" altLang="zh-CN" sz="2400" dirty="0"/>
                  <a:t>-E;</a:t>
                </a:r>
                <a:endParaRPr lang="zh-CN" altLang="en-US" sz="2400" dirty="0"/>
              </a:p>
            </p:txBody>
          </p:sp>
        </mc:Choice>
        <mc:Fallback xmlns="">
          <p:sp>
            <p:nvSpPr>
              <p:cNvPr id="4" name="矩形 3">
                <a:extLst>
                  <a:ext uri="{FF2B5EF4-FFF2-40B4-BE49-F238E27FC236}">
                    <a16:creationId xmlns:a16="http://schemas.microsoft.com/office/drawing/2014/main" id="{D013D487-0D05-4841-AFBD-4BFCB7462719}"/>
                  </a:ext>
                </a:extLst>
              </p:cNvPr>
              <p:cNvSpPr>
                <a:spLocks noRot="1" noChangeAspect="1" noMove="1" noResize="1" noEditPoints="1" noAdjustHandles="1" noChangeArrowheads="1" noChangeShapeType="1" noTextEdit="1"/>
              </p:cNvSpPr>
              <p:nvPr/>
            </p:nvSpPr>
            <p:spPr>
              <a:xfrm>
                <a:off x="6128329" y="1124744"/>
                <a:ext cx="6096000" cy="5853590"/>
              </a:xfrm>
              <a:prstGeom prst="rect">
                <a:avLst/>
              </a:prstGeom>
              <a:blipFill>
                <a:blip r:embed="rId3"/>
                <a:stretch>
                  <a:fillRect l="-1455" b="-1299"/>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CE59A32-2665-374E-B79E-E2D7EF5737F0}"/>
              </a:ext>
            </a:extLst>
          </p:cNvPr>
          <p:cNvSpPr/>
          <p:nvPr/>
        </p:nvSpPr>
        <p:spPr>
          <a:xfrm>
            <a:off x="407368" y="1412776"/>
            <a:ext cx="5314275" cy="400110"/>
          </a:xfrm>
          <a:prstGeom prst="rect">
            <a:avLst/>
          </a:prstGeom>
        </p:spPr>
        <p:txBody>
          <a:bodyPr wrap="none">
            <a:spAutoFit/>
          </a:bodyPr>
          <a:lstStyle/>
          <a:p>
            <a:r>
              <a:rPr lang="zh-CN" altLang="en-US" sz="2000" b="1" dirty="0"/>
              <a:t>通过不断对逻辑表示进行优化，直到无法改进</a:t>
            </a:r>
            <a:endParaRPr kumimoji="1" lang="zh-CN" altLang="en-US" sz="2000" b="1" dirty="0"/>
          </a:p>
        </p:txBody>
      </p:sp>
    </p:spTree>
    <p:extLst>
      <p:ext uri="{BB962C8B-B14F-4D97-AF65-F5344CB8AC3E}">
        <p14:creationId xmlns:p14="http://schemas.microsoft.com/office/powerpoint/2010/main" val="355315397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65CD0-4424-F64F-A740-5BE0891F1CB4}"/>
              </a:ext>
            </a:extLst>
          </p:cNvPr>
          <p:cNvSpPr>
            <a:spLocks noGrp="1"/>
          </p:cNvSpPr>
          <p:nvPr>
            <p:ph type="title"/>
          </p:nvPr>
        </p:nvSpPr>
        <p:spPr/>
        <p:txBody>
          <a:bodyPr/>
          <a:lstStyle/>
          <a:p>
            <a:r>
              <a:rPr kumimoji="1" lang="zh-CN" altLang="en-US" dirty="0"/>
              <a:t>两层逻辑优化与多层逻辑优化</a:t>
            </a:r>
          </a:p>
        </p:txBody>
      </p:sp>
      <p:sp>
        <p:nvSpPr>
          <p:cNvPr id="3" name="内容占位符 2">
            <a:extLst>
              <a:ext uri="{FF2B5EF4-FFF2-40B4-BE49-F238E27FC236}">
                <a16:creationId xmlns:a16="http://schemas.microsoft.com/office/drawing/2014/main" id="{AC588855-FB8B-1146-9986-C88F4FEE9158}"/>
              </a:ext>
            </a:extLst>
          </p:cNvPr>
          <p:cNvSpPr>
            <a:spLocks noGrp="1"/>
          </p:cNvSpPr>
          <p:nvPr>
            <p:ph idx="1"/>
          </p:nvPr>
        </p:nvSpPr>
        <p:spPr/>
        <p:txBody>
          <a:bodyPr/>
          <a:lstStyle/>
          <a:p>
            <a:r>
              <a:rPr kumimoji="1" lang="zh-CN" altLang="en-US" dirty="0"/>
              <a:t>两层逻辑优化的目标只有一个：面积和延迟都最小</a:t>
            </a:r>
            <a:endParaRPr kumimoji="1" lang="en-US" altLang="zh-CN" dirty="0"/>
          </a:p>
          <a:p>
            <a:r>
              <a:rPr lang="zh-CN" altLang="en-US" dirty="0"/>
              <a:t>多层逻辑可以通过复用等策略减小面积，但延迟会增加</a:t>
            </a:r>
            <a:endParaRPr kumimoji="1" lang="zh-CN" altLang="en-US" dirty="0"/>
          </a:p>
        </p:txBody>
      </p:sp>
      <p:pic>
        <p:nvPicPr>
          <p:cNvPr id="4" name="图片 3">
            <a:extLst>
              <a:ext uri="{FF2B5EF4-FFF2-40B4-BE49-F238E27FC236}">
                <a16:creationId xmlns:a16="http://schemas.microsoft.com/office/drawing/2014/main" id="{E0DF8E39-1B82-D641-A73A-D52D6D75CB20}"/>
              </a:ext>
            </a:extLst>
          </p:cNvPr>
          <p:cNvPicPr>
            <a:picLocks noChangeAspect="1"/>
          </p:cNvPicPr>
          <p:nvPr/>
        </p:nvPicPr>
        <p:blipFill>
          <a:blip r:embed="rId2"/>
          <a:stretch>
            <a:fillRect/>
          </a:stretch>
        </p:blipFill>
        <p:spPr>
          <a:xfrm>
            <a:off x="2495600" y="2996952"/>
            <a:ext cx="6502400" cy="3098800"/>
          </a:xfrm>
          <a:prstGeom prst="rect">
            <a:avLst/>
          </a:prstGeom>
        </p:spPr>
      </p:pic>
      <p:sp>
        <p:nvSpPr>
          <p:cNvPr id="5" name="文本框 4">
            <a:extLst>
              <a:ext uri="{FF2B5EF4-FFF2-40B4-BE49-F238E27FC236}">
                <a16:creationId xmlns:a16="http://schemas.microsoft.com/office/drawing/2014/main" id="{A2876B9A-7C56-4F40-BF52-D11201B26F8E}"/>
              </a:ext>
            </a:extLst>
          </p:cNvPr>
          <p:cNvSpPr txBox="1"/>
          <p:nvPr/>
        </p:nvSpPr>
        <p:spPr>
          <a:xfrm>
            <a:off x="6528048" y="6156012"/>
            <a:ext cx="1872208" cy="369332"/>
          </a:xfrm>
          <a:prstGeom prst="rect">
            <a:avLst/>
          </a:prstGeom>
          <a:noFill/>
        </p:spPr>
        <p:txBody>
          <a:bodyPr wrap="square" rtlCol="0">
            <a:spAutoFit/>
          </a:bodyPr>
          <a:lstStyle/>
          <a:p>
            <a:r>
              <a:rPr kumimoji="1" lang="zh-CN" altLang="en-US" dirty="0"/>
              <a:t>多层逻辑优化</a:t>
            </a:r>
          </a:p>
        </p:txBody>
      </p:sp>
      <p:sp>
        <p:nvSpPr>
          <p:cNvPr id="6" name="文本框 5">
            <a:extLst>
              <a:ext uri="{FF2B5EF4-FFF2-40B4-BE49-F238E27FC236}">
                <a16:creationId xmlns:a16="http://schemas.microsoft.com/office/drawing/2014/main" id="{C05B3EBE-CE91-624D-ACFF-2FA581A61A9D}"/>
              </a:ext>
            </a:extLst>
          </p:cNvPr>
          <p:cNvSpPr txBox="1"/>
          <p:nvPr/>
        </p:nvSpPr>
        <p:spPr>
          <a:xfrm>
            <a:off x="3503712" y="6171922"/>
            <a:ext cx="1872208" cy="369332"/>
          </a:xfrm>
          <a:prstGeom prst="rect">
            <a:avLst/>
          </a:prstGeom>
          <a:noFill/>
        </p:spPr>
        <p:txBody>
          <a:bodyPr wrap="square" rtlCol="0">
            <a:spAutoFit/>
          </a:bodyPr>
          <a:lstStyle/>
          <a:p>
            <a:r>
              <a:rPr kumimoji="1" lang="zh-CN" altLang="en-US" dirty="0"/>
              <a:t>两层逻辑优化</a:t>
            </a:r>
          </a:p>
        </p:txBody>
      </p:sp>
    </p:spTree>
    <p:extLst>
      <p:ext uri="{BB962C8B-B14F-4D97-AF65-F5344CB8AC3E}">
        <p14:creationId xmlns:p14="http://schemas.microsoft.com/office/powerpoint/2010/main" val="20365766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EEC36-24B3-6C49-AC4D-1FBEF28E7E32}"/>
              </a:ext>
            </a:extLst>
          </p:cNvPr>
          <p:cNvSpPr>
            <a:spLocks noGrp="1"/>
          </p:cNvSpPr>
          <p:nvPr>
            <p:ph type="title"/>
          </p:nvPr>
        </p:nvSpPr>
        <p:spPr/>
        <p:txBody>
          <a:bodyPr/>
          <a:lstStyle/>
          <a:p>
            <a:r>
              <a:rPr lang="zh-CN" altLang="zh-CN" dirty="0"/>
              <a:t>多层逻辑优化面积和延迟</a:t>
            </a:r>
            <a:r>
              <a:rPr lang="zh-CN" altLang="en-US" dirty="0"/>
              <a:t>预测</a:t>
            </a:r>
            <a:endParaRPr kumimoji="1" lang="zh-CN" altLang="en-US" dirty="0"/>
          </a:p>
        </p:txBody>
      </p:sp>
      <p:sp>
        <p:nvSpPr>
          <p:cNvPr id="3" name="内容占位符 2">
            <a:extLst>
              <a:ext uri="{FF2B5EF4-FFF2-40B4-BE49-F238E27FC236}">
                <a16:creationId xmlns:a16="http://schemas.microsoft.com/office/drawing/2014/main" id="{5CEFAFCA-95AC-F04F-9E64-38523F8A729E}"/>
              </a:ext>
            </a:extLst>
          </p:cNvPr>
          <p:cNvSpPr>
            <a:spLocks noGrp="1"/>
          </p:cNvSpPr>
          <p:nvPr>
            <p:ph idx="1"/>
          </p:nvPr>
        </p:nvSpPr>
        <p:spPr/>
        <p:txBody>
          <a:bodyPr/>
          <a:lstStyle/>
          <a:p>
            <a:r>
              <a:rPr lang="zh-CN" altLang="zh-CN" sz="2800" dirty="0"/>
              <a:t>在没有绑定到具体的单元库时，面积和延迟的约束是一个难题</a:t>
            </a:r>
            <a:endParaRPr lang="en-US" altLang="zh-CN" sz="2800" dirty="0"/>
          </a:p>
          <a:p>
            <a:pPr lvl="1"/>
            <a:r>
              <a:rPr lang="zh-CN" altLang="zh-CN" sz="2400" dirty="0"/>
              <a:t>面积可以通过虚拟门实现逻辑功能来进行预估</a:t>
            </a:r>
            <a:endParaRPr lang="en-US" altLang="zh-CN" sz="2400" dirty="0"/>
          </a:p>
          <a:p>
            <a:pPr lvl="1"/>
            <a:r>
              <a:rPr lang="zh-CN" altLang="zh-CN" sz="2400" dirty="0"/>
              <a:t>另一种面积预估的方式是通过对逻辑图中因子形式的式子数目来表示</a:t>
            </a:r>
            <a:endParaRPr lang="en-US" altLang="zh-CN" sz="2400" dirty="0"/>
          </a:p>
          <a:p>
            <a:pPr lvl="1"/>
            <a:r>
              <a:rPr lang="zh-CN" altLang="zh-CN" sz="2400" dirty="0"/>
              <a:t>时序分析仍然可以以虚拟门实现来评估局部逻辑的时序，可以假设简单的通过单级的逻辑延迟为</a:t>
            </a:r>
            <a:r>
              <a:rPr lang="en-US" altLang="zh-CN" sz="2400" dirty="0"/>
              <a:t>1</a:t>
            </a:r>
            <a:r>
              <a:rPr lang="zh-CN" altLang="zh-CN" sz="2400" dirty="0"/>
              <a:t>来评估时序</a:t>
            </a:r>
            <a:endParaRPr lang="en-US" altLang="zh-CN" sz="2400" dirty="0"/>
          </a:p>
          <a:p>
            <a:pPr lvl="1"/>
            <a:r>
              <a:rPr lang="zh-CN" altLang="zh-CN" sz="2400" dirty="0"/>
              <a:t>对于虚拟门也可以考虑更加复杂的时序模型来考虑逻辑函数的复杂度和扇出对时序的影响 </a:t>
            </a:r>
            <a:endParaRPr kumimoji="1" lang="zh-CN" altLang="en-US" sz="2400" dirty="0"/>
          </a:p>
        </p:txBody>
      </p:sp>
    </p:spTree>
    <p:extLst>
      <p:ext uri="{BB962C8B-B14F-4D97-AF65-F5344CB8AC3E}">
        <p14:creationId xmlns:p14="http://schemas.microsoft.com/office/powerpoint/2010/main" val="116291633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2C25A-1567-3C42-8679-D012969D5CA8}"/>
              </a:ext>
            </a:extLst>
          </p:cNvPr>
          <p:cNvSpPr>
            <a:spLocks noGrp="1"/>
          </p:cNvSpPr>
          <p:nvPr>
            <p:ph type="title"/>
          </p:nvPr>
        </p:nvSpPr>
        <p:spPr/>
        <p:txBody>
          <a:bodyPr/>
          <a:lstStyle/>
          <a:p>
            <a:r>
              <a:rPr kumimoji="1" lang="zh-CN" altLang="en-US" dirty="0"/>
              <a:t>消去</a:t>
            </a:r>
          </a:p>
        </p:txBody>
      </p:sp>
      <p:sp>
        <p:nvSpPr>
          <p:cNvPr id="3" name="内容占位符 2">
            <a:extLst>
              <a:ext uri="{FF2B5EF4-FFF2-40B4-BE49-F238E27FC236}">
                <a16:creationId xmlns:a16="http://schemas.microsoft.com/office/drawing/2014/main" id="{E98F05F6-44EC-FC48-950F-FC072D9528AB}"/>
              </a:ext>
            </a:extLst>
          </p:cNvPr>
          <p:cNvSpPr>
            <a:spLocks noGrp="1"/>
          </p:cNvSpPr>
          <p:nvPr>
            <p:ph idx="1"/>
          </p:nvPr>
        </p:nvSpPr>
        <p:spPr/>
        <p:txBody>
          <a:bodyPr/>
          <a:lstStyle/>
          <a:p>
            <a:r>
              <a:rPr lang="zh-CN" altLang="zh-CN" dirty="0"/>
              <a:t>消去是指消去某个内部节点，内部节点消去之后，其值会被带入用到该节点的节点表达式中 </a:t>
            </a:r>
            <a:endParaRPr kumimoji="1" lang="zh-CN" altLang="en-US" dirty="0"/>
          </a:p>
        </p:txBody>
      </p:sp>
      <p:pic>
        <p:nvPicPr>
          <p:cNvPr id="4" name="图片 3">
            <a:extLst>
              <a:ext uri="{FF2B5EF4-FFF2-40B4-BE49-F238E27FC236}">
                <a16:creationId xmlns:a16="http://schemas.microsoft.com/office/drawing/2014/main" id="{54717E69-1E44-0B43-9050-C92F14CF0449}"/>
              </a:ext>
            </a:extLst>
          </p:cNvPr>
          <p:cNvPicPr>
            <a:picLocks noChangeAspect="1"/>
          </p:cNvPicPr>
          <p:nvPr/>
        </p:nvPicPr>
        <p:blipFill>
          <a:blip r:embed="rId2"/>
          <a:stretch>
            <a:fillRect/>
          </a:stretch>
        </p:blipFill>
        <p:spPr>
          <a:xfrm>
            <a:off x="407368" y="3129756"/>
            <a:ext cx="5104406" cy="2459484"/>
          </a:xfrm>
          <a:prstGeom prst="rect">
            <a:avLst/>
          </a:prstGeom>
        </p:spPr>
      </p:pic>
      <p:pic>
        <p:nvPicPr>
          <p:cNvPr id="5" name="图片 4">
            <a:extLst>
              <a:ext uri="{FF2B5EF4-FFF2-40B4-BE49-F238E27FC236}">
                <a16:creationId xmlns:a16="http://schemas.microsoft.com/office/drawing/2014/main" id="{44A9216B-1FC5-C742-980E-88C379363D3D}"/>
              </a:ext>
            </a:extLst>
          </p:cNvPr>
          <p:cNvPicPr>
            <a:picLocks noChangeAspect="1"/>
          </p:cNvPicPr>
          <p:nvPr/>
        </p:nvPicPr>
        <p:blipFill>
          <a:blip r:embed="rId3"/>
          <a:stretch>
            <a:fillRect/>
          </a:stretch>
        </p:blipFill>
        <p:spPr>
          <a:xfrm>
            <a:off x="7176120" y="3022654"/>
            <a:ext cx="4834158" cy="2459484"/>
          </a:xfrm>
          <a:prstGeom prst="rect">
            <a:avLst/>
          </a:prstGeom>
        </p:spPr>
      </p:pic>
      <p:sp>
        <p:nvSpPr>
          <p:cNvPr id="6" name="右箭头 5">
            <a:extLst>
              <a:ext uri="{FF2B5EF4-FFF2-40B4-BE49-F238E27FC236}">
                <a16:creationId xmlns:a16="http://schemas.microsoft.com/office/drawing/2014/main" id="{8161C442-4022-324C-84E8-E04650D62B2A}"/>
              </a:ext>
            </a:extLst>
          </p:cNvPr>
          <p:cNvSpPr/>
          <p:nvPr/>
        </p:nvSpPr>
        <p:spPr bwMode="auto">
          <a:xfrm>
            <a:off x="6110817" y="4005064"/>
            <a:ext cx="561247" cy="504056"/>
          </a:xfrm>
          <a:prstGeom prst="rightArrow">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52550000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1355E-894F-FA43-8A18-1A02A23BD95D}"/>
              </a:ext>
            </a:extLst>
          </p:cNvPr>
          <p:cNvSpPr>
            <a:spLocks noGrp="1"/>
          </p:cNvSpPr>
          <p:nvPr>
            <p:ph type="title"/>
          </p:nvPr>
        </p:nvSpPr>
        <p:spPr/>
        <p:txBody>
          <a:bodyPr/>
          <a:lstStyle/>
          <a:p>
            <a:r>
              <a:rPr lang="zh-CN" altLang="zh-CN" dirty="0"/>
              <a:t>分解 </a:t>
            </a:r>
            <a:endParaRPr kumimoji="1" lang="zh-CN" altLang="en-US" dirty="0"/>
          </a:p>
        </p:txBody>
      </p:sp>
      <p:sp>
        <p:nvSpPr>
          <p:cNvPr id="3" name="内容占位符 2">
            <a:extLst>
              <a:ext uri="{FF2B5EF4-FFF2-40B4-BE49-F238E27FC236}">
                <a16:creationId xmlns:a16="http://schemas.microsoft.com/office/drawing/2014/main" id="{7C7BA055-EAA5-D747-A5BC-C9BA86D07F24}"/>
              </a:ext>
            </a:extLst>
          </p:cNvPr>
          <p:cNvSpPr>
            <a:spLocks noGrp="1"/>
          </p:cNvSpPr>
          <p:nvPr>
            <p:ph idx="1"/>
          </p:nvPr>
        </p:nvSpPr>
        <p:spPr/>
        <p:txBody>
          <a:bodyPr/>
          <a:lstStyle/>
          <a:p>
            <a:r>
              <a:rPr lang="zh-CN" altLang="zh-CN" sz="2800" dirty="0"/>
              <a:t>分解指将某个节点的逻辑进行分解，拆分为两个节点。分解可以将复杂逻辑拆分为简单逻辑的组合，也为逻辑复用提供了可能</a:t>
            </a:r>
            <a:endParaRPr kumimoji="1" lang="zh-CN" altLang="en-US" sz="2800" dirty="0"/>
          </a:p>
        </p:txBody>
      </p:sp>
      <p:pic>
        <p:nvPicPr>
          <p:cNvPr id="4" name="图片 3">
            <a:extLst>
              <a:ext uri="{FF2B5EF4-FFF2-40B4-BE49-F238E27FC236}">
                <a16:creationId xmlns:a16="http://schemas.microsoft.com/office/drawing/2014/main" id="{CE0E3BD4-E276-BA4B-839B-41F9B3BAA166}"/>
              </a:ext>
            </a:extLst>
          </p:cNvPr>
          <p:cNvPicPr>
            <a:picLocks noChangeAspect="1"/>
          </p:cNvPicPr>
          <p:nvPr/>
        </p:nvPicPr>
        <p:blipFill>
          <a:blip r:embed="rId2"/>
          <a:stretch>
            <a:fillRect/>
          </a:stretch>
        </p:blipFill>
        <p:spPr>
          <a:xfrm>
            <a:off x="407368" y="3129756"/>
            <a:ext cx="5104406" cy="2459484"/>
          </a:xfrm>
          <a:prstGeom prst="rect">
            <a:avLst/>
          </a:prstGeom>
        </p:spPr>
      </p:pic>
      <p:sp>
        <p:nvSpPr>
          <p:cNvPr id="5" name="右箭头 4">
            <a:extLst>
              <a:ext uri="{FF2B5EF4-FFF2-40B4-BE49-F238E27FC236}">
                <a16:creationId xmlns:a16="http://schemas.microsoft.com/office/drawing/2014/main" id="{6D17317D-4465-6845-9D72-849EDA25801A}"/>
              </a:ext>
            </a:extLst>
          </p:cNvPr>
          <p:cNvSpPr/>
          <p:nvPr/>
        </p:nvSpPr>
        <p:spPr bwMode="auto">
          <a:xfrm>
            <a:off x="5728823" y="4005064"/>
            <a:ext cx="561247" cy="504056"/>
          </a:xfrm>
          <a:prstGeom prst="rightArrow">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6" name="图片 5">
            <a:extLst>
              <a:ext uri="{FF2B5EF4-FFF2-40B4-BE49-F238E27FC236}">
                <a16:creationId xmlns:a16="http://schemas.microsoft.com/office/drawing/2014/main" id="{8E5E611C-9D43-2848-9D6B-B608E5DA6F41}"/>
              </a:ext>
            </a:extLst>
          </p:cNvPr>
          <p:cNvPicPr>
            <a:picLocks noChangeAspect="1"/>
          </p:cNvPicPr>
          <p:nvPr/>
        </p:nvPicPr>
        <p:blipFill>
          <a:blip r:embed="rId3"/>
          <a:stretch>
            <a:fillRect/>
          </a:stretch>
        </p:blipFill>
        <p:spPr>
          <a:xfrm>
            <a:off x="6530660" y="2966554"/>
            <a:ext cx="5066557" cy="2581076"/>
          </a:xfrm>
          <a:prstGeom prst="rect">
            <a:avLst/>
          </a:prstGeom>
        </p:spPr>
      </p:pic>
    </p:spTree>
    <p:extLst>
      <p:ext uri="{BB962C8B-B14F-4D97-AF65-F5344CB8AC3E}">
        <p14:creationId xmlns:p14="http://schemas.microsoft.com/office/powerpoint/2010/main" val="26880388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EA91D-EE03-CC43-9B92-C54838DF5A81}"/>
              </a:ext>
            </a:extLst>
          </p:cNvPr>
          <p:cNvSpPr>
            <a:spLocks noGrp="1"/>
          </p:cNvSpPr>
          <p:nvPr>
            <p:ph type="title"/>
          </p:nvPr>
        </p:nvSpPr>
        <p:spPr/>
        <p:txBody>
          <a:bodyPr/>
          <a:lstStyle/>
          <a:p>
            <a:r>
              <a:rPr lang="zh-CN" altLang="zh-CN" dirty="0"/>
              <a:t>提取 </a:t>
            </a:r>
            <a:endParaRPr kumimoji="1" lang="zh-CN" altLang="en-US" dirty="0"/>
          </a:p>
        </p:txBody>
      </p:sp>
      <p:sp>
        <p:nvSpPr>
          <p:cNvPr id="3" name="内容占位符 2">
            <a:extLst>
              <a:ext uri="{FF2B5EF4-FFF2-40B4-BE49-F238E27FC236}">
                <a16:creationId xmlns:a16="http://schemas.microsoft.com/office/drawing/2014/main" id="{BF6045FC-1734-A149-B5D0-11111B72278D}"/>
              </a:ext>
            </a:extLst>
          </p:cNvPr>
          <p:cNvSpPr>
            <a:spLocks noGrp="1"/>
          </p:cNvSpPr>
          <p:nvPr>
            <p:ph idx="1"/>
          </p:nvPr>
        </p:nvSpPr>
        <p:spPr/>
        <p:txBody>
          <a:bodyPr/>
          <a:lstStyle/>
          <a:p>
            <a:r>
              <a:rPr lang="zh-CN" altLang="zh-CN" dirty="0"/>
              <a:t>提取用于提取不同节点的公共子表达式。提取公共子表达式后可以简化逻辑表达式，同时减少面积 </a:t>
            </a:r>
            <a:endParaRPr kumimoji="1" lang="zh-CN" altLang="en-US" dirty="0"/>
          </a:p>
        </p:txBody>
      </p:sp>
      <p:pic>
        <p:nvPicPr>
          <p:cNvPr id="4" name="图片 3">
            <a:extLst>
              <a:ext uri="{FF2B5EF4-FFF2-40B4-BE49-F238E27FC236}">
                <a16:creationId xmlns:a16="http://schemas.microsoft.com/office/drawing/2014/main" id="{63CB3F1B-A8A0-054A-AAF4-D6F935AC96DE}"/>
              </a:ext>
            </a:extLst>
          </p:cNvPr>
          <p:cNvPicPr>
            <a:picLocks noChangeAspect="1"/>
          </p:cNvPicPr>
          <p:nvPr/>
        </p:nvPicPr>
        <p:blipFill>
          <a:blip r:embed="rId2"/>
          <a:stretch>
            <a:fillRect/>
          </a:stretch>
        </p:blipFill>
        <p:spPr>
          <a:xfrm>
            <a:off x="407368" y="3129756"/>
            <a:ext cx="5104406" cy="2459484"/>
          </a:xfrm>
          <a:prstGeom prst="rect">
            <a:avLst/>
          </a:prstGeom>
        </p:spPr>
      </p:pic>
      <p:sp>
        <p:nvSpPr>
          <p:cNvPr id="5" name="右箭头 4">
            <a:extLst>
              <a:ext uri="{FF2B5EF4-FFF2-40B4-BE49-F238E27FC236}">
                <a16:creationId xmlns:a16="http://schemas.microsoft.com/office/drawing/2014/main" id="{653601EA-9A54-3C42-8F0E-4F0DB182D848}"/>
              </a:ext>
            </a:extLst>
          </p:cNvPr>
          <p:cNvSpPr/>
          <p:nvPr/>
        </p:nvSpPr>
        <p:spPr bwMode="auto">
          <a:xfrm>
            <a:off x="5728823" y="4005064"/>
            <a:ext cx="561247" cy="504056"/>
          </a:xfrm>
          <a:prstGeom prst="rightArrow">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6" name="图片 5">
            <a:extLst>
              <a:ext uri="{FF2B5EF4-FFF2-40B4-BE49-F238E27FC236}">
                <a16:creationId xmlns:a16="http://schemas.microsoft.com/office/drawing/2014/main" id="{2AC486F9-D7B4-5E48-90EB-B9F7581150F3}"/>
              </a:ext>
            </a:extLst>
          </p:cNvPr>
          <p:cNvPicPr>
            <a:picLocks noChangeAspect="1"/>
          </p:cNvPicPr>
          <p:nvPr/>
        </p:nvPicPr>
        <p:blipFill>
          <a:blip r:embed="rId3"/>
          <a:stretch>
            <a:fillRect/>
          </a:stretch>
        </p:blipFill>
        <p:spPr>
          <a:xfrm>
            <a:off x="6541925" y="2955031"/>
            <a:ext cx="5449540" cy="2808933"/>
          </a:xfrm>
          <a:prstGeom prst="rect">
            <a:avLst/>
          </a:prstGeom>
        </p:spPr>
      </p:pic>
    </p:spTree>
    <p:extLst>
      <p:ext uri="{BB962C8B-B14F-4D97-AF65-F5344CB8AC3E}">
        <p14:creationId xmlns:p14="http://schemas.microsoft.com/office/powerpoint/2010/main" val="337134196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411A8-909C-E14A-B0C2-93D6449D7C11}"/>
              </a:ext>
            </a:extLst>
          </p:cNvPr>
          <p:cNvSpPr>
            <a:spLocks noGrp="1"/>
          </p:cNvSpPr>
          <p:nvPr>
            <p:ph type="title"/>
          </p:nvPr>
        </p:nvSpPr>
        <p:spPr/>
        <p:txBody>
          <a:bodyPr/>
          <a:lstStyle/>
          <a:p>
            <a:r>
              <a:rPr lang="zh-CN" altLang="zh-CN" dirty="0"/>
              <a:t>化简 </a:t>
            </a:r>
            <a:endParaRPr kumimoji="1" lang="zh-CN" altLang="en-US" dirty="0"/>
          </a:p>
        </p:txBody>
      </p:sp>
      <p:sp>
        <p:nvSpPr>
          <p:cNvPr id="3" name="内容占位符 2">
            <a:extLst>
              <a:ext uri="{FF2B5EF4-FFF2-40B4-BE49-F238E27FC236}">
                <a16:creationId xmlns:a16="http://schemas.microsoft.com/office/drawing/2014/main" id="{C3C5D3F9-94FF-DE42-AE39-F698BA3334EC}"/>
              </a:ext>
            </a:extLst>
          </p:cNvPr>
          <p:cNvSpPr>
            <a:spLocks noGrp="1"/>
          </p:cNvSpPr>
          <p:nvPr>
            <p:ph idx="1"/>
          </p:nvPr>
        </p:nvSpPr>
        <p:spPr/>
        <p:txBody>
          <a:bodyPr/>
          <a:lstStyle/>
          <a:p>
            <a:r>
              <a:rPr lang="zh-CN" altLang="zh-CN" sz="2400" dirty="0"/>
              <a:t>如果函数表示为两级逻辑形式，可以直接使用两级逻辑来进行化简</a:t>
            </a:r>
            <a:endParaRPr lang="en-US" altLang="zh-CN" sz="2400" dirty="0"/>
          </a:p>
          <a:p>
            <a:r>
              <a:rPr lang="zh-CN" altLang="zh-CN" sz="2400" dirty="0"/>
              <a:t>如果仅对某个内部节点化简，那么化简属于局部优化</a:t>
            </a:r>
            <a:endParaRPr lang="en-US" altLang="zh-CN" sz="2400" dirty="0"/>
          </a:p>
          <a:p>
            <a:r>
              <a:rPr lang="zh-CN" altLang="zh-CN" sz="2400" dirty="0"/>
              <a:t>如果对多个节点的组合进行化简，那么化简属于全局优化 </a:t>
            </a:r>
            <a:endParaRPr kumimoji="1" lang="zh-CN" altLang="en-US" sz="2400" dirty="0"/>
          </a:p>
        </p:txBody>
      </p:sp>
      <p:pic>
        <p:nvPicPr>
          <p:cNvPr id="4" name="图片 3">
            <a:extLst>
              <a:ext uri="{FF2B5EF4-FFF2-40B4-BE49-F238E27FC236}">
                <a16:creationId xmlns:a16="http://schemas.microsoft.com/office/drawing/2014/main" id="{8B9FD65C-D870-874D-89AA-F6D59441C942}"/>
              </a:ext>
            </a:extLst>
          </p:cNvPr>
          <p:cNvPicPr>
            <a:picLocks noChangeAspect="1"/>
          </p:cNvPicPr>
          <p:nvPr/>
        </p:nvPicPr>
        <p:blipFill>
          <a:blip r:embed="rId2"/>
          <a:stretch>
            <a:fillRect/>
          </a:stretch>
        </p:blipFill>
        <p:spPr>
          <a:xfrm>
            <a:off x="407368" y="3129756"/>
            <a:ext cx="5104406" cy="2459484"/>
          </a:xfrm>
          <a:prstGeom prst="rect">
            <a:avLst/>
          </a:prstGeom>
        </p:spPr>
      </p:pic>
      <p:sp>
        <p:nvSpPr>
          <p:cNvPr id="5" name="右箭头 4">
            <a:extLst>
              <a:ext uri="{FF2B5EF4-FFF2-40B4-BE49-F238E27FC236}">
                <a16:creationId xmlns:a16="http://schemas.microsoft.com/office/drawing/2014/main" id="{CC36AA6D-51C3-4645-A27E-0C94E4EF154D}"/>
              </a:ext>
            </a:extLst>
          </p:cNvPr>
          <p:cNvSpPr/>
          <p:nvPr/>
        </p:nvSpPr>
        <p:spPr bwMode="auto">
          <a:xfrm>
            <a:off x="5728823" y="4005064"/>
            <a:ext cx="561247" cy="504056"/>
          </a:xfrm>
          <a:prstGeom prst="rightArrow">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6" name="图片 5">
            <a:extLst>
              <a:ext uri="{FF2B5EF4-FFF2-40B4-BE49-F238E27FC236}">
                <a16:creationId xmlns:a16="http://schemas.microsoft.com/office/drawing/2014/main" id="{C73137E7-90C4-0241-9AC8-29F6336E39E2}"/>
              </a:ext>
            </a:extLst>
          </p:cNvPr>
          <p:cNvPicPr>
            <a:picLocks noChangeAspect="1"/>
          </p:cNvPicPr>
          <p:nvPr/>
        </p:nvPicPr>
        <p:blipFill>
          <a:blip r:embed="rId3"/>
          <a:stretch>
            <a:fillRect/>
          </a:stretch>
        </p:blipFill>
        <p:spPr>
          <a:xfrm>
            <a:off x="6507119" y="2993981"/>
            <a:ext cx="5349974" cy="2731034"/>
          </a:xfrm>
          <a:prstGeom prst="rect">
            <a:avLst/>
          </a:prstGeom>
        </p:spPr>
      </p:pic>
    </p:spTree>
    <p:extLst>
      <p:ext uri="{BB962C8B-B14F-4D97-AF65-F5344CB8AC3E}">
        <p14:creationId xmlns:p14="http://schemas.microsoft.com/office/powerpoint/2010/main" val="362258246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7F2DD-F1B1-3E4B-B989-FCB6E713DFA1}"/>
              </a:ext>
            </a:extLst>
          </p:cNvPr>
          <p:cNvSpPr>
            <a:spLocks noGrp="1"/>
          </p:cNvSpPr>
          <p:nvPr>
            <p:ph type="title"/>
          </p:nvPr>
        </p:nvSpPr>
        <p:spPr/>
        <p:txBody>
          <a:bodyPr/>
          <a:lstStyle/>
          <a:p>
            <a:r>
              <a:rPr lang="zh-CN" altLang="zh-CN" dirty="0"/>
              <a:t>带入 </a:t>
            </a:r>
            <a:endParaRPr kumimoji="1" lang="zh-CN" altLang="en-US" dirty="0"/>
          </a:p>
        </p:txBody>
      </p:sp>
      <p:sp>
        <p:nvSpPr>
          <p:cNvPr id="3" name="内容占位符 2">
            <a:extLst>
              <a:ext uri="{FF2B5EF4-FFF2-40B4-BE49-F238E27FC236}">
                <a16:creationId xmlns:a16="http://schemas.microsoft.com/office/drawing/2014/main" id="{254F6C7A-1177-4C47-B93B-5E4EEBBC0480}"/>
              </a:ext>
            </a:extLst>
          </p:cNvPr>
          <p:cNvSpPr>
            <a:spLocks noGrp="1"/>
          </p:cNvSpPr>
          <p:nvPr>
            <p:ph idx="1"/>
          </p:nvPr>
        </p:nvSpPr>
        <p:spPr/>
        <p:txBody>
          <a:bodyPr/>
          <a:lstStyle/>
          <a:p>
            <a:r>
              <a:rPr lang="zh-CN" altLang="zh-CN" dirty="0"/>
              <a:t>带入可以将已有的子表达式引入某个表达式中，从而实现逻辑复用 </a:t>
            </a:r>
            <a:endParaRPr kumimoji="1" lang="zh-CN" altLang="en-US" dirty="0"/>
          </a:p>
        </p:txBody>
      </p:sp>
      <p:pic>
        <p:nvPicPr>
          <p:cNvPr id="4" name="图片 3">
            <a:extLst>
              <a:ext uri="{FF2B5EF4-FFF2-40B4-BE49-F238E27FC236}">
                <a16:creationId xmlns:a16="http://schemas.microsoft.com/office/drawing/2014/main" id="{A5C8E1F9-8BDA-0740-B3E3-01113E44C7EE}"/>
              </a:ext>
            </a:extLst>
          </p:cNvPr>
          <p:cNvPicPr>
            <a:picLocks noChangeAspect="1"/>
          </p:cNvPicPr>
          <p:nvPr/>
        </p:nvPicPr>
        <p:blipFill>
          <a:blip r:embed="rId2"/>
          <a:stretch>
            <a:fillRect/>
          </a:stretch>
        </p:blipFill>
        <p:spPr>
          <a:xfrm>
            <a:off x="407368" y="3129756"/>
            <a:ext cx="5104406" cy="2459484"/>
          </a:xfrm>
          <a:prstGeom prst="rect">
            <a:avLst/>
          </a:prstGeom>
        </p:spPr>
      </p:pic>
      <p:sp>
        <p:nvSpPr>
          <p:cNvPr id="5" name="右箭头 4">
            <a:extLst>
              <a:ext uri="{FF2B5EF4-FFF2-40B4-BE49-F238E27FC236}">
                <a16:creationId xmlns:a16="http://schemas.microsoft.com/office/drawing/2014/main" id="{A36AAFDC-EC75-DE4D-BA24-F55CAA6BDA7E}"/>
              </a:ext>
            </a:extLst>
          </p:cNvPr>
          <p:cNvSpPr/>
          <p:nvPr/>
        </p:nvSpPr>
        <p:spPr bwMode="auto">
          <a:xfrm>
            <a:off x="5728823" y="4005064"/>
            <a:ext cx="561247" cy="504056"/>
          </a:xfrm>
          <a:prstGeom prst="rightArrow">
            <a:avLst/>
          </a:prstGeom>
          <a:solidFill>
            <a:schemeClr val="accent1"/>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pic>
        <p:nvPicPr>
          <p:cNvPr id="6" name="图片 5">
            <a:extLst>
              <a:ext uri="{FF2B5EF4-FFF2-40B4-BE49-F238E27FC236}">
                <a16:creationId xmlns:a16="http://schemas.microsoft.com/office/drawing/2014/main" id="{A9D2989A-4ABA-6746-A590-664044864E6D}"/>
              </a:ext>
            </a:extLst>
          </p:cNvPr>
          <p:cNvPicPr>
            <a:picLocks noChangeAspect="1"/>
          </p:cNvPicPr>
          <p:nvPr/>
        </p:nvPicPr>
        <p:blipFill>
          <a:blip r:embed="rId3"/>
          <a:stretch>
            <a:fillRect/>
          </a:stretch>
        </p:blipFill>
        <p:spPr>
          <a:xfrm>
            <a:off x="6507119" y="2982143"/>
            <a:ext cx="5104406" cy="2631342"/>
          </a:xfrm>
          <a:prstGeom prst="rect">
            <a:avLst/>
          </a:prstGeom>
        </p:spPr>
      </p:pic>
    </p:spTree>
    <p:extLst>
      <p:ext uri="{BB962C8B-B14F-4D97-AF65-F5344CB8AC3E}">
        <p14:creationId xmlns:p14="http://schemas.microsoft.com/office/powerpoint/2010/main" val="134209893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5A238-5C11-5041-BE41-53DD5DAB3DE7}"/>
              </a:ext>
            </a:extLst>
          </p:cNvPr>
          <p:cNvSpPr>
            <a:spLocks noGrp="1"/>
          </p:cNvSpPr>
          <p:nvPr>
            <p:ph type="title"/>
          </p:nvPr>
        </p:nvSpPr>
        <p:spPr/>
        <p:txBody>
          <a:bodyPr/>
          <a:lstStyle/>
          <a:p>
            <a:r>
              <a:rPr kumimoji="1" lang="zh-CN" altLang="en-US" dirty="0"/>
              <a:t>多项式的基本概念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E1F1E0-4EEF-CA47-90E4-48D840A1C2A2}"/>
                  </a:ext>
                </a:extLst>
              </p:cNvPr>
              <p:cNvSpPr>
                <a:spLocks noGrp="1"/>
              </p:cNvSpPr>
              <p:nvPr>
                <p:ph idx="1"/>
              </p:nvPr>
            </p:nvSpPr>
            <p:spPr/>
            <p:txBody>
              <a:bodyPr/>
              <a:lstStyle/>
              <a:p>
                <a:r>
                  <a:rPr lang="zh-CN" altLang="zh-CN" dirty="0"/>
                  <a:t>对于某个多项式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𝐴</m:t>
                        </m:r>
                      </m:sub>
                    </m:sSub>
                    <m:r>
                      <a:rPr lang="zh-CN" altLang="zh-CN" i="1">
                        <a:latin typeface="Cambria Math" panose="02040503050406030204" pitchFamily="18" charset="0"/>
                      </a:rPr>
                      <m:t>，</m:t>
                    </m:r>
                  </m:oMath>
                </a14:m>
                <a:r>
                  <a:rPr lang="zh-CN" altLang="zh-CN" dirty="0"/>
                  <a:t>用</a:t>
                </a:r>
                <a:r>
                  <a:rPr lang="en-US" altLang="zh-CN" dirty="0"/>
                  <a:t>A</a:t>
                </a:r>
                <a:r>
                  <a:rPr lang="zh-CN" altLang="zh-CN" dirty="0"/>
                  <a:t>表示其单项式</a:t>
                </a:r>
                <a:r>
                  <a:rPr lang="en-US" altLang="zh-CN" dirty="0"/>
                  <a:t>(</a:t>
                </a:r>
                <a:r>
                  <a:rPr lang="zh-CN" altLang="zh-CN" dirty="0"/>
                  <a:t>即单个乘积项</a:t>
                </a:r>
                <a:r>
                  <a:rPr lang="en-US" altLang="zh-CN" dirty="0"/>
                  <a:t>)</a:t>
                </a:r>
                <a:r>
                  <a:rPr lang="zh-CN" altLang="zh-CN" dirty="0"/>
                  <a:t>集合</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𝑗</m:t>
                            </m:r>
                          </m:sub>
                          <m:sup>
                            <m:r>
                              <a:rPr lang="en-US" altLang="zh-CN" i="1">
                                <a:latin typeface="Cambria Math" panose="02040503050406030204" pitchFamily="18" charset="0"/>
                              </a:rPr>
                              <m:t>𝐴</m:t>
                            </m:r>
                          </m:sup>
                        </m:sSub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𝑛</m:t>
                        </m:r>
                      </m:e>
                    </m:d>
                  </m:oMath>
                </a14:m>
                <a:endParaRPr lang="en-US" altLang="zh-CN" dirty="0"/>
              </a:p>
              <a:p>
                <a:r>
                  <a:rPr lang="zh-CN" altLang="zh-CN" dirty="0"/>
                  <a:t>对于多项式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𝐵</m:t>
                        </m:r>
                      </m:sub>
                    </m:sSub>
                  </m:oMath>
                </a14:m>
                <a:r>
                  <a:rPr lang="zh-CN" altLang="zh-CN" dirty="0"/>
                  <a:t>，用</a:t>
                </a:r>
                <a:r>
                  <a:rPr lang="en-US" altLang="zh-CN" dirty="0"/>
                  <a:t>B</a:t>
                </a:r>
                <a:r>
                  <a:rPr lang="zh-CN" altLang="zh-CN" dirty="0"/>
                  <a:t>表示其单项式</a:t>
                </a:r>
                <a:r>
                  <a:rPr lang="en-US" altLang="zh-CN" dirty="0"/>
                  <a:t>(</a:t>
                </a:r>
                <a:r>
                  <a:rPr lang="zh-CN" altLang="zh-CN" dirty="0"/>
                  <a:t>即单个乘积项</a:t>
                </a:r>
                <a:r>
                  <a:rPr lang="en-US" altLang="zh-CN" dirty="0"/>
                  <a:t>)</a:t>
                </a:r>
                <a:r>
                  <a:rPr lang="zh-CN" altLang="zh-CN" dirty="0"/>
                  <a:t>集合</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𝑗</m:t>
                        </m:r>
                      </m:sub>
                      <m:sup>
                        <m:r>
                          <a:rPr lang="en-US" altLang="zh-CN" i="1">
                            <a:latin typeface="Cambria Math" panose="02040503050406030204" pitchFamily="18" charset="0"/>
                          </a:rPr>
                          <m:t>𝐵</m:t>
                        </m:r>
                      </m:sup>
                    </m:sSubSup>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𝑙</m:t>
                    </m:r>
                    <m:r>
                      <a:rPr lang="en-US" altLang="zh-CN" i="1">
                        <a:latin typeface="Cambria Math" panose="02040503050406030204" pitchFamily="18" charset="0"/>
                      </a:rPr>
                      <m:t>}</m:t>
                    </m:r>
                  </m:oMath>
                </a14:m>
                <a:r>
                  <a:rPr lang="zh-CN" altLang="zh-CN" dirty="0"/>
                  <a:t>。用</a:t>
                </a:r>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sup</m:t>
                        </m:r>
                        <m:r>
                          <a:rPr lang="en-US" altLang="zh-CN" i="1">
                            <a:latin typeface="Cambria Math" panose="02040503050406030204" pitchFamily="18" charset="0"/>
                          </a:rPr>
                          <m:t>(</m:t>
                        </m:r>
                        <m:r>
                          <a:rPr lang="en-US" altLang="zh-CN" i="1">
                            <a:latin typeface="Cambria Math" panose="02040503050406030204" pitchFamily="18" charset="0"/>
                          </a:rPr>
                          <m:t>𝐶</m:t>
                        </m:r>
                      </m:e>
                      <m:sub>
                        <m:r>
                          <a:rPr lang="en-US" altLang="zh-CN" i="1">
                            <a:latin typeface="Cambria Math" panose="02040503050406030204" pitchFamily="18" charset="0"/>
                          </a:rPr>
                          <m:t>𝑗</m:t>
                        </m:r>
                      </m:sub>
                      <m:sup>
                        <m:r>
                          <a:rPr lang="en-US" altLang="zh-CN" i="1">
                            <a:latin typeface="Cambria Math" panose="02040503050406030204" pitchFamily="18" charset="0"/>
                          </a:rPr>
                          <m:t>𝐴</m:t>
                        </m:r>
                      </m:sup>
                    </m:sSubSup>
                    <m:r>
                      <a:rPr lang="en-US" altLang="zh-CN" i="1">
                        <a:latin typeface="Cambria Math" panose="02040503050406030204" pitchFamily="18" charset="0"/>
                      </a:rPr>
                      <m:t>)</m:t>
                    </m:r>
                  </m:oMath>
                </a14:m>
                <a:r>
                  <a:rPr lang="zh-CN" altLang="zh-CN" dirty="0"/>
                  <a:t>表示单项式对应的变量集合</a:t>
                </a:r>
                <a:endParaRPr lang="en-US" altLang="zh-CN" dirty="0"/>
              </a:p>
              <a:p>
                <a:pPr lvl="1"/>
                <a:r>
                  <a:rPr lang="zh-CN" altLang="zh-CN" dirty="0"/>
                  <a:t>例如</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𝐴</m:t>
                        </m:r>
                      </m:sub>
                    </m:sSub>
                    <m:r>
                      <a:rPr lang="en-US" altLang="zh-CN" i="1">
                        <a:latin typeface="Cambria Math" panose="02040503050406030204" pitchFamily="18" charset="0"/>
                      </a:rPr>
                      <m:t>=</m:t>
                    </m:r>
                    <m:r>
                      <a:rPr lang="en-US" altLang="zh-CN" i="1">
                        <a:latin typeface="Cambria Math" panose="02040503050406030204" pitchFamily="18" charset="0"/>
                      </a:rPr>
                      <m:t>𝑎𝑏</m:t>
                    </m:r>
                    <m:r>
                      <a:rPr lang="en-US" altLang="zh-CN" i="1">
                        <a:latin typeface="Cambria Math" panose="02040503050406030204" pitchFamily="18" charset="0"/>
                      </a:rPr>
                      <m:t>+</m:t>
                    </m:r>
                    <m:r>
                      <a:rPr lang="en-US" altLang="zh-CN" i="1">
                        <a:latin typeface="Cambria Math" panose="02040503050406030204" pitchFamily="18" charset="0"/>
                      </a:rPr>
                      <m:t>𝑐𝑑</m:t>
                    </m:r>
                    <m:r>
                      <a:rPr lang="en-US" altLang="zh-CN" i="1">
                        <a:latin typeface="Cambria Math" panose="02040503050406030204" pitchFamily="18" charset="0"/>
                      </a:rPr>
                      <m:t>+</m:t>
                    </m:r>
                    <m:r>
                      <a:rPr lang="en-US" altLang="zh-CN" i="1">
                        <a:latin typeface="Cambria Math" panose="02040503050406030204" pitchFamily="18" charset="0"/>
                      </a:rPr>
                      <m:t>𝑔</m:t>
                    </m:r>
                  </m:oMath>
                </a14:m>
                <a:r>
                  <a:rPr lang="zh-CN" altLang="zh-CN" dirty="0"/>
                  <a:t>，</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𝑎𝑏</m:t>
                    </m:r>
                    <m:r>
                      <a:rPr lang="en-US" altLang="zh-CN" i="1">
                        <a:latin typeface="Cambria Math" panose="02040503050406030204" pitchFamily="18" charset="0"/>
                      </a:rPr>
                      <m:t>, </m:t>
                    </m:r>
                    <m:r>
                      <a:rPr lang="en-US" altLang="zh-CN" i="1">
                        <a:latin typeface="Cambria Math" panose="02040503050406030204" pitchFamily="18" charset="0"/>
                      </a:rPr>
                      <m:t>𝑐𝑑</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oMath>
                </a14:m>
                <a:r>
                  <a:rPr lang="zh-CN" altLang="zh-CN" dirty="0"/>
                  <a:t>，而</a:t>
                </a:r>
                <a:r>
                  <a:rPr lang="en-US" altLang="zh-CN" dirty="0"/>
                  <a:t>sup(ab)={</a:t>
                </a:r>
                <a:r>
                  <a:rPr lang="en-US" altLang="zh-CN" dirty="0" err="1"/>
                  <a:t>a,b</a:t>
                </a:r>
                <a:r>
                  <a:rPr lang="en-US" altLang="zh-CN" dirty="0"/>
                  <a:t>}</a:t>
                </a:r>
                <a:r>
                  <a:rPr lang="zh-CN" altLang="zh-CN" dirty="0">
                    <a:effectLst/>
                  </a:rPr>
                  <a:t> </a:t>
                </a:r>
                <a:endParaRPr kumimoji="1" lang="zh-CN" altLang="en-US" dirty="0"/>
              </a:p>
            </p:txBody>
          </p:sp>
        </mc:Choice>
        <mc:Fallback xmlns="">
          <p:sp>
            <p:nvSpPr>
              <p:cNvPr id="3" name="内容占位符 2">
                <a:extLst>
                  <a:ext uri="{FF2B5EF4-FFF2-40B4-BE49-F238E27FC236}">
                    <a16:creationId xmlns:a16="http://schemas.microsoft.com/office/drawing/2014/main" id="{B9E1F1E0-4EEF-CA47-90E4-48D840A1C2A2}"/>
                  </a:ext>
                </a:extLst>
              </p:cNvPr>
              <p:cNvSpPr>
                <a:spLocks noGrp="1" noRot="1" noChangeAspect="1" noMove="1" noResize="1" noEditPoints="1" noAdjustHandles="1" noChangeArrowheads="1" noChangeShapeType="1" noTextEdit="1"/>
              </p:cNvSpPr>
              <p:nvPr>
                <p:ph idx="1"/>
              </p:nvPr>
            </p:nvSpPr>
            <p:spPr>
              <a:blipFill>
                <a:blip r:embed="rId3"/>
                <a:stretch>
                  <a:fillRect l="-1272" t="-2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024116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c">
  <a:themeElements>
    <a:clrScheme name="le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c">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le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17090</Words>
  <Application>Microsoft Macintosh PowerPoint</Application>
  <PresentationFormat>宽屏</PresentationFormat>
  <Paragraphs>1393</Paragraphs>
  <Slides>209</Slides>
  <Notes>4</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209</vt:i4>
      </vt:variant>
    </vt:vector>
  </HeadingPairs>
  <TitlesOfParts>
    <vt:vector size="226" baseType="lpstr">
      <vt:lpstr>SimHei</vt:lpstr>
      <vt:lpstr>宋体</vt:lpstr>
      <vt:lpstr>Microsoft YaHei</vt:lpstr>
      <vt:lpstr>Microsoft YaHei</vt:lpstr>
      <vt:lpstr>CMMI9</vt:lpstr>
      <vt:lpstr>CMR9</vt:lpstr>
      <vt:lpstr>Arial</vt:lpstr>
      <vt:lpstr>Calibri</vt:lpstr>
      <vt:lpstr>Calibri Light</vt:lpstr>
      <vt:lpstr>Cambria</vt:lpstr>
      <vt:lpstr>Cambria Math</vt:lpstr>
      <vt:lpstr>Times New Roman</vt:lpstr>
      <vt:lpstr>Wingdings</vt:lpstr>
      <vt:lpstr>Office Theme</vt:lpstr>
      <vt:lpstr>lec</vt:lpstr>
      <vt:lpstr>Unknown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图、组合优化及图优化算法基础 </vt:lpstr>
      <vt:lpstr>算法复杂度的渐近表达形式：O(⋅)形式</vt:lpstr>
      <vt:lpstr>P与NP</vt:lpstr>
      <vt:lpstr>归约</vt:lpstr>
      <vt:lpstr>NPC与NP-hard</vt:lpstr>
      <vt:lpstr>有向图与无向图</vt:lpstr>
      <vt:lpstr>超图</vt:lpstr>
      <vt:lpstr>线性规划问题</vt:lpstr>
      <vt:lpstr>单纯形法</vt:lpstr>
      <vt:lpstr>集成电路门尺寸调整问题</vt:lpstr>
      <vt:lpstr>非线性规划问题</vt:lpstr>
      <vt:lpstr>无约束问题的求解：梯度法</vt:lpstr>
      <vt:lpstr>无约束问题的求解：牛顿法</vt:lpstr>
      <vt:lpstr>共轭梯度法</vt:lpstr>
      <vt:lpstr>约束问题的求解：乘子法</vt:lpstr>
      <vt:lpstr>约束问题的求解：罚函数法 </vt:lpstr>
      <vt:lpstr>最短路径问题</vt:lpstr>
      <vt:lpstr>有环权重非负： Dijkstra最短路径算法 </vt:lpstr>
      <vt:lpstr>存在负环： Bellman-Ford算法 </vt:lpstr>
      <vt:lpstr>最小生成树</vt:lpstr>
      <vt:lpstr>Kruskal算法</vt:lpstr>
      <vt:lpstr>Prim算法</vt:lpstr>
      <vt:lpstr>染色问题</vt:lpstr>
      <vt:lpstr>染色问题</vt:lpstr>
      <vt:lpstr>网络流问题</vt:lpstr>
      <vt:lpstr>最大流问题</vt:lpstr>
      <vt:lpstr>最小代价最大流问题</vt:lpstr>
      <vt:lpstr>第三章 高层次综合算法</vt:lpstr>
      <vt:lpstr>LLVM中间表示</vt:lpstr>
      <vt:lpstr>基于LLVM的控制数据流图构建</vt:lpstr>
      <vt:lpstr>基于LLVM的控制数据流图构建</vt:lpstr>
      <vt:lpstr>高层次综合的过程</vt:lpstr>
      <vt:lpstr>ASAP调度算法</vt:lpstr>
      <vt:lpstr>ASAP调度算法</vt:lpstr>
      <vt:lpstr>资源约束与Latency约束</vt:lpstr>
      <vt:lpstr>Latency约束下的资源最小化问题调度算法 </vt:lpstr>
      <vt:lpstr>基于ILP的调度算法</vt:lpstr>
      <vt:lpstr>SDC调度算法</vt:lpstr>
      <vt:lpstr>SDC调度算法中资源约束的处理</vt:lpstr>
      <vt:lpstr>SDC问题的求解</vt:lpstr>
      <vt:lpstr>高层次综合中的资源共享</vt:lpstr>
      <vt:lpstr>寄存器的生存周期</vt:lpstr>
      <vt:lpstr>相容图与相斥图</vt:lpstr>
      <vt:lpstr>寄存器分配的快速求解方法——左边算法</vt:lpstr>
      <vt:lpstr>计算资源的绑定问题</vt:lpstr>
      <vt:lpstr>二分图匹配模型</vt:lpstr>
      <vt:lpstr>最大匹配问题</vt:lpstr>
      <vt:lpstr>匈牙利算法</vt:lpstr>
      <vt:lpstr>最大匹配的网络流模型</vt:lpstr>
      <vt:lpstr>数据流的控制逻辑综合方法</vt:lpstr>
      <vt:lpstr>微码控制器的优化</vt:lpstr>
      <vt:lpstr>循环流水</vt:lpstr>
      <vt:lpstr>循环展开</vt:lpstr>
      <vt:lpstr>循环分块</vt:lpstr>
      <vt:lpstr>循环融合</vt:lpstr>
      <vt:lpstr>多面体模型</vt:lpstr>
      <vt:lpstr>循环中的数据访问</vt:lpstr>
      <vt:lpstr>存储划分</vt:lpstr>
      <vt:lpstr>设计空间探索</vt:lpstr>
      <vt:lpstr>多目标优化的Pareto前沿</vt:lpstr>
      <vt:lpstr>第四章 逻辑综合、优化及仿真 </vt:lpstr>
      <vt:lpstr>逻辑综合基本过程</vt:lpstr>
      <vt:lpstr>逻辑综合：前端</vt:lpstr>
      <vt:lpstr>RTL语言工艺无关的中间表示</vt:lpstr>
      <vt:lpstr>抽象语法树到RTL中间表示的转换</vt:lpstr>
      <vt:lpstr>逻辑优化前的前端优化</vt:lpstr>
      <vt:lpstr>逻辑优化</vt:lpstr>
      <vt:lpstr>逻辑级工艺无关中间表示</vt:lpstr>
      <vt:lpstr>两层逻辑优化</vt:lpstr>
      <vt:lpstr>Quine-McCluskey算法</vt:lpstr>
      <vt:lpstr>最小覆盖的求解方法—分支定界</vt:lpstr>
      <vt:lpstr>定界方法</vt:lpstr>
      <vt:lpstr>递归求解过程</vt:lpstr>
      <vt:lpstr>非精确的启发式优化方法</vt:lpstr>
      <vt:lpstr>变换过程</vt:lpstr>
      <vt:lpstr>变换的计算机表示</vt:lpstr>
      <vt:lpstr>基于位置立方体的逻辑优化：Expand</vt:lpstr>
      <vt:lpstr>基于位置立方体的逻辑优化：Reduce</vt:lpstr>
      <vt:lpstr>基于位置立方体的逻辑优化：irredundant</vt:lpstr>
      <vt:lpstr>基于位置立方体的逻辑优化：Essential</vt:lpstr>
      <vt:lpstr>Espresso算法 </vt:lpstr>
      <vt:lpstr>两层逻辑优化与多层逻辑优化</vt:lpstr>
      <vt:lpstr>多层逻辑优化面积和延迟预测</vt:lpstr>
      <vt:lpstr>消去</vt:lpstr>
      <vt:lpstr>分解 </vt:lpstr>
      <vt:lpstr>提取 </vt:lpstr>
      <vt:lpstr>化简 </vt:lpstr>
      <vt:lpstr>带入 </vt:lpstr>
      <vt:lpstr>多项式的基本概念</vt:lpstr>
      <vt:lpstr>核(kernel)及余核(co-kernel) </vt:lpstr>
      <vt:lpstr>核相交与公共子多项式表达式</vt:lpstr>
      <vt:lpstr>核(kernel) 的计算</vt:lpstr>
      <vt:lpstr>单项式的共享</vt:lpstr>
      <vt:lpstr>单项式共享的提取</vt:lpstr>
      <vt:lpstr>AIG的表示方法</vt:lpstr>
      <vt:lpstr>割集</vt:lpstr>
      <vt:lpstr>k-可行割集</vt:lpstr>
      <vt:lpstr>NPN等价</vt:lpstr>
      <vt:lpstr>AIG中的NPN等价优化</vt:lpstr>
      <vt:lpstr>AIG改写算法</vt:lpstr>
      <vt:lpstr>AIG树的平衡与延迟优化</vt:lpstr>
      <vt:lpstr>时序电路优化</vt:lpstr>
      <vt:lpstr>状态编码</vt:lpstr>
      <vt:lpstr>重定时与重综合 </vt:lpstr>
      <vt:lpstr>工艺映射</vt:lpstr>
      <vt:lpstr>标准单元映射的预处理—分解</vt:lpstr>
      <vt:lpstr>标准单元映射的预处理—划分</vt:lpstr>
      <vt:lpstr>目标图与单元库的匹配</vt:lpstr>
      <vt:lpstr>逻辑仿真</vt:lpstr>
      <vt:lpstr>事件驱动仿真</vt:lpstr>
      <vt:lpstr>硬件仿真</vt:lpstr>
      <vt:lpstr>PowerPoint 演示文稿</vt:lpstr>
      <vt:lpstr>第五章  门模型、参数提取和时序分析 </vt:lpstr>
      <vt:lpstr>门模型：逻辑功能</vt:lpstr>
      <vt:lpstr>门模型：时序模型</vt:lpstr>
      <vt:lpstr>门模型：负载电容和互连线等效电容</vt:lpstr>
      <vt:lpstr>功耗模型</vt:lpstr>
      <vt:lpstr>电流源模型及波形传递方法</vt:lpstr>
      <vt:lpstr>互连线电阻参数提取</vt:lpstr>
      <vt:lpstr>方块电阻计算</vt:lpstr>
      <vt:lpstr>电容参数提取</vt:lpstr>
      <vt:lpstr>电容参数提取</vt:lpstr>
      <vt:lpstr>电容参数提取</vt:lpstr>
      <vt:lpstr>电容参数提取</vt:lpstr>
      <vt:lpstr>全芯片的电容参数提取</vt:lpstr>
      <vt:lpstr>互连线的电路方程</vt:lpstr>
      <vt:lpstr>对互连线系统降阶</vt:lpstr>
      <vt:lpstr>降阶系统</vt:lpstr>
      <vt:lpstr>时序约束—建立时间和保持时间约束</vt:lpstr>
      <vt:lpstr>时序分析的过程</vt:lpstr>
      <vt:lpstr>PowerPoint 演示文稿</vt:lpstr>
      <vt:lpstr>第六章  物理设计 </vt:lpstr>
      <vt:lpstr>划分</vt:lpstr>
      <vt:lpstr>超图回顾</vt:lpstr>
      <vt:lpstr>二分问题</vt:lpstr>
      <vt:lpstr>K划分问题</vt:lpstr>
      <vt:lpstr>KL算法</vt:lpstr>
      <vt:lpstr>FM算法</vt:lpstr>
      <vt:lpstr>K划分算法</vt:lpstr>
      <vt:lpstr>K划分算法</vt:lpstr>
      <vt:lpstr>多级划分算法</vt:lpstr>
      <vt:lpstr>布局规划问题</vt:lpstr>
      <vt:lpstr>布局规划的优化目标</vt:lpstr>
      <vt:lpstr>模拟退火的算法框架</vt:lpstr>
      <vt:lpstr>Slicing Tree方法 </vt:lpstr>
      <vt:lpstr>B* Tree表达形式</vt:lpstr>
      <vt:lpstr>Sequence Pair的表达形式</vt:lpstr>
      <vt:lpstr>布局问题</vt:lpstr>
      <vt:lpstr>全局布局与详细布局</vt:lpstr>
      <vt:lpstr>基于模拟退火的布局算法</vt:lpstr>
      <vt:lpstr>基于划分的布局算法</vt:lpstr>
      <vt:lpstr>解析全局布局算法</vt:lpstr>
      <vt:lpstr>二次布局算法</vt:lpstr>
      <vt:lpstr>解析线长模型</vt:lpstr>
      <vt:lpstr>解析线长模型的平滑</vt:lpstr>
      <vt:lpstr>重叠函数</vt:lpstr>
      <vt:lpstr>重叠函数的平滑</vt:lpstr>
      <vt:lpstr>基于电场的重叠去除模型</vt:lpstr>
      <vt:lpstr>合法化和详细布局</vt:lpstr>
      <vt:lpstr>基于俄罗斯方块的合法化</vt:lpstr>
      <vt:lpstr>解析求解合法化问题</vt:lpstr>
      <vt:lpstr>详细布局算法：FastDP</vt:lpstr>
      <vt:lpstr>时序驱动布局</vt:lpstr>
      <vt:lpstr>布线拥塞</vt:lpstr>
      <vt:lpstr>拥塞估计方法</vt:lpstr>
      <vt:lpstr>解析可布通性方法</vt:lpstr>
      <vt:lpstr>解析可布通性模型</vt:lpstr>
      <vt:lpstr>布线问题</vt:lpstr>
      <vt:lpstr>全局布线问题</vt:lpstr>
      <vt:lpstr>详细布线网格图</vt:lpstr>
      <vt:lpstr>详细布线网格图</vt:lpstr>
      <vt:lpstr>通用搜索算法—迷宫算法</vt:lpstr>
      <vt:lpstr>存在权重时的迷宫搜索</vt:lpstr>
      <vt:lpstr>基于优先队列的迷宫算法</vt:lpstr>
      <vt:lpstr>A*搜索</vt:lpstr>
      <vt:lpstr>模式布线</vt:lpstr>
      <vt:lpstr>全局布线</vt:lpstr>
      <vt:lpstr>最小斯坦纳树问题</vt:lpstr>
      <vt:lpstr>Flute算法</vt:lpstr>
      <vt:lpstr>多根线网的全局布线</vt:lpstr>
      <vt:lpstr>拥塞图构建</vt:lpstr>
      <vt:lpstr>重新构建最小斯坦纳树</vt:lpstr>
      <vt:lpstr>多源多目标的迷宫布线</vt:lpstr>
      <vt:lpstr>层分配</vt:lpstr>
      <vt:lpstr>先进工艺下的设计规则</vt:lpstr>
      <vt:lpstr>单元引脚引出分析</vt:lpstr>
      <vt:lpstr>单个模块内的引脚分析</vt:lpstr>
      <vt:lpstr>多个模块的引出点优化</vt:lpstr>
      <vt:lpstr>布线通道分配</vt:lpstr>
      <vt:lpstr>详细布线的流程</vt:lpstr>
      <vt:lpstr>通孔的选择</vt:lpstr>
      <vt:lpstr>布线时的区域对象查询</vt:lpstr>
      <vt:lpstr>详细布线过程</vt:lpstr>
      <vt:lpstr>详细布线的网格代价</vt:lpstr>
      <vt:lpstr>A*算法的代价函数</vt:lpstr>
      <vt:lpstr>详细布线总结</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faet_english@126.com</dc:creator>
  <cp:lastModifiedBy>杨帆</cp:lastModifiedBy>
  <cp:revision>447</cp:revision>
  <dcterms:created xsi:type="dcterms:W3CDTF">2023-03-19T13:48:49Z</dcterms:created>
  <dcterms:modified xsi:type="dcterms:W3CDTF">2023-07-27T02:56:16Z</dcterms:modified>
</cp:coreProperties>
</file>